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256" r:id="rId2"/>
    <p:sldId id="257" r:id="rId3"/>
    <p:sldId id="262" r:id="rId4"/>
    <p:sldId id="258" r:id="rId5"/>
    <p:sldId id="259" r:id="rId6"/>
    <p:sldId id="260" r:id="rId7"/>
    <p:sldId id="263" r:id="rId8"/>
    <p:sldId id="264" r:id="rId9"/>
    <p:sldId id="261" r:id="rId10"/>
    <p:sldId id="265" r:id="rId11"/>
    <p:sldId id="266" r:id="rId12"/>
    <p:sldId id="267" r:id="rId13"/>
    <p:sldId id="268" r:id="rId14"/>
    <p:sldId id="269" r:id="rId15"/>
    <p:sldId id="270" r:id="rId16"/>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p:cViewPr>
        <p:scale>
          <a:sx n="78" d="100"/>
          <a:sy n="78" d="100"/>
        </p:scale>
        <p:origin x="-10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773399-6828-4B71-8F06-CC6CCCC0939B}" type="datetimeFigureOut">
              <a:rPr lang="en-US" smtClean="0"/>
              <a:t>11/16/2014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7BEBB1-0147-47A1-BFE0-DFB25139B8EF}" type="slidenum">
              <a:rPr lang="en-US" smtClean="0"/>
              <a:t>‹#›</a:t>
            </a:fld>
            <a:endParaRPr lang="en-US"/>
          </a:p>
        </p:txBody>
      </p:sp>
    </p:spTree>
    <p:extLst>
      <p:ext uri="{BB962C8B-B14F-4D97-AF65-F5344CB8AC3E}">
        <p14:creationId xmlns:p14="http://schemas.microsoft.com/office/powerpoint/2010/main" val="1095942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DD4A163-CD8B-4853-8210-827AB5B3A0F8}" type="datetime1">
              <a:rPr lang="ko-KR" altLang="en-US" smtClean="0"/>
              <a:t>2014-11-16</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102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133003"/>
            <a:ext cx="1695450"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lvl3pPr>
              <a:defRPr sz="1800"/>
            </a:lvl3pPr>
            <a:lvl4pPr>
              <a:defRPr sz="1800"/>
            </a:lvl4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p>
            <a:fld id="{EE1BF97E-8A0D-4CD4-BF19-CEFB5AD9F36C}" type="datetime1">
              <a:rPr lang="ko-KR" altLang="en-US" smtClean="0"/>
              <a:t>2014-11-16</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56376" y="44624"/>
            <a:ext cx="1080120" cy="540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868346"/>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214422"/>
            <a:ext cx="8229600" cy="514353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7E7BA-8D11-45EF-BC16-411BDA0A505E}" type="datetime1">
              <a:rPr lang="ko-KR" altLang="en-US" smtClean="0"/>
              <a:t>2014-11-16</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ko-KR" smtClean="0"/>
              <a:t>LG Electronics Inc.</a:t>
            </a:r>
            <a:endParaRPr lang="ko-KR" altLang="en-US" dirty="0"/>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DD84E-25D4-4983-8AA1-2863C96F08D9}"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1"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Wingdings" pitchFamily="2" charset="2"/>
        <a:buChar char="v"/>
        <a:defRPr sz="2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dirty="0" smtClean="0"/>
              <a:t>V2X over LTE</a:t>
            </a:r>
            <a:endParaRPr lang="ko-KR" altLang="en-US" dirty="0"/>
          </a:p>
        </p:txBody>
      </p:sp>
      <p:sp>
        <p:nvSpPr>
          <p:cNvPr id="3" name="부제목 2"/>
          <p:cNvSpPr>
            <a:spLocks noGrp="1"/>
          </p:cNvSpPr>
          <p:nvPr>
            <p:ph type="subTitle" idx="1"/>
          </p:nvPr>
        </p:nvSpPr>
        <p:spPr/>
        <p:txBody>
          <a:bodyPr/>
          <a:lstStyle/>
          <a:p>
            <a:endParaRPr lang="en-US" altLang="ko-KR" dirty="0" smtClean="0"/>
          </a:p>
          <a:p>
            <a:endParaRPr lang="en-US" altLang="ko-KR" dirty="0"/>
          </a:p>
          <a:p>
            <a:r>
              <a:rPr lang="en-US" altLang="ko-KR" dirty="0" smtClean="0">
                <a:solidFill>
                  <a:srgbClr val="002060"/>
                </a:solidFill>
              </a:rPr>
              <a:t>LG Electronics Inc.</a:t>
            </a:r>
            <a:endParaRPr lang="ko-KR" altLang="en-US" dirty="0">
              <a:solidFill>
                <a:srgbClr val="002060"/>
              </a:solidFill>
            </a:endParaRPr>
          </a:p>
        </p:txBody>
      </p:sp>
      <p:sp>
        <p:nvSpPr>
          <p:cNvPr id="5" name="TextBox 4"/>
          <p:cNvSpPr txBox="1"/>
          <p:nvPr/>
        </p:nvSpPr>
        <p:spPr>
          <a:xfrm>
            <a:off x="6444208" y="147990"/>
            <a:ext cx="2370858" cy="738664"/>
          </a:xfrm>
          <a:prstGeom prst="rect">
            <a:avLst/>
          </a:prstGeom>
          <a:noFill/>
        </p:spPr>
        <p:txBody>
          <a:bodyPr wrap="square" rtlCol="0">
            <a:spAutoFit/>
          </a:bodyPr>
          <a:lstStyle/>
          <a:p>
            <a:pPr algn="r"/>
            <a:r>
              <a:rPr lang="en-US" sz="1400" i="1" dirty="0" smtClean="0"/>
              <a:t>Supplement Material for:</a:t>
            </a:r>
          </a:p>
          <a:p>
            <a:pPr algn="r"/>
            <a:r>
              <a:rPr lang="en-US" sz="1400" b="1" dirty="0" smtClean="0"/>
              <a:t>S1-144422</a:t>
            </a:r>
          </a:p>
          <a:p>
            <a:pPr algn="r"/>
            <a:r>
              <a:rPr lang="en-US" sz="1400" dirty="0" smtClean="0"/>
              <a:t>Revision of S1-144335</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Potential </a:t>
            </a:r>
            <a:r>
              <a:rPr lang="en-US" dirty="0"/>
              <a:t>Benefits of V2X </a:t>
            </a:r>
            <a:r>
              <a:rPr lang="en-US" sz="2000" dirty="0" smtClean="0"/>
              <a:t>(1/4)</a:t>
            </a:r>
            <a:endParaRPr lang="en-US" sz="2000" dirty="0"/>
          </a:p>
        </p:txBody>
      </p:sp>
      <p:sp>
        <p:nvSpPr>
          <p:cNvPr id="3" name="Content Placeholder 2"/>
          <p:cNvSpPr>
            <a:spLocks noGrp="1"/>
          </p:cNvSpPr>
          <p:nvPr>
            <p:ph idx="1"/>
          </p:nvPr>
        </p:nvSpPr>
        <p:spPr/>
        <p:txBody>
          <a:bodyPr/>
          <a:lstStyle/>
          <a:p>
            <a:r>
              <a:rPr lang="en-US" dirty="0"/>
              <a:t>LTE V2X standard technology aspects:</a:t>
            </a:r>
          </a:p>
          <a:p>
            <a:pPr lvl="1"/>
            <a:r>
              <a:rPr lang="en-US" dirty="0" smtClean="0"/>
              <a:t>Robust </a:t>
            </a:r>
            <a:r>
              <a:rPr lang="en-US" dirty="0"/>
              <a:t>to interference, low power consumption and guaranteed </a:t>
            </a:r>
            <a:r>
              <a:rPr lang="en-US" dirty="0" err="1"/>
              <a:t>QoS</a:t>
            </a:r>
            <a:r>
              <a:rPr lang="en-US" dirty="0"/>
              <a:t> by means of timing aligned transmission and reception in radio operation (synchronous operation)</a:t>
            </a:r>
          </a:p>
          <a:p>
            <a:pPr lvl="1"/>
            <a:r>
              <a:rPr lang="en-US" dirty="0" smtClean="0"/>
              <a:t>Various </a:t>
            </a:r>
            <a:r>
              <a:rPr lang="en-US" dirty="0"/>
              <a:t>and enriching services and applications by means of well-deployed LTE network (infrastructure) and internet connectivity</a:t>
            </a:r>
          </a:p>
          <a:p>
            <a:pPr lvl="1"/>
            <a:r>
              <a:rPr lang="en-US" dirty="0" smtClean="0"/>
              <a:t>More </a:t>
            </a:r>
            <a:r>
              <a:rPr lang="en-US" dirty="0"/>
              <a:t>efficient pedestrian protection services by means of advanced LTE direct communication technology</a:t>
            </a:r>
          </a:p>
          <a:p>
            <a:pPr lvl="1"/>
            <a:r>
              <a:rPr lang="en-US" dirty="0" smtClean="0"/>
              <a:t>Nationwide </a:t>
            </a:r>
            <a:r>
              <a:rPr lang="en-US" dirty="0"/>
              <a:t>service area and long distance signal range</a:t>
            </a:r>
          </a:p>
          <a:p>
            <a:pPr lvl="1"/>
            <a:r>
              <a:rPr lang="en-US" dirty="0" smtClean="0"/>
              <a:t>Support </a:t>
            </a:r>
            <a:r>
              <a:rPr lang="en-US" dirty="0"/>
              <a:t>of large scale of LTE V2X devices</a:t>
            </a:r>
          </a:p>
          <a:p>
            <a:pPr lvl="1"/>
            <a:r>
              <a:rPr lang="en-US" dirty="0" smtClean="0"/>
              <a:t>Single </a:t>
            </a:r>
            <a:r>
              <a:rPr lang="en-US" dirty="0"/>
              <a:t>technology, i.e. LTE based solution for V2V, V2P and V2I.</a:t>
            </a:r>
          </a:p>
          <a:p>
            <a:endParaRPr 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10</a:t>
            </a:fld>
            <a:endParaRPr lang="ko-KR" altLang="en-US"/>
          </a:p>
        </p:txBody>
      </p:sp>
    </p:spTree>
    <p:extLst>
      <p:ext uri="{BB962C8B-B14F-4D97-AF65-F5344CB8AC3E}">
        <p14:creationId xmlns:p14="http://schemas.microsoft.com/office/powerpoint/2010/main" val="4146988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 Benefits of V2X </a:t>
            </a:r>
            <a:r>
              <a:rPr lang="en-US" sz="2000" dirty="0" smtClean="0"/>
              <a:t>(2/4</a:t>
            </a:r>
            <a:r>
              <a:rPr lang="en-US" sz="2000" dirty="0"/>
              <a:t>)</a:t>
            </a:r>
            <a:endParaRPr lang="en-US" dirty="0"/>
          </a:p>
        </p:txBody>
      </p:sp>
      <p:sp>
        <p:nvSpPr>
          <p:cNvPr id="3" name="Content Placeholder 2"/>
          <p:cNvSpPr>
            <a:spLocks noGrp="1"/>
          </p:cNvSpPr>
          <p:nvPr>
            <p:ph idx="1"/>
          </p:nvPr>
        </p:nvSpPr>
        <p:spPr/>
        <p:txBody>
          <a:bodyPr/>
          <a:lstStyle/>
          <a:p>
            <a:r>
              <a:rPr lang="en-US" dirty="0"/>
              <a:t>Service Provider Aspects</a:t>
            </a:r>
            <a:r>
              <a:rPr lang="en-US" dirty="0" smtClean="0"/>
              <a:t>:</a:t>
            </a:r>
          </a:p>
          <a:p>
            <a:pPr lvl="1"/>
            <a:r>
              <a:rPr lang="en-US" dirty="0" smtClean="0"/>
              <a:t>MNO/MVNO</a:t>
            </a:r>
            <a:r>
              <a:rPr lang="en-US" dirty="0"/>
              <a:t>:</a:t>
            </a:r>
          </a:p>
          <a:p>
            <a:pPr lvl="2"/>
            <a:r>
              <a:rPr lang="en-US" dirty="0" smtClean="0"/>
              <a:t>Increase </a:t>
            </a:r>
            <a:r>
              <a:rPr lang="en-US" dirty="0"/>
              <a:t>of new subscribers (or subscriber units equipped in vehicle) and ARPU, by providing car drivers/passengers with various smart phone-based safety and infotainment applications/services (already existed or newly to be introduced) </a:t>
            </a:r>
          </a:p>
          <a:p>
            <a:pPr lvl="2"/>
            <a:r>
              <a:rPr lang="en-US" dirty="0" smtClean="0"/>
              <a:t>Possibility </a:t>
            </a:r>
            <a:r>
              <a:rPr lang="en-US" dirty="0"/>
              <a:t>of new business models</a:t>
            </a:r>
          </a:p>
          <a:p>
            <a:pPr lvl="1"/>
            <a:r>
              <a:rPr lang="en-US" dirty="0" smtClean="0"/>
              <a:t>Non-MNO</a:t>
            </a:r>
            <a:r>
              <a:rPr lang="en-US" dirty="0"/>
              <a:t>: Application Service Provider, etc.</a:t>
            </a:r>
          </a:p>
          <a:p>
            <a:endParaRPr 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11</a:t>
            </a:fld>
            <a:endParaRPr lang="ko-KR" altLang="en-US"/>
          </a:p>
        </p:txBody>
      </p:sp>
    </p:spTree>
    <p:extLst>
      <p:ext uri="{BB962C8B-B14F-4D97-AF65-F5344CB8AC3E}">
        <p14:creationId xmlns:p14="http://schemas.microsoft.com/office/powerpoint/2010/main" val="2209872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 Benefits of V2X </a:t>
            </a:r>
            <a:r>
              <a:rPr lang="en-US" sz="2000" dirty="0" smtClean="0"/>
              <a:t>(3/4</a:t>
            </a:r>
            <a:r>
              <a:rPr lang="en-US" sz="2000" dirty="0"/>
              <a:t>)</a:t>
            </a:r>
            <a:endParaRPr lang="en-US" dirty="0"/>
          </a:p>
        </p:txBody>
      </p:sp>
      <p:sp>
        <p:nvSpPr>
          <p:cNvPr id="3" name="Content Placeholder 2"/>
          <p:cNvSpPr>
            <a:spLocks noGrp="1"/>
          </p:cNvSpPr>
          <p:nvPr>
            <p:ph idx="1"/>
          </p:nvPr>
        </p:nvSpPr>
        <p:spPr/>
        <p:txBody>
          <a:bodyPr/>
          <a:lstStyle/>
          <a:p>
            <a:r>
              <a:rPr lang="en-US" dirty="0"/>
              <a:t>Car Manufacturers Aspects:</a:t>
            </a:r>
          </a:p>
          <a:p>
            <a:pPr lvl="1"/>
            <a:r>
              <a:rPr lang="en-US" dirty="0" smtClean="0"/>
              <a:t>To </a:t>
            </a:r>
            <a:r>
              <a:rPr lang="en-US" dirty="0"/>
              <a:t>be provided with more enriching V2X services by means of LTE technology, well-deployed LTE infrastructure and the internet connection</a:t>
            </a:r>
          </a:p>
          <a:p>
            <a:pPr lvl="1"/>
            <a:r>
              <a:rPr lang="en-US" dirty="0" smtClean="0"/>
              <a:t>To </a:t>
            </a:r>
            <a:r>
              <a:rPr lang="en-US" dirty="0"/>
              <a:t>be provided with new business opportunities:</a:t>
            </a:r>
          </a:p>
          <a:p>
            <a:pPr lvl="2"/>
            <a:r>
              <a:rPr lang="en-US" dirty="0" smtClean="0"/>
              <a:t>Exploiting </a:t>
            </a:r>
            <a:r>
              <a:rPr lang="en-US" dirty="0"/>
              <a:t>the existing business models in 3GPP LTE market place </a:t>
            </a:r>
          </a:p>
          <a:p>
            <a:pPr lvl="2"/>
            <a:r>
              <a:rPr lang="en-US" dirty="0" smtClean="0"/>
              <a:t>Possibility </a:t>
            </a:r>
            <a:r>
              <a:rPr lang="en-US" dirty="0"/>
              <a:t>of emerging business models based on future ICT (information and communication technology) and evolved LTE technology</a:t>
            </a:r>
          </a:p>
          <a:p>
            <a:endParaRPr 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12</a:t>
            </a:fld>
            <a:endParaRPr lang="ko-KR" altLang="en-US"/>
          </a:p>
        </p:txBody>
      </p:sp>
    </p:spTree>
    <p:extLst>
      <p:ext uri="{BB962C8B-B14F-4D97-AF65-F5344CB8AC3E}">
        <p14:creationId xmlns:p14="http://schemas.microsoft.com/office/powerpoint/2010/main" val="2111219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 Benefits of V2X </a:t>
            </a:r>
            <a:r>
              <a:rPr lang="en-US" sz="2000" dirty="0" smtClean="0"/>
              <a:t>(4/4</a:t>
            </a:r>
            <a:r>
              <a:rPr lang="en-US" sz="2000" dirty="0"/>
              <a:t>)</a:t>
            </a:r>
            <a:endParaRPr lang="en-US" dirty="0"/>
          </a:p>
        </p:txBody>
      </p:sp>
      <p:sp>
        <p:nvSpPr>
          <p:cNvPr id="3" name="Content Placeholder 2"/>
          <p:cNvSpPr>
            <a:spLocks noGrp="1"/>
          </p:cNvSpPr>
          <p:nvPr>
            <p:ph idx="1"/>
          </p:nvPr>
        </p:nvSpPr>
        <p:spPr/>
        <p:txBody>
          <a:bodyPr/>
          <a:lstStyle/>
          <a:p>
            <a:r>
              <a:rPr lang="en-US" dirty="0"/>
              <a:t>Drivers/Passengers Aspects: </a:t>
            </a:r>
          </a:p>
          <a:p>
            <a:pPr lvl="1"/>
            <a:r>
              <a:rPr lang="en-US" dirty="0" smtClean="0"/>
              <a:t>To </a:t>
            </a:r>
            <a:r>
              <a:rPr lang="en-US" dirty="0"/>
              <a:t>be provided with safety or driver assistant </a:t>
            </a:r>
            <a:r>
              <a:rPr lang="en-US" dirty="0" smtClean="0"/>
              <a:t>services/applications</a:t>
            </a:r>
            <a:endParaRPr lang="en-US" dirty="0"/>
          </a:p>
          <a:p>
            <a:pPr lvl="2"/>
            <a:r>
              <a:rPr lang="en-US" dirty="0" smtClean="0"/>
              <a:t>To </a:t>
            </a:r>
            <a:r>
              <a:rPr lang="en-US" dirty="0"/>
              <a:t>be provided with vital and supplemental means </a:t>
            </a:r>
            <a:r>
              <a:rPr lang="en-US" dirty="0" smtClean="0"/>
              <a:t>for: </a:t>
            </a:r>
          </a:p>
          <a:p>
            <a:pPr lvl="3"/>
            <a:r>
              <a:rPr lang="en-US" dirty="0" smtClean="0"/>
              <a:t>special </a:t>
            </a:r>
            <a:r>
              <a:rPr lang="en-US" dirty="0"/>
              <a:t>role players (e.g., drivers, conductors) and/or </a:t>
            </a:r>
            <a:endParaRPr lang="en-US" dirty="0" smtClean="0"/>
          </a:p>
          <a:p>
            <a:pPr lvl="3"/>
            <a:r>
              <a:rPr lang="en-US" dirty="0" smtClean="0"/>
              <a:t>others </a:t>
            </a:r>
            <a:r>
              <a:rPr lang="en-US" dirty="0"/>
              <a:t>(e.g., kids/passengers bored for fun, or pedestrians), </a:t>
            </a:r>
            <a:endParaRPr lang="en-US" dirty="0" smtClean="0"/>
          </a:p>
          <a:p>
            <a:pPr lvl="3"/>
            <a:r>
              <a:rPr lang="en-US" dirty="0" smtClean="0"/>
              <a:t>e.g</a:t>
            </a:r>
            <a:r>
              <a:rPr lang="en-US" dirty="0"/>
              <a:t>., notification of “unknown deterministic” things (e.g., barely visible obstacles in the corner of the road) prior to the unassisted detection by human eyes.</a:t>
            </a:r>
          </a:p>
          <a:p>
            <a:pPr lvl="1"/>
            <a:r>
              <a:rPr lang="en-US" dirty="0" smtClean="0"/>
              <a:t>To </a:t>
            </a:r>
            <a:r>
              <a:rPr lang="en-US" dirty="0"/>
              <a:t>be provided with infotainment services and applications</a:t>
            </a:r>
          </a:p>
          <a:p>
            <a:pPr lvl="2"/>
            <a:r>
              <a:rPr lang="en-US" b="1" dirty="0" smtClean="0"/>
              <a:t>Service </a:t>
            </a:r>
            <a:r>
              <a:rPr lang="en-US" b="1" dirty="0"/>
              <a:t>continuity </a:t>
            </a:r>
            <a:r>
              <a:rPr lang="en-US" dirty="0"/>
              <a:t>between in-vehicle and out-vehicle</a:t>
            </a:r>
          </a:p>
          <a:p>
            <a:pPr lvl="2"/>
            <a:r>
              <a:rPr lang="en-US" dirty="0" smtClean="0"/>
              <a:t>Connectivity </a:t>
            </a:r>
            <a:r>
              <a:rPr lang="en-US" dirty="0"/>
              <a:t>between vehicle and mobile phone </a:t>
            </a:r>
          </a:p>
          <a:p>
            <a:endParaRPr 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13</a:t>
            </a:fld>
            <a:endParaRPr lang="ko-KR" altLang="en-US"/>
          </a:p>
        </p:txBody>
      </p:sp>
    </p:spTree>
    <p:extLst>
      <p:ext uri="{BB962C8B-B14F-4D97-AF65-F5344CB8AC3E}">
        <p14:creationId xmlns:p14="http://schemas.microsoft.com/office/powerpoint/2010/main" val="3058678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Study for 3GPP </a:t>
            </a:r>
            <a:r>
              <a:rPr lang="en-US" sz="1800" dirty="0" smtClean="0"/>
              <a:t>(1/2)</a:t>
            </a:r>
            <a:endParaRPr lang="en-US" sz="1800" dirty="0"/>
          </a:p>
        </p:txBody>
      </p:sp>
      <p:sp>
        <p:nvSpPr>
          <p:cNvPr id="3" name="Content Placeholder 2"/>
          <p:cNvSpPr>
            <a:spLocks noGrp="1"/>
          </p:cNvSpPr>
          <p:nvPr>
            <p:ph idx="1"/>
          </p:nvPr>
        </p:nvSpPr>
        <p:spPr/>
        <p:txBody>
          <a:bodyPr/>
          <a:lstStyle/>
          <a:p>
            <a:r>
              <a:rPr lang="en-US" dirty="0"/>
              <a:t>Taking into account the necessity of LTE V2X based on E-UTRAN including Proximity Service (</a:t>
            </a:r>
            <a:r>
              <a:rPr lang="en-US" dirty="0" err="1"/>
              <a:t>ProSe</a:t>
            </a:r>
            <a:r>
              <a:rPr lang="en-US" dirty="0"/>
              <a:t>), we propose to study </a:t>
            </a:r>
            <a:r>
              <a:rPr lang="en-US" b="1" dirty="0" smtClean="0"/>
              <a:t>Use Cases</a:t>
            </a:r>
            <a:r>
              <a:rPr lang="en-US" dirty="0" smtClean="0"/>
              <a:t> </a:t>
            </a:r>
            <a:r>
              <a:rPr lang="en-US" dirty="0"/>
              <a:t>which are beneficial possibly for most </a:t>
            </a:r>
            <a:r>
              <a:rPr lang="en-US" dirty="0" smtClean="0"/>
              <a:t>parties </a:t>
            </a:r>
            <a:r>
              <a:rPr lang="en-US" dirty="0"/>
              <a:t>interested and identify </a:t>
            </a:r>
            <a:r>
              <a:rPr lang="en-US" b="1" dirty="0" smtClean="0"/>
              <a:t>Potential Requirements</a:t>
            </a:r>
            <a:r>
              <a:rPr lang="en-US" dirty="0" smtClean="0"/>
              <a:t> </a:t>
            </a:r>
            <a:r>
              <a:rPr lang="en-US" dirty="0"/>
              <a:t>pertinent to those use cases identified. </a:t>
            </a:r>
            <a:r>
              <a:rPr lang="en-US" dirty="0" smtClean="0"/>
              <a:t>These includes; </a:t>
            </a:r>
            <a:endParaRPr lang="en-US" dirty="0"/>
          </a:p>
          <a:p>
            <a:pPr lvl="1"/>
            <a:r>
              <a:rPr lang="en-US" dirty="0" smtClean="0"/>
              <a:t>Communication </a:t>
            </a:r>
            <a:r>
              <a:rPr lang="en-US" dirty="0"/>
              <a:t>between vehicles based on LTE technology including </a:t>
            </a:r>
            <a:r>
              <a:rPr lang="en-US" dirty="0" err="1"/>
              <a:t>ProSe</a:t>
            </a:r>
            <a:endParaRPr lang="en-US" dirty="0"/>
          </a:p>
          <a:p>
            <a:pPr lvl="1"/>
            <a:r>
              <a:rPr lang="en-US" dirty="0" smtClean="0"/>
              <a:t>Communication </a:t>
            </a:r>
            <a:r>
              <a:rPr lang="en-US" dirty="0"/>
              <a:t>between a vehicle and any other user device(s) based on LTE technology including </a:t>
            </a:r>
            <a:r>
              <a:rPr lang="en-US" dirty="0" err="1"/>
              <a:t>ProSe</a:t>
            </a:r>
            <a:endParaRPr lang="en-US" dirty="0"/>
          </a:p>
          <a:p>
            <a:pPr lvl="1"/>
            <a:r>
              <a:rPr lang="en-US" dirty="0" smtClean="0"/>
              <a:t>Communication </a:t>
            </a:r>
            <a:r>
              <a:rPr lang="en-US" dirty="0"/>
              <a:t>between a vehicle and a network node, which may be deployed on the road side, based on LTE technology</a:t>
            </a:r>
          </a:p>
          <a:p>
            <a:endParaRPr 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14</a:t>
            </a:fld>
            <a:endParaRPr lang="ko-KR" altLang="en-US"/>
          </a:p>
        </p:txBody>
      </p:sp>
    </p:spTree>
    <p:extLst>
      <p:ext uri="{BB962C8B-B14F-4D97-AF65-F5344CB8AC3E}">
        <p14:creationId xmlns:p14="http://schemas.microsoft.com/office/powerpoint/2010/main" val="4169409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Study for 3GPP </a:t>
            </a:r>
            <a:r>
              <a:rPr lang="en-US" sz="1800" dirty="0" smtClean="0"/>
              <a:t>(2/2</a:t>
            </a:r>
            <a:r>
              <a:rPr lang="en-US" sz="1800" dirty="0"/>
              <a:t>)</a:t>
            </a:r>
            <a:endParaRPr lang="en-US" dirty="0"/>
          </a:p>
        </p:txBody>
      </p:sp>
      <p:sp>
        <p:nvSpPr>
          <p:cNvPr id="3" name="Content Placeholder 2"/>
          <p:cNvSpPr>
            <a:spLocks noGrp="1"/>
          </p:cNvSpPr>
          <p:nvPr>
            <p:ph idx="1"/>
          </p:nvPr>
        </p:nvSpPr>
        <p:spPr/>
        <p:txBody>
          <a:bodyPr/>
          <a:lstStyle/>
          <a:p>
            <a:r>
              <a:rPr lang="en-US" dirty="0" smtClean="0"/>
              <a:t>Some Notes:</a:t>
            </a:r>
            <a:endParaRPr lang="en-US" dirty="0"/>
          </a:p>
          <a:p>
            <a:pPr lvl="1"/>
            <a:r>
              <a:rPr lang="en-US" dirty="0" smtClean="0"/>
              <a:t>The term “vehicle” in V2X terminology can be considered “UE (user equipment)”.</a:t>
            </a:r>
          </a:p>
          <a:p>
            <a:pPr lvl="1"/>
            <a:r>
              <a:rPr lang="en-US" dirty="0" smtClean="0"/>
              <a:t>The infra-network can be shared by multiple operators.</a:t>
            </a:r>
          </a:p>
          <a:p>
            <a:pPr lvl="1"/>
            <a:r>
              <a:rPr lang="en-US" dirty="0" smtClean="0"/>
              <a:t>The use cases include both safety services and non-safety services, e.g., infotainment.</a:t>
            </a:r>
          </a:p>
          <a:p>
            <a:pPr lvl="1"/>
            <a:endParaRPr 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15</a:t>
            </a:fld>
            <a:endParaRPr lang="ko-KR" altLang="en-US"/>
          </a:p>
        </p:txBody>
      </p:sp>
    </p:spTree>
    <p:extLst>
      <p:ext uri="{BB962C8B-B14F-4D97-AF65-F5344CB8AC3E}">
        <p14:creationId xmlns:p14="http://schemas.microsoft.com/office/powerpoint/2010/main" val="4148915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Terminology</a:t>
            </a:r>
            <a:endParaRPr lang="ko-KR" altLang="en-US" dirty="0"/>
          </a:p>
        </p:txBody>
      </p:sp>
      <p:sp>
        <p:nvSpPr>
          <p:cNvPr id="3" name="내용 개체 틀 2"/>
          <p:cNvSpPr>
            <a:spLocks noGrp="1"/>
          </p:cNvSpPr>
          <p:nvPr>
            <p:ph idx="1"/>
          </p:nvPr>
        </p:nvSpPr>
        <p:spPr/>
        <p:txBody>
          <a:bodyPr/>
          <a:lstStyle/>
          <a:p>
            <a:r>
              <a:rPr lang="en-US" altLang="ko-KR" dirty="0" smtClean="0"/>
              <a:t>V2X (vehicle to everything)</a:t>
            </a:r>
          </a:p>
          <a:p>
            <a:pPr lvl="1"/>
            <a:r>
              <a:rPr lang="en-US" altLang="ko-KR" dirty="0" smtClean="0"/>
              <a:t>Comm. via DSRC radio and infrastructure – </a:t>
            </a:r>
            <a:r>
              <a:rPr lang="en-US" altLang="ko-KR" dirty="0" smtClean="0">
                <a:solidFill>
                  <a:srgbClr val="7030A0"/>
                </a:solidFill>
              </a:rPr>
              <a:t>DSRC (conventional)</a:t>
            </a:r>
          </a:p>
          <a:p>
            <a:pPr lvl="1"/>
            <a:r>
              <a:rPr lang="en-US" altLang="ko-KR" dirty="0" smtClean="0"/>
              <a:t>Comm. via LTE radio and network – </a:t>
            </a:r>
            <a:r>
              <a:rPr lang="en-US" altLang="ko-KR" dirty="0" smtClean="0">
                <a:solidFill>
                  <a:srgbClr val="7030A0"/>
                </a:solidFill>
              </a:rPr>
              <a:t>LTE V2X</a:t>
            </a:r>
          </a:p>
          <a:p>
            <a:pPr lvl="1"/>
            <a:endParaRPr lang="ko-KR" altLang="en-US" dirty="0"/>
          </a:p>
        </p:txBody>
      </p:sp>
      <p:pic>
        <p:nvPicPr>
          <p:cNvPr id="1026" name="Picture 2"/>
          <p:cNvPicPr>
            <a:picLocks noChangeAspect="1" noChangeArrowheads="1"/>
          </p:cNvPicPr>
          <p:nvPr/>
        </p:nvPicPr>
        <p:blipFill>
          <a:blip r:embed="rId2"/>
          <a:srcRect/>
          <a:stretch>
            <a:fillRect/>
          </a:stretch>
        </p:blipFill>
        <p:spPr bwMode="auto">
          <a:xfrm>
            <a:off x="827584" y="2492896"/>
            <a:ext cx="7608068" cy="4104455"/>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2</a:t>
            </a:fld>
            <a:endParaRPr lang="ko-KR"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Backgrounds</a:t>
            </a:r>
            <a:endParaRPr lang="ko-KR" altLang="en-US" dirty="0"/>
          </a:p>
        </p:txBody>
      </p:sp>
      <p:sp>
        <p:nvSpPr>
          <p:cNvPr id="3" name="내용 개체 틀 2"/>
          <p:cNvSpPr>
            <a:spLocks noGrp="1"/>
          </p:cNvSpPr>
          <p:nvPr>
            <p:ph idx="1"/>
          </p:nvPr>
        </p:nvSpPr>
        <p:spPr/>
        <p:txBody>
          <a:bodyPr>
            <a:normAutofit/>
          </a:bodyPr>
          <a:lstStyle/>
          <a:p>
            <a:r>
              <a:rPr lang="en-US" altLang="ko-KR" dirty="0" smtClean="0"/>
              <a:t>In vehicle industry, enabling many applications from </a:t>
            </a:r>
            <a:r>
              <a:rPr lang="en-US" altLang="ko-KR" u="sng" dirty="0" smtClean="0"/>
              <a:t>safety services</a:t>
            </a:r>
            <a:r>
              <a:rPr lang="en-US" altLang="ko-KR" dirty="0" smtClean="0"/>
              <a:t> to a variety of </a:t>
            </a:r>
            <a:r>
              <a:rPr lang="en-US" altLang="ko-KR" u="sng" dirty="0" smtClean="0"/>
              <a:t>user-convenient services </a:t>
            </a:r>
            <a:r>
              <a:rPr lang="en-US" altLang="ko-KR" dirty="0" smtClean="0"/>
              <a:t>by virtue of wireless communication. </a:t>
            </a:r>
          </a:p>
          <a:p>
            <a:r>
              <a:rPr lang="en-US" altLang="ko-KR" dirty="0" smtClean="0"/>
              <a:t>Increasing interest on safety applications via </a:t>
            </a:r>
            <a:r>
              <a:rPr lang="en-US" altLang="ko-KR" u="sng" dirty="0" smtClean="0"/>
              <a:t>V2V and V2P</a:t>
            </a:r>
          </a:p>
          <a:p>
            <a:r>
              <a:rPr lang="en-US" altLang="ko-KR" dirty="0" smtClean="0"/>
              <a:t>Necessity for </a:t>
            </a:r>
            <a:r>
              <a:rPr lang="en-US" altLang="ko-KR" u="sng" dirty="0" smtClean="0"/>
              <a:t>more reliable </a:t>
            </a:r>
            <a:r>
              <a:rPr lang="en-US" altLang="ko-KR" dirty="0" smtClean="0"/>
              <a:t>and </a:t>
            </a:r>
            <a:r>
              <a:rPr lang="en-US" altLang="ko-KR" u="sng" dirty="0" smtClean="0"/>
              <a:t>robust communication </a:t>
            </a:r>
            <a:r>
              <a:rPr lang="en-US" altLang="ko-KR" dirty="0" smtClean="0"/>
              <a:t>technology with </a:t>
            </a:r>
            <a:r>
              <a:rPr lang="en-US" altLang="ko-KR" u="sng" dirty="0" smtClean="0"/>
              <a:t>well-deployed</a:t>
            </a:r>
            <a:r>
              <a:rPr lang="en-US" altLang="ko-KR" dirty="0" smtClean="0"/>
              <a:t> infra-network. </a:t>
            </a:r>
          </a:p>
          <a:p>
            <a:r>
              <a:rPr lang="en-US" altLang="ko-KR" dirty="0" smtClean="0"/>
              <a:t>A variety of connectivity applications via vehicle to network is also attracting a lot of interest, along with an explosive growth of internet services via mobile devices and network.  </a:t>
            </a:r>
          </a:p>
          <a:p>
            <a:r>
              <a:rPr lang="en-US" altLang="ko-KR" dirty="0" smtClean="0"/>
              <a:t>Expecting </a:t>
            </a:r>
            <a:r>
              <a:rPr lang="en-US" altLang="ko-KR" dirty="0" smtClean="0"/>
              <a:t>the value and potential of LTE technology for VC to resolve limitation of current vehicular communication</a:t>
            </a:r>
            <a:endParaRPr lang="ko-KR" altLang="en-US"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3</a:t>
            </a:fld>
            <a:endParaRPr lang="ko-KR"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V2V</a:t>
            </a:r>
            <a:endParaRPr lang="ko-KR" altLang="en-US" dirty="0"/>
          </a:p>
        </p:txBody>
      </p:sp>
      <p:sp>
        <p:nvSpPr>
          <p:cNvPr id="3" name="내용 개체 틀 2"/>
          <p:cNvSpPr>
            <a:spLocks noGrp="1"/>
          </p:cNvSpPr>
          <p:nvPr>
            <p:ph idx="1"/>
          </p:nvPr>
        </p:nvSpPr>
        <p:spPr/>
        <p:txBody>
          <a:bodyPr/>
          <a:lstStyle/>
          <a:p>
            <a:r>
              <a:rPr lang="en-US" altLang="ko-KR" dirty="0" smtClean="0"/>
              <a:t>With respect to direct communication for LTE V2V, specification work for LTE device to device (D2D) communication is expected to be completed by the end of 2014. </a:t>
            </a:r>
          </a:p>
          <a:p>
            <a:r>
              <a:rPr lang="en-US" altLang="ko-KR" dirty="0" smtClean="0"/>
              <a:t>With the help of D2D, it is possible for a UE to directly communicate with other UEs and find other proximity UEs instead of transmitting/receiving data and signals to/from </a:t>
            </a:r>
            <a:r>
              <a:rPr lang="en-US" altLang="ko-KR" dirty="0" err="1" smtClean="0"/>
              <a:t>eNB</a:t>
            </a:r>
            <a:r>
              <a:rPr lang="en-US" altLang="ko-KR" dirty="0" smtClean="0"/>
              <a:t>. </a:t>
            </a:r>
          </a:p>
          <a:p>
            <a:r>
              <a:rPr lang="en-US" altLang="ko-KR" dirty="0" smtClean="0"/>
              <a:t>By applying such LTE D2D features to V2V, one could anticipate more interesting and useful applications and services than those currently identified in VC</a:t>
            </a:r>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4</a:t>
            </a:fld>
            <a:endParaRPr lang="ko-KR"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V2P</a:t>
            </a:r>
            <a:endParaRPr lang="ko-KR" altLang="en-US" dirty="0"/>
          </a:p>
        </p:txBody>
      </p:sp>
      <p:sp>
        <p:nvSpPr>
          <p:cNvPr id="3" name="내용 개체 틀 2"/>
          <p:cNvSpPr>
            <a:spLocks noGrp="1"/>
          </p:cNvSpPr>
          <p:nvPr>
            <p:ph idx="1"/>
          </p:nvPr>
        </p:nvSpPr>
        <p:spPr/>
        <p:txBody>
          <a:bodyPr>
            <a:normAutofit/>
          </a:bodyPr>
          <a:lstStyle/>
          <a:p>
            <a:r>
              <a:rPr lang="en-US" altLang="ko-KR" dirty="0" smtClean="0"/>
              <a:t>A few on-going studies on future requirements for V2X applications and services (e.g. ETSI ITS Rel-2)</a:t>
            </a:r>
          </a:p>
          <a:p>
            <a:r>
              <a:rPr lang="en-US" altLang="ko-KR" dirty="0" smtClean="0"/>
              <a:t>One of important use cases to be developed is a pedestrian protection from vehicle (i.e., V2P).  </a:t>
            </a:r>
          </a:p>
          <a:p>
            <a:r>
              <a:rPr lang="en-US" altLang="ko-KR" dirty="0" smtClean="0"/>
              <a:t>For useful V2P applications, it would be essential to provide efficient vehicle-to-UE communication with or without help of infra-structure</a:t>
            </a:r>
          </a:p>
          <a:p>
            <a:r>
              <a:rPr lang="en-US" altLang="ko-KR" dirty="0" smtClean="0"/>
              <a:t>Expected that LTE D2D features can effectively support the V2P requirements</a:t>
            </a:r>
          </a:p>
          <a:p>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5</a:t>
            </a:fld>
            <a:endParaRPr lang="ko-KR"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V2I*</a:t>
            </a:r>
            <a:endParaRPr lang="ko-KR" altLang="en-US" dirty="0"/>
          </a:p>
        </p:txBody>
      </p:sp>
      <p:sp>
        <p:nvSpPr>
          <p:cNvPr id="3" name="내용 개체 틀 2"/>
          <p:cNvSpPr>
            <a:spLocks noGrp="1"/>
          </p:cNvSpPr>
          <p:nvPr>
            <p:ph idx="1"/>
          </p:nvPr>
        </p:nvSpPr>
        <p:spPr/>
        <p:txBody>
          <a:bodyPr/>
          <a:lstStyle/>
          <a:p>
            <a:r>
              <a:rPr lang="en-US" altLang="ko-KR" dirty="0" smtClean="0"/>
              <a:t>The pace of LTE network deployment is accelerating all over the world</a:t>
            </a:r>
          </a:p>
          <a:p>
            <a:r>
              <a:rPr lang="en-US" altLang="ko-KR" dirty="0" smtClean="0"/>
              <a:t>LTE enables more and more advanced services and internet applications harnessing the inherent benefits of LTE </a:t>
            </a:r>
          </a:p>
          <a:p>
            <a:pPr lvl="1"/>
            <a:r>
              <a:rPr lang="en-US" altLang="ko-KR" dirty="0" smtClean="0"/>
              <a:t>such as higher data rate, lower latency and enhanced coverage, etc.</a:t>
            </a:r>
          </a:p>
          <a:p>
            <a:r>
              <a:rPr lang="en-US" altLang="ko-KR" dirty="0" smtClean="0"/>
              <a:t>Simply by connecting a vehicle-installed V2X device into the LTE network (infrastructure), all the internet based applications and services can be utilized. </a:t>
            </a:r>
          </a:p>
          <a:p>
            <a:r>
              <a:rPr lang="en-US" altLang="ko-KR" dirty="0" smtClean="0"/>
              <a:t>“Infra-structure itself” is a big difference between DSRC and LTE in the viewpoint of V2I applications and services</a:t>
            </a:r>
          </a:p>
          <a:p>
            <a:endParaRPr lang="en-US" altLang="ko-KR" dirty="0" smtClean="0"/>
          </a:p>
          <a:p>
            <a:endParaRPr lang="en-US" altLang="ko-KR" dirty="0" smtClean="0"/>
          </a:p>
          <a:p>
            <a:r>
              <a:rPr lang="en-US" altLang="ko-KR" dirty="0" smtClean="0"/>
              <a:t>V2I* = Vehicle to LTE infra-structure and internet</a:t>
            </a: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6</a:t>
            </a:fld>
            <a:endParaRPr lang="ko-KR"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Overall remarks on LTE V2X</a:t>
            </a:r>
            <a:endParaRPr lang="ko-KR" altLang="en-US" dirty="0"/>
          </a:p>
        </p:txBody>
      </p:sp>
      <p:sp>
        <p:nvSpPr>
          <p:cNvPr id="3" name="내용 개체 틀 2"/>
          <p:cNvSpPr>
            <a:spLocks noGrp="1"/>
          </p:cNvSpPr>
          <p:nvPr>
            <p:ph idx="1"/>
          </p:nvPr>
        </p:nvSpPr>
        <p:spPr/>
        <p:txBody>
          <a:bodyPr/>
          <a:lstStyle/>
          <a:p>
            <a:r>
              <a:rPr lang="en-GB" dirty="0" smtClean="0"/>
              <a:t>Leveraging the competitively evolving LTE technologies including D2D and the fast growth of LTE market, 3GPP LTE can provide promising solutions to meet the requirements for emerging applications and services for V2X and to achieve the economies of scale for the market. </a:t>
            </a: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7</a:t>
            </a:fld>
            <a:endParaRPr lang="ko-KR"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Consideration Points </a:t>
            </a:r>
            <a:r>
              <a:rPr lang="en-US" altLang="ko-KR" sz="2400" dirty="0" smtClean="0">
                <a:solidFill>
                  <a:srgbClr val="7030A0"/>
                </a:solidFill>
              </a:rPr>
              <a:t>(1) Scope</a:t>
            </a:r>
            <a:endParaRPr lang="ko-KR" altLang="en-US" sz="2400" dirty="0">
              <a:solidFill>
                <a:srgbClr val="7030A0"/>
              </a:solidFill>
            </a:endParaRPr>
          </a:p>
        </p:txBody>
      </p:sp>
      <p:sp>
        <p:nvSpPr>
          <p:cNvPr id="3" name="내용 개체 틀 2"/>
          <p:cNvSpPr>
            <a:spLocks noGrp="1"/>
          </p:cNvSpPr>
          <p:nvPr>
            <p:ph idx="1"/>
          </p:nvPr>
        </p:nvSpPr>
        <p:spPr/>
        <p:txBody>
          <a:bodyPr>
            <a:normAutofit/>
          </a:bodyPr>
          <a:lstStyle/>
          <a:p>
            <a:r>
              <a:rPr lang="en-GB" dirty="0" smtClean="0"/>
              <a:t>Introduction of V2X applications (use cases)</a:t>
            </a:r>
          </a:p>
          <a:p>
            <a:pPr lvl="1"/>
            <a:r>
              <a:rPr lang="en-US" dirty="0" smtClean="0"/>
              <a:t>V2V use cases </a:t>
            </a:r>
          </a:p>
          <a:p>
            <a:pPr lvl="2"/>
            <a:r>
              <a:rPr lang="en-US" dirty="0" smtClean="0"/>
              <a:t>e.g. Forward car collision warning, …</a:t>
            </a:r>
            <a:endParaRPr lang="ko-KR" altLang="en-US" dirty="0" smtClean="0"/>
          </a:p>
          <a:p>
            <a:pPr lvl="1"/>
            <a:r>
              <a:rPr lang="en-US" dirty="0" smtClean="0"/>
              <a:t>V2P use case</a:t>
            </a:r>
          </a:p>
          <a:p>
            <a:pPr lvl="2"/>
            <a:r>
              <a:rPr lang="en-US" dirty="0" smtClean="0"/>
              <a:t>e.g. Pedestrian protection (threat alert) from car collision, …</a:t>
            </a:r>
            <a:endParaRPr lang="ko-KR" altLang="en-US" dirty="0" smtClean="0"/>
          </a:p>
          <a:p>
            <a:pPr lvl="1"/>
            <a:r>
              <a:rPr lang="en-US" dirty="0" smtClean="0"/>
              <a:t>V2I use case</a:t>
            </a:r>
          </a:p>
          <a:p>
            <a:pPr lvl="2"/>
            <a:r>
              <a:rPr lang="en-US" dirty="0" smtClean="0"/>
              <a:t>e.g. advanced navigation/</a:t>
            </a:r>
            <a:r>
              <a:rPr lang="en-US" dirty="0" err="1" smtClean="0"/>
              <a:t>telematics</a:t>
            </a:r>
            <a:r>
              <a:rPr lang="en-US" dirty="0" smtClean="0"/>
              <a:t>, cloud services, …</a:t>
            </a:r>
            <a:endParaRPr lang="ko-KR" altLang="en-US" dirty="0" smtClean="0"/>
          </a:p>
          <a:p>
            <a:pPr lvl="0"/>
            <a:r>
              <a:rPr lang="en-US" dirty="0" smtClean="0"/>
              <a:t>Potential standardization impacts</a:t>
            </a:r>
            <a:endParaRPr lang="ko-KR" altLang="en-US" dirty="0" smtClean="0"/>
          </a:p>
          <a:p>
            <a:pPr lvl="1"/>
            <a:r>
              <a:rPr lang="en-US" dirty="0" smtClean="0"/>
              <a:t>On PHY aspects, Upper layer and network architecture</a:t>
            </a:r>
            <a:endParaRPr lang="ko-KR" altLang="en-US" dirty="0" smtClean="0"/>
          </a:p>
          <a:p>
            <a:r>
              <a:rPr lang="en-GB" dirty="0" smtClean="0"/>
              <a:t>Concluding remark</a:t>
            </a:r>
          </a:p>
          <a:p>
            <a:pPr lvl="1"/>
            <a:r>
              <a:rPr lang="en-GB" dirty="0" smtClean="0"/>
              <a:t>Taking the potential benefits of LTE based V2X into account, we propose starting related studies and subsequent works on LTE-based V2X in 3GPP SA and RAN</a:t>
            </a:r>
            <a:endParaRPr lang="ko-KR" altLang="en-US" dirty="0"/>
          </a:p>
        </p:txBody>
      </p:sp>
      <p:sp>
        <p:nvSpPr>
          <p:cNvPr id="5" name="Rectangle 4"/>
          <p:cNvSpPr/>
          <p:nvPr/>
        </p:nvSpPr>
        <p:spPr>
          <a:xfrm rot="20050804">
            <a:off x="285626" y="344627"/>
            <a:ext cx="966931" cy="584775"/>
          </a:xfrm>
          <a:prstGeom prst="rect">
            <a:avLst/>
          </a:prstGeom>
          <a:noFill/>
        </p:spPr>
        <p:txBody>
          <a:bodyPr wrap="none" lIns="91440" tIns="45720" rIns="91440" bIns="45720">
            <a:spAutoFit/>
          </a:bodyPr>
          <a:lstStyle/>
          <a:p>
            <a:pPr algn="ctr"/>
            <a:r>
              <a:rPr lang="en-US"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So~</a:t>
            </a:r>
            <a:endParaRPr lang="en-US" sz="3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Footer Placeholder 5"/>
          <p:cNvSpPr>
            <a:spLocks noGrp="1"/>
          </p:cNvSpPr>
          <p:nvPr>
            <p:ph type="ftr" sz="quarter" idx="11"/>
          </p:nvPr>
        </p:nvSpPr>
        <p:spPr/>
        <p:txBody>
          <a:bodyPr/>
          <a:lstStyle/>
          <a:p>
            <a:r>
              <a:rPr lang="en-US" altLang="ko-KR" smtClean="0"/>
              <a:t>LG Electronics Inc.</a:t>
            </a:r>
            <a:endParaRPr lang="ko-KR" altLang="en-US"/>
          </a:p>
        </p:txBody>
      </p:sp>
      <p:sp>
        <p:nvSpPr>
          <p:cNvPr id="7" name="Slide Number Placeholder 6"/>
          <p:cNvSpPr>
            <a:spLocks noGrp="1"/>
          </p:cNvSpPr>
          <p:nvPr>
            <p:ph type="sldNum" sz="quarter" idx="12"/>
          </p:nvPr>
        </p:nvSpPr>
        <p:spPr/>
        <p:txBody>
          <a:bodyPr/>
          <a:lstStyle/>
          <a:p>
            <a:fld id="{4BEDD84E-25D4-4983-8AA1-2863C96F08D9}" type="slidenum">
              <a:rPr lang="ko-KR" altLang="en-US" smtClean="0"/>
              <a:pPr/>
              <a:t>8</a:t>
            </a:fld>
            <a:endParaRPr lang="ko-KR"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Consideration </a:t>
            </a:r>
            <a:r>
              <a:rPr lang="en-US" altLang="ko-KR" dirty="0"/>
              <a:t>Points </a:t>
            </a:r>
            <a:r>
              <a:rPr lang="en-US" altLang="ko-KR" sz="2400" dirty="0" smtClean="0">
                <a:solidFill>
                  <a:srgbClr val="7030A0"/>
                </a:solidFill>
              </a:rPr>
              <a:t>(2) </a:t>
            </a:r>
            <a:r>
              <a:rPr lang="en-US" altLang="ko-KR" sz="2400" dirty="0">
                <a:solidFill>
                  <a:srgbClr val="7030A0"/>
                </a:solidFill>
              </a:rPr>
              <a:t>Timeline</a:t>
            </a:r>
            <a:endParaRPr lang="ko-KR" altLang="en-US" sz="2400" dirty="0">
              <a:solidFill>
                <a:srgbClr val="7030A0"/>
              </a:solidFill>
            </a:endParaRPr>
          </a:p>
        </p:txBody>
      </p:sp>
      <p:sp>
        <p:nvSpPr>
          <p:cNvPr id="3" name="내용 개체 틀 2"/>
          <p:cNvSpPr>
            <a:spLocks noGrp="1"/>
          </p:cNvSpPr>
          <p:nvPr>
            <p:ph idx="1"/>
          </p:nvPr>
        </p:nvSpPr>
        <p:spPr/>
        <p:txBody>
          <a:bodyPr/>
          <a:lstStyle/>
          <a:p>
            <a:r>
              <a:rPr lang="en-US" altLang="ko-KR" dirty="0" smtClean="0"/>
              <a:t>Study </a:t>
            </a:r>
            <a:r>
              <a:rPr lang="en-US" altLang="ko-KR" dirty="0" smtClean="0"/>
              <a:t>Item </a:t>
            </a:r>
            <a:r>
              <a:rPr lang="en-US" altLang="ko-KR" dirty="0" smtClean="0"/>
              <a:t>creation in 3GPP SA WG1</a:t>
            </a:r>
          </a:p>
          <a:p>
            <a:pPr lvl="1"/>
            <a:r>
              <a:rPr lang="en-US" altLang="ko-KR" dirty="0" smtClean="0"/>
              <a:t>SA1 </a:t>
            </a:r>
            <a:r>
              <a:rPr lang="en-US" altLang="ko-KR" dirty="0" smtClean="0"/>
              <a:t>meeting (Nov. 2014</a:t>
            </a:r>
            <a:r>
              <a:rPr lang="en-US" altLang="ko-KR" dirty="0" smtClean="0"/>
              <a:t>): Discussio</a:t>
            </a:r>
            <a:r>
              <a:rPr lang="en-US" altLang="ko-KR" dirty="0" smtClean="0"/>
              <a:t>n paper</a:t>
            </a:r>
            <a:endParaRPr lang="en-US" altLang="ko-KR" dirty="0" smtClean="0"/>
          </a:p>
          <a:p>
            <a:pPr lvl="2"/>
            <a:endParaRPr lang="en-US" altLang="ko-KR" dirty="0" smtClean="0"/>
          </a:p>
          <a:p>
            <a:pPr lvl="1"/>
            <a:r>
              <a:rPr lang="en-US" altLang="ko-KR" dirty="0" smtClean="0"/>
              <a:t>SA1 </a:t>
            </a:r>
            <a:r>
              <a:rPr lang="en-US" altLang="ko-KR" dirty="0" smtClean="0"/>
              <a:t>meeting (Feb. 2015)</a:t>
            </a:r>
          </a:p>
          <a:p>
            <a:pPr lvl="2"/>
            <a:r>
              <a:rPr lang="en-US" altLang="ko-KR" dirty="0" smtClean="0"/>
              <a:t>LTE V2X SID (study item description)</a:t>
            </a:r>
          </a:p>
          <a:p>
            <a:pPr lvl="2"/>
            <a:r>
              <a:rPr lang="en-US" altLang="ko-KR" dirty="0" smtClean="0"/>
              <a:t>Approval of </a:t>
            </a:r>
            <a:r>
              <a:rPr lang="en-US" altLang="ko-KR" dirty="0" smtClean="0"/>
              <a:t>SI</a:t>
            </a:r>
          </a:p>
          <a:p>
            <a:pPr lvl="2"/>
            <a:endParaRPr lang="en-US" altLang="ko-KR" dirty="0"/>
          </a:p>
          <a:p>
            <a:r>
              <a:rPr lang="en-US" altLang="ko-KR" dirty="0" smtClean="0"/>
              <a:t>Expected Timeline:</a:t>
            </a:r>
          </a:p>
          <a:p>
            <a:pPr lvl="1"/>
            <a:r>
              <a:rPr lang="en-US" altLang="ko-KR" dirty="0" smtClean="0"/>
              <a:t>SID Approval from SA: March 2015</a:t>
            </a:r>
          </a:p>
          <a:p>
            <a:pPr lvl="1"/>
            <a:r>
              <a:rPr lang="en-US" altLang="ko-KR" dirty="0" smtClean="0"/>
              <a:t>Target Completion Date (Expected): Dec. 2015</a:t>
            </a:r>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9</a:t>
            </a:fld>
            <a:endParaRPr lang="ko-KR" altLang="en-US"/>
          </a:p>
        </p:txBody>
      </p:sp>
    </p:spTree>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1688</TotalTime>
  <Words>1149</Words>
  <Application>Microsoft Office PowerPoint</Application>
  <PresentationFormat>On-screen Show (4:3)</PresentationFormat>
  <Paragraphs>129</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테마</vt:lpstr>
      <vt:lpstr>V2X over LTE</vt:lpstr>
      <vt:lpstr>Terminology</vt:lpstr>
      <vt:lpstr>Backgrounds</vt:lpstr>
      <vt:lpstr>V2V</vt:lpstr>
      <vt:lpstr>V2P</vt:lpstr>
      <vt:lpstr>V2I*</vt:lpstr>
      <vt:lpstr>Overall remarks on LTE V2X</vt:lpstr>
      <vt:lpstr>Consideration Points (1) Scope</vt:lpstr>
      <vt:lpstr>Consideration Points (2) Timeline</vt:lpstr>
      <vt:lpstr>Potential Benefits of V2X (1/4)</vt:lpstr>
      <vt:lpstr>Potential Benefits of V2X (2/4)</vt:lpstr>
      <vt:lpstr>Potential Benefits of V2X (3/4)</vt:lpstr>
      <vt:lpstr>Potential Benefits of V2X (4/4)</vt:lpstr>
      <vt:lpstr>Study for 3GPP (1/2)</vt:lpstr>
      <vt:lpstr>Study for 3GPP (2/2)</vt:lpstr>
    </vt:vector>
  </TitlesOfParts>
  <Company>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Microsoft Corporation</dc:creator>
  <cp:lastModifiedBy>Ki-Dong Lee</cp:lastModifiedBy>
  <cp:revision>69</cp:revision>
  <dcterms:created xsi:type="dcterms:W3CDTF">2006-10-05T04:04:58Z</dcterms:created>
  <dcterms:modified xsi:type="dcterms:W3CDTF">2014-11-17T18:44:59Z</dcterms:modified>
</cp:coreProperties>
</file>