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0" r:id="rId3"/>
    <p:sldId id="267" r:id="rId4"/>
    <p:sldId id="269" r:id="rId5"/>
    <p:sldId id="272" r:id="rId6"/>
    <p:sldId id="273" r:id="rId7"/>
    <p:sldId id="274" r:id="rId8"/>
    <p:sldId id="271" r:id="rId9"/>
    <p:sldId id="266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02" autoAdjust="0"/>
  </p:normalViewPr>
  <p:slideViewPr>
    <p:cSldViewPr>
      <p:cViewPr varScale="1">
        <p:scale>
          <a:sx n="76" d="100"/>
          <a:sy n="76" d="100"/>
        </p:scale>
        <p:origin x="-9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C637-C360-433C-AF18-36C4B666D22E}" type="datetimeFigureOut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1E2A5-9346-4390-84B0-BDF1D198CEB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3605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1E2A5-9346-4390-84B0-BDF1D198CEBD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41682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62416-A113-4B39-AD27-2458DA790D90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28C76-1650-4154-84C0-303D581478C0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CB06-E248-4A1B-9CEF-16C91659B01F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629-D1D6-42F7-88B6-059F0FCE195A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F58B4-1005-47D8-9583-F11460DA0FA0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5F74A-9C2A-4A24-A21F-E717ACB5B990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7C59-AAF9-44D4-A7EB-0F2698F3A63E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95BA6-7B2B-4B0D-B272-873D05E46568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CFDC6-C29A-4041-AD59-006ADD25719A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8910B-1E6C-44C2-BA78-2AEE8F6434BF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538F5-5C7F-4A55-BD1A-B8D6F2825845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4BEC2-0695-42DE-AAFB-0B8FA95E235E}" type="datetime1">
              <a:rPr lang="zh-TW" altLang="en-US" smtClean="0"/>
              <a:pPr/>
              <a:t>2012/10/30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ucas@iii.org.tw" TargetMode="External"/><Relationship Id="rId2" Type="http://schemas.openxmlformats.org/officeDocument/2006/relationships/hyperlink" Target="mailto:loa@iii.org.tw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 txBox="1">
            <a:spLocks/>
          </p:cNvSpPr>
          <p:nvPr/>
        </p:nvSpPr>
        <p:spPr bwMode="auto">
          <a:xfrm>
            <a:off x="685800" y="2301876"/>
            <a:ext cx="7772400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/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Discussion on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EPC-less E-UTRAN Operation </a:t>
            </a:r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for 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Public </a:t>
            </a:r>
            <a:r>
              <a:rPr lang="en-US" altLang="zh-TW" sz="36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Safety (</a:t>
            </a:r>
            <a:r>
              <a:rPr lang="en-US" altLang="zh-TW" sz="3600" b="1" dirty="0" err="1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EEOp</a:t>
            </a:r>
            <a:r>
              <a:rPr lang="en-US" altLang="zh-TW" sz="36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) </a:t>
            </a:r>
          </a:p>
        </p:txBody>
      </p:sp>
      <p:sp>
        <p:nvSpPr>
          <p:cNvPr id="2051" name="Subtitle 4"/>
          <p:cNvSpPr txBox="1">
            <a:spLocks/>
          </p:cNvSpPr>
          <p:nvPr/>
        </p:nvSpPr>
        <p:spPr bwMode="auto">
          <a:xfrm>
            <a:off x="1371600" y="4265613"/>
            <a:ext cx="640080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err="1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Kanchei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 (Ken) Loa 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2"/>
              </a:rPr>
              <a:t>loa@iii.org.tw</a:t>
            </a:r>
            <a:endParaRPr lang="en-US" altLang="zh-TW" sz="2000" b="1" dirty="0" smtClean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None/>
            </a:pP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Yi-</a:t>
            </a:r>
            <a:r>
              <a:rPr lang="en-US" altLang="zh-TW" sz="2000" b="1" dirty="0" err="1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Hsueh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 Tsai</a:t>
            </a:r>
            <a:r>
              <a:rPr lang="en-US" altLang="zh-TW" sz="2000" b="1" dirty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</a:rPr>
              <a:t>	</a:t>
            </a:r>
            <a:r>
              <a:rPr lang="en-US" altLang="zh-TW" sz="2000" b="1" dirty="0" smtClean="0">
                <a:solidFill>
                  <a:srgbClr val="000066"/>
                </a:solidFill>
                <a:ea typeface="MS UI Gothic" pitchFamily="34" charset="-128"/>
                <a:cs typeface="Times New Roman" pitchFamily="18" charset="0"/>
                <a:hlinkClick r:id="rId3"/>
              </a:rPr>
              <a:t>lucas@iii.org.tw</a:t>
            </a:r>
            <a:endParaRPr lang="en-US" altLang="zh-TW" sz="1800" b="1" dirty="0">
              <a:solidFill>
                <a:srgbClr val="000066"/>
              </a:solidFill>
              <a:ea typeface="MS UI Gothic" pitchFamily="34" charset="-128"/>
              <a:cs typeface="Times New Roman" pitchFamily="18" charset="0"/>
            </a:endParaRP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107504" y="116632"/>
            <a:ext cx="903649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zh-TW" b="1" dirty="0">
                <a:cs typeface="Times New Roman" pitchFamily="18" charset="0"/>
              </a:rPr>
              <a:t>3GPP TSG-SA WG1 Meeting #60	</a:t>
            </a:r>
            <a:r>
              <a:rPr lang="en-US" altLang="zh-TW" b="1" dirty="0" smtClean="0">
                <a:cs typeface="Times New Roman" pitchFamily="18" charset="0"/>
              </a:rPr>
              <a:t>				S1-124025</a:t>
            </a:r>
          </a:p>
          <a:p>
            <a:pPr eaLnBrk="1" hangingPunct="1"/>
            <a:r>
              <a:rPr lang="en-US" altLang="zh-TW" b="1" dirty="0" smtClean="0">
                <a:cs typeface="Times New Roman" pitchFamily="18" charset="0"/>
              </a:rPr>
              <a:t>Edinburgh, UK 12th November – 16th August 2012</a:t>
            </a: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Agenda </a:t>
            </a:r>
            <a:r>
              <a:rPr lang="en-GB" altLang="zh-TW" b="1" dirty="0">
                <a:cs typeface="Times New Roman" pitchFamily="18" charset="0"/>
              </a:rPr>
              <a:t>Item </a:t>
            </a:r>
            <a:r>
              <a:rPr lang="en-US" altLang="zh-TW" b="1" dirty="0">
                <a:cs typeface="Times New Roman" pitchFamily="18" charset="0"/>
              </a:rPr>
              <a:t>5.3 - Proposals for new work (precursor to future Study and Work Items</a:t>
            </a:r>
            <a:r>
              <a:rPr lang="en-US" altLang="zh-TW" b="1" dirty="0" smtClean="0"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GB" altLang="zh-TW" b="1" dirty="0" smtClean="0">
                <a:cs typeface="Times New Roman" pitchFamily="18" charset="0"/>
              </a:rPr>
              <a:t>Source</a:t>
            </a:r>
            <a:r>
              <a:rPr lang="en-GB" altLang="zh-TW" b="1" dirty="0">
                <a:cs typeface="Times New Roman" pitchFamily="18" charset="0"/>
              </a:rPr>
              <a:t>: Institute for Information Industry (III</a:t>
            </a:r>
            <a:r>
              <a:rPr lang="en-GB" altLang="zh-TW" b="1" dirty="0" smtClean="0">
                <a:cs typeface="Times New Roman" pitchFamily="18" charset="0"/>
              </a:rPr>
              <a:t>), US Department of Commerce</a:t>
            </a:r>
            <a:r>
              <a:rPr lang="en-GB" altLang="zh-TW" b="1" dirty="0">
                <a:cs typeface="Times New Roman" pitchFamily="18" charset="0"/>
              </a:rPr>
              <a:t>, General Dynamics Broadband, </a:t>
            </a:r>
            <a:r>
              <a:rPr lang="en-GB" altLang="zh-TW" b="1">
                <a:cs typeface="Times New Roman" pitchFamily="18" charset="0"/>
              </a:rPr>
              <a:t>Harris </a:t>
            </a:r>
            <a:r>
              <a:rPr lang="en-GB" altLang="zh-TW" b="1" smtClean="0">
                <a:cs typeface="Times New Roman" pitchFamily="18" charset="0"/>
              </a:rPr>
              <a:t>Corporation, ITRI</a:t>
            </a:r>
            <a:endParaRPr lang="en-US" altLang="zh-TW" b="1" dirty="0"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47720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Tentative Time Scale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3124943"/>
          </a:xfrm>
        </p:spPr>
        <p:txBody>
          <a:bodyPr>
            <a:normAutofit/>
          </a:bodyPr>
          <a:lstStyle/>
          <a:p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SA1 #60:	Initial </a:t>
            </a:r>
            <a:r>
              <a:rPr lang="en-US" altLang="zh-TW" sz="2800" b="1" dirty="0" err="1"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draft </a:t>
            </a:r>
            <a:r>
              <a:rPr lang="en-US" altLang="zh-TW" sz="2800" b="1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discussion</a:t>
            </a:r>
            <a:endParaRPr lang="en-US" altLang="zh-TW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SA1 #61:	Revised </a:t>
            </a:r>
            <a:r>
              <a:rPr lang="en-US" altLang="zh-TW" sz="2800" b="1" dirty="0" err="1"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sz="2800" b="1" dirty="0">
                <a:latin typeface="Times New Roman" pitchFamily="18" charset="0"/>
                <a:cs typeface="Times New Roman" pitchFamily="18" charset="0"/>
              </a:rPr>
              <a:t> draft for discussion</a:t>
            </a:r>
          </a:p>
          <a:p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SA1 #62:	Propose </a:t>
            </a:r>
            <a:r>
              <a:rPr lang="en-US" altLang="zh-TW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study </a:t>
            </a:r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item </a:t>
            </a:r>
          </a:p>
          <a:p>
            <a:r>
              <a:rPr lang="en-US" altLang="zh-TW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 #60:	Approved </a:t>
            </a:r>
            <a:r>
              <a:rPr lang="en-US" altLang="zh-TW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study item</a:t>
            </a:r>
          </a:p>
          <a:p>
            <a:r>
              <a:rPr lang="en-US" altLang="zh-TW" sz="2800" b="1" dirty="0" smtClean="0">
                <a:latin typeface="Times New Roman" pitchFamily="18" charset="0"/>
                <a:cs typeface="Times New Roman" pitchFamily="18" charset="0"/>
              </a:rPr>
              <a:t>SA1 #63~66: Call for use cases and requirements</a:t>
            </a:r>
          </a:p>
          <a:p>
            <a:r>
              <a:rPr lang="en-US" altLang="zh-TW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 #64:	Approved TR </a:t>
            </a:r>
            <a:r>
              <a:rPr lang="en-US" altLang="zh-TW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regarding </a:t>
            </a:r>
            <a:r>
              <a:rPr lang="en-US" altLang="zh-TW" sz="28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FS_EEOp</a:t>
            </a:r>
            <a:endParaRPr lang="zh-TW" alt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五邊形 41"/>
          <p:cNvSpPr>
            <a:spLocks noChangeArrowheads="1"/>
          </p:cNvSpPr>
          <p:nvPr/>
        </p:nvSpPr>
        <p:spPr bwMode="auto">
          <a:xfrm>
            <a:off x="611560" y="5331971"/>
            <a:ext cx="7632848" cy="360363"/>
          </a:xfrm>
          <a:prstGeom prst="homePlate">
            <a:avLst>
              <a:gd name="adj" fmla="val 49921"/>
            </a:avLst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Time Line</a:t>
            </a:r>
            <a:endParaRPr lang="zh-TW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向下箭號圖說文字 4"/>
          <p:cNvSpPr>
            <a:spLocks noChangeArrowheads="1"/>
          </p:cNvSpPr>
          <p:nvPr/>
        </p:nvSpPr>
        <p:spPr bwMode="auto">
          <a:xfrm>
            <a:off x="758875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#60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向下箭號圖說文字 4"/>
          <p:cNvSpPr>
            <a:spLocks noChangeArrowheads="1"/>
          </p:cNvSpPr>
          <p:nvPr/>
        </p:nvSpPr>
        <p:spPr bwMode="auto">
          <a:xfrm>
            <a:off x="1763688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向上箭號圖說文字 36"/>
          <p:cNvSpPr/>
          <p:nvPr/>
        </p:nvSpPr>
        <p:spPr bwMode="auto">
          <a:xfrm>
            <a:off x="3096201" y="5692334"/>
            <a:ext cx="504056" cy="720080"/>
          </a:xfrm>
          <a:prstGeom prst="upArrowCallou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#60</a:t>
            </a:r>
            <a:endParaRPr lang="zh-TW" alt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向下箭號圖說文字 4"/>
          <p:cNvSpPr>
            <a:spLocks noChangeArrowheads="1"/>
          </p:cNvSpPr>
          <p:nvPr/>
        </p:nvSpPr>
        <p:spPr bwMode="auto">
          <a:xfrm>
            <a:off x="2768501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#62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向下箭號圖說文字 4"/>
          <p:cNvSpPr>
            <a:spLocks noChangeArrowheads="1"/>
          </p:cNvSpPr>
          <p:nvPr/>
        </p:nvSpPr>
        <p:spPr bwMode="auto">
          <a:xfrm>
            <a:off x="3773314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#63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向下箭號圖說文字 4"/>
          <p:cNvSpPr>
            <a:spLocks noChangeArrowheads="1"/>
          </p:cNvSpPr>
          <p:nvPr/>
        </p:nvSpPr>
        <p:spPr bwMode="auto">
          <a:xfrm>
            <a:off x="4778127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#64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向下箭號圖說文字 4"/>
          <p:cNvSpPr>
            <a:spLocks noChangeArrowheads="1"/>
          </p:cNvSpPr>
          <p:nvPr/>
        </p:nvSpPr>
        <p:spPr bwMode="auto">
          <a:xfrm>
            <a:off x="5782940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#65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向下箭號圖說文字 4"/>
          <p:cNvSpPr>
            <a:spLocks noChangeArrowheads="1"/>
          </p:cNvSpPr>
          <p:nvPr/>
        </p:nvSpPr>
        <p:spPr bwMode="auto">
          <a:xfrm>
            <a:off x="6787753" y="4611603"/>
            <a:ext cx="504056" cy="721956"/>
          </a:xfrm>
          <a:prstGeom prst="downArrowCallout">
            <a:avLst>
              <a:gd name="adj1" fmla="val 26067"/>
              <a:gd name="adj2" fmla="val 26102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SA1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#66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向上箭號圖說文字 50"/>
          <p:cNvSpPr/>
          <p:nvPr/>
        </p:nvSpPr>
        <p:spPr bwMode="auto">
          <a:xfrm>
            <a:off x="7164288" y="5692334"/>
            <a:ext cx="504056" cy="720080"/>
          </a:xfrm>
          <a:prstGeom prst="upArrowCallou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SP</a:t>
            </a:r>
          </a:p>
          <a:p>
            <a:pPr algn="ctr">
              <a:lnSpc>
                <a:spcPct val="80000"/>
              </a:lnSpc>
            </a:pPr>
            <a:r>
              <a:rPr lang="en-US" altLang="zh-TW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#</a:t>
            </a:r>
            <a:r>
              <a:rPr lang="en-US" altLang="zh-TW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64</a:t>
            </a:r>
            <a:endParaRPr lang="zh-TW" altLang="en-US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47918" y="5651956"/>
            <a:ext cx="102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June ‘13</a:t>
            </a:r>
            <a:endParaRPr lang="en-US" altLang="zh-TW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286996" y="5617839"/>
            <a:ext cx="1024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June ‘14</a:t>
            </a:r>
            <a:endParaRPr lang="en-US" altLang="zh-TW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467" y="5661248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Nov ‘12</a:t>
            </a:r>
            <a:endParaRPr lang="en-US" altLang="zh-TW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890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038" y="4472656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Example Scenario #1</a:t>
            </a:r>
            <a:endParaRPr lang="ja-JP" alt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295636" y="3829494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275855" y="4473668"/>
            <a:ext cx="274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post #1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閃電 5"/>
          <p:cNvSpPr/>
          <p:nvPr/>
        </p:nvSpPr>
        <p:spPr>
          <a:xfrm flipH="1">
            <a:off x="2467780" y="4071021"/>
            <a:ext cx="1025356" cy="55494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180" y="44998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599892" y="2267580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547000" y="3826325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585010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6588224" y="5867980"/>
            <a:ext cx="122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閃電 17"/>
          <p:cNvSpPr/>
          <p:nvPr/>
        </p:nvSpPr>
        <p:spPr>
          <a:xfrm>
            <a:off x="5724128" y="4071020"/>
            <a:ext cx="963757" cy="55494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3137" y="2636912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638343" y="1275072"/>
            <a:ext cx="7890302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 permanently without connection to the EPC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795304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99459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#2</a:t>
            </a:r>
            <a:endParaRPr lang="ja-JP" alt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971600" y="1052736"/>
            <a:ext cx="7128792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 a set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eNBs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 permanently without connection to the </a:t>
            </a:r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EPC but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connection to other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(s)</a:t>
            </a:r>
            <a:endParaRPr lang="zh-TW" altLang="en-US" sz="28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367094" y="4351430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835696" y="532917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閃電 5"/>
          <p:cNvSpPr/>
          <p:nvPr/>
        </p:nvSpPr>
        <p:spPr>
          <a:xfrm flipH="1">
            <a:off x="1619672" y="5661248"/>
            <a:ext cx="738807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276" y="5003884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051720" y="3140968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7411096" y="4330381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452316" y="6372036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509781" y="6372036"/>
            <a:ext cx="1166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#4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閃電 17"/>
          <p:cNvSpPr/>
          <p:nvPr/>
        </p:nvSpPr>
        <p:spPr>
          <a:xfrm>
            <a:off x="6914906" y="5733256"/>
            <a:ext cx="594875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5076056" y="53639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閃電 21"/>
          <p:cNvSpPr/>
          <p:nvPr/>
        </p:nvSpPr>
        <p:spPr>
          <a:xfrm flipH="1">
            <a:off x="4211956" y="4243810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8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9" y="26183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字方塊 28"/>
          <p:cNvSpPr txBox="1"/>
          <p:nvPr/>
        </p:nvSpPr>
        <p:spPr>
          <a:xfrm>
            <a:off x="348367" y="1975166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閃電 29"/>
          <p:cNvSpPr/>
          <p:nvPr/>
        </p:nvSpPr>
        <p:spPr>
          <a:xfrm flipH="1" flipV="1">
            <a:off x="1538300" y="2656076"/>
            <a:ext cx="738807" cy="57606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433589" y="3995772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50" y="261431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文字方塊 34"/>
          <p:cNvSpPr txBox="1"/>
          <p:nvPr/>
        </p:nvSpPr>
        <p:spPr>
          <a:xfrm>
            <a:off x="7432070" y="1940809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7509782" y="4008595"/>
            <a:ext cx="116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#3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閃電 36"/>
          <p:cNvSpPr/>
          <p:nvPr/>
        </p:nvSpPr>
        <p:spPr>
          <a:xfrm flipV="1">
            <a:off x="7046099" y="2738800"/>
            <a:ext cx="594875" cy="58683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1329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5292080" y="3175717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178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038" y="4472656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#3</a:t>
            </a:r>
            <a:endParaRPr lang="ja-JP" alt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715288" y="1275072"/>
            <a:ext cx="7736413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 temporarily without connection to the EPC</a:t>
            </a:r>
            <a:endParaRPr lang="zh-TW" altLang="en-US" sz="28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1295636" y="3829494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275855" y="4473668"/>
            <a:ext cx="274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post #1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閃電 5"/>
          <p:cNvSpPr/>
          <p:nvPr/>
        </p:nvSpPr>
        <p:spPr>
          <a:xfrm flipH="1">
            <a:off x="2467780" y="4071021"/>
            <a:ext cx="1025356" cy="55494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180" y="44998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599892" y="2267580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6547000" y="3826325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5850100"/>
            <a:ext cx="12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6588224" y="5867980"/>
            <a:ext cx="122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閃電 17"/>
          <p:cNvSpPr/>
          <p:nvPr/>
        </p:nvSpPr>
        <p:spPr>
          <a:xfrm>
            <a:off x="5724128" y="4071020"/>
            <a:ext cx="963757" cy="55494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3137" y="2636912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雲朵形 4"/>
          <p:cNvSpPr/>
          <p:nvPr/>
        </p:nvSpPr>
        <p:spPr>
          <a:xfrm>
            <a:off x="6605628" y="2161030"/>
            <a:ext cx="1728192" cy="832738"/>
          </a:xfrm>
          <a:prstGeom prst="cloud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EPC</a:t>
            </a:r>
            <a:endParaRPr lang="zh-TW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閃電 20"/>
          <p:cNvSpPr/>
          <p:nvPr/>
        </p:nvSpPr>
        <p:spPr>
          <a:xfrm flipH="1">
            <a:off x="5757075" y="2812614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乘號 9"/>
          <p:cNvSpPr/>
          <p:nvPr/>
        </p:nvSpPr>
        <p:spPr>
          <a:xfrm>
            <a:off x="5775313" y="2568333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482622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99459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#4</a:t>
            </a:r>
            <a:endParaRPr lang="ja-JP" alt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367094" y="4351430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835696" y="532917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閃電 5"/>
          <p:cNvSpPr/>
          <p:nvPr/>
        </p:nvSpPr>
        <p:spPr>
          <a:xfrm flipH="1">
            <a:off x="1619672" y="5661248"/>
            <a:ext cx="738807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276" y="5003884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051720" y="3140968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7411096" y="4330381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452316" y="6372036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509781" y="6372036"/>
            <a:ext cx="1166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#4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閃電 17"/>
          <p:cNvSpPr/>
          <p:nvPr/>
        </p:nvSpPr>
        <p:spPr>
          <a:xfrm>
            <a:off x="6914906" y="5733256"/>
            <a:ext cx="594875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5076056" y="53639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92080" y="3175717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閃電 21"/>
          <p:cNvSpPr/>
          <p:nvPr/>
        </p:nvSpPr>
        <p:spPr>
          <a:xfrm flipH="1">
            <a:off x="4211956" y="4243810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8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9" y="26183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字方塊 28"/>
          <p:cNvSpPr txBox="1"/>
          <p:nvPr/>
        </p:nvSpPr>
        <p:spPr>
          <a:xfrm>
            <a:off x="348367" y="1975166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閃電 29"/>
          <p:cNvSpPr/>
          <p:nvPr/>
        </p:nvSpPr>
        <p:spPr>
          <a:xfrm flipH="1" flipV="1">
            <a:off x="1538300" y="2656076"/>
            <a:ext cx="738807" cy="57606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433589" y="3995772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50" y="261431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文字方塊 34"/>
          <p:cNvSpPr txBox="1"/>
          <p:nvPr/>
        </p:nvSpPr>
        <p:spPr>
          <a:xfrm>
            <a:off x="7432070" y="1940809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7509782" y="4008595"/>
            <a:ext cx="116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#3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閃電 36"/>
          <p:cNvSpPr/>
          <p:nvPr/>
        </p:nvSpPr>
        <p:spPr>
          <a:xfrm flipV="1">
            <a:off x="7046099" y="2738800"/>
            <a:ext cx="594875" cy="58683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1329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雲朵形 32"/>
          <p:cNvSpPr/>
          <p:nvPr/>
        </p:nvSpPr>
        <p:spPr>
          <a:xfrm>
            <a:off x="3764369" y="2083758"/>
            <a:ext cx="1728192" cy="832738"/>
          </a:xfrm>
          <a:prstGeom prst="cloud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EPC</a:t>
            </a:r>
            <a:endParaRPr lang="zh-TW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閃電 39"/>
          <p:cNvSpPr/>
          <p:nvPr/>
        </p:nvSpPr>
        <p:spPr>
          <a:xfrm flipH="1">
            <a:off x="2915816" y="2735342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閃電 42"/>
          <p:cNvSpPr/>
          <p:nvPr/>
        </p:nvSpPr>
        <p:spPr>
          <a:xfrm>
            <a:off x="5230611" y="2704765"/>
            <a:ext cx="884305" cy="54287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乘號 45"/>
          <p:cNvSpPr/>
          <p:nvPr/>
        </p:nvSpPr>
        <p:spPr>
          <a:xfrm>
            <a:off x="2950738" y="2494903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乘號 46"/>
          <p:cNvSpPr/>
          <p:nvPr/>
        </p:nvSpPr>
        <p:spPr>
          <a:xfrm>
            <a:off x="5259462" y="2483708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971600" y="1052736"/>
            <a:ext cx="7128792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 a set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eNBs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 temporarily</a:t>
            </a:r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without connection to the </a:t>
            </a:r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EPC but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connection to other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(s)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7034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99459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89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Example Scenario 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#5</a:t>
            </a:r>
            <a:endParaRPr lang="ja-JP" alt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403648" y="1052736"/>
            <a:ext cx="633670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TW" sz="2800" b="1" i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set of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eNBs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 temporarily without connection to the EPC or other </a:t>
            </a:r>
            <a:r>
              <a:rPr lang="en-US" altLang="zh-TW" sz="2800" b="1" i="1" dirty="0" err="1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TW" sz="2800" b="1" i="1" dirty="0">
                <a:latin typeface="Times New Roman" pitchFamily="18" charset="0"/>
                <a:cs typeface="Times New Roman" pitchFamily="18" charset="0"/>
              </a:rPr>
              <a:t>(s)</a:t>
            </a:r>
            <a:endParaRPr lang="zh-TW" altLang="en-US" sz="28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367094" y="4351430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835696" y="5329175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閃電 5"/>
          <p:cNvSpPr/>
          <p:nvPr/>
        </p:nvSpPr>
        <p:spPr>
          <a:xfrm flipH="1">
            <a:off x="1619672" y="5661248"/>
            <a:ext cx="738807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276" y="5003884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051720" y="3140968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7411096" y="4330381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452316" y="6372036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#2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509781" y="6372036"/>
            <a:ext cx="1166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#4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閃電 17"/>
          <p:cNvSpPr/>
          <p:nvPr/>
        </p:nvSpPr>
        <p:spPr>
          <a:xfrm>
            <a:off x="6914906" y="5733256"/>
            <a:ext cx="594875" cy="648072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5076056" y="53639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mobile command post 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92080" y="3175717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Public Safety </a:t>
            </a:r>
            <a:r>
              <a:rPr lang="en-US" altLang="ja-JP" b="1" dirty="0" err="1">
                <a:latin typeface="Times New Roman" pitchFamily="18" charset="0"/>
                <a:cs typeface="Times New Roman" pitchFamily="18" charset="0"/>
              </a:rPr>
              <a:t>eNB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閃電 21"/>
          <p:cNvSpPr/>
          <p:nvPr/>
        </p:nvSpPr>
        <p:spPr>
          <a:xfrm flipH="1">
            <a:off x="4211956" y="4243810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8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9" y="2618328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文字方塊 28"/>
          <p:cNvSpPr txBox="1"/>
          <p:nvPr/>
        </p:nvSpPr>
        <p:spPr>
          <a:xfrm>
            <a:off x="348367" y="1975166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閃電 29"/>
          <p:cNvSpPr/>
          <p:nvPr/>
        </p:nvSpPr>
        <p:spPr>
          <a:xfrm flipH="1" flipV="1">
            <a:off x="1538300" y="2656076"/>
            <a:ext cx="738807" cy="57606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433589" y="3995772"/>
            <a:ext cx="1172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#1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5" descr="http://r3.cygnuspub.com/files/cygnus/image/SIW/2012/AUG/600x400/officer-on-phone_107548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7250" y="2614312"/>
            <a:ext cx="205222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文字方塊 34"/>
          <p:cNvSpPr txBox="1"/>
          <p:nvPr/>
        </p:nvSpPr>
        <p:spPr>
          <a:xfrm>
            <a:off x="7432070" y="1940809"/>
            <a:ext cx="134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Public Safety UE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7509782" y="4008595"/>
            <a:ext cx="1166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Officer #3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閃電 36"/>
          <p:cNvSpPr/>
          <p:nvPr/>
        </p:nvSpPr>
        <p:spPr>
          <a:xfrm flipV="1">
            <a:off x="7046099" y="2738800"/>
            <a:ext cx="594875" cy="586833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1329" y="3501008"/>
            <a:ext cx="2230991" cy="186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雲朵形 32"/>
          <p:cNvSpPr/>
          <p:nvPr/>
        </p:nvSpPr>
        <p:spPr>
          <a:xfrm>
            <a:off x="3764369" y="2083758"/>
            <a:ext cx="1728192" cy="832738"/>
          </a:xfrm>
          <a:prstGeom prst="cloud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EPC</a:t>
            </a:r>
            <a:endParaRPr lang="zh-TW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閃電 39"/>
          <p:cNvSpPr/>
          <p:nvPr/>
        </p:nvSpPr>
        <p:spPr>
          <a:xfrm flipH="1">
            <a:off x="2915816" y="2735342"/>
            <a:ext cx="936105" cy="481334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閃電 42"/>
          <p:cNvSpPr/>
          <p:nvPr/>
        </p:nvSpPr>
        <p:spPr>
          <a:xfrm>
            <a:off x="5230611" y="2704765"/>
            <a:ext cx="884305" cy="54287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乘號 46"/>
          <p:cNvSpPr/>
          <p:nvPr/>
        </p:nvSpPr>
        <p:spPr>
          <a:xfrm>
            <a:off x="2926419" y="2486945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乘號 47"/>
          <p:cNvSpPr/>
          <p:nvPr/>
        </p:nvSpPr>
        <p:spPr>
          <a:xfrm>
            <a:off x="5221329" y="2478543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9" name="乘號 48"/>
          <p:cNvSpPr/>
          <p:nvPr/>
        </p:nvSpPr>
        <p:spPr>
          <a:xfrm>
            <a:off x="4264606" y="4013433"/>
            <a:ext cx="866260" cy="969896"/>
          </a:xfrm>
          <a:prstGeom prst="mathMultiply">
            <a:avLst>
              <a:gd name="adj1" fmla="val 5706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078838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Expected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Output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Technical </a:t>
            </a:r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Report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regarding </a:t>
            </a:r>
            <a:r>
              <a:rPr lang="en-US" altLang="zh-TW" b="1" dirty="0">
                <a:latin typeface="Times New Roman" pitchFamily="18" charset="0"/>
                <a:cs typeface="Times New Roman" pitchFamily="18" charset="0"/>
              </a:rPr>
              <a:t>Feasibility Study on EPC-less E-UTRAN Operation for Public 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Safety (</a:t>
            </a:r>
            <a:r>
              <a:rPr lang="en-US" altLang="zh-TW" b="1" dirty="0" err="1" smtClean="0"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zh-TW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zh-TW" altLang="en-US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556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>Draft WID</a:t>
            </a:r>
            <a:endParaRPr lang="zh-TW" alt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副標題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zh-TW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S1-124037</a:t>
            </a:r>
          </a:p>
          <a:p>
            <a:pPr marL="0" indent="0" algn="ctr">
              <a:buNone/>
            </a:pPr>
            <a: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TW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TW" b="1" i="1" dirty="0" smtClean="0">
                <a:latin typeface="Times New Roman" pitchFamily="18" charset="0"/>
                <a:cs typeface="Times New Roman" pitchFamily="18" charset="0"/>
              </a:rPr>
              <a:t>Draft 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Feasibility Study on EPC-less E-UTRAN Operation for Public Safety (</a:t>
            </a:r>
            <a:r>
              <a:rPr lang="en-US" altLang="zh-TW" b="1" i="1" dirty="0" err="1">
                <a:latin typeface="Times New Roman" pitchFamily="18" charset="0"/>
                <a:cs typeface="Times New Roman" pitchFamily="18" charset="0"/>
              </a:rPr>
              <a:t>FS_EEOp</a:t>
            </a:r>
            <a:r>
              <a:rPr lang="en-US" altLang="zh-TW" b="1" i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TW" altLang="en-US" i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87957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332</Words>
  <Application>Microsoft Office PowerPoint</Application>
  <PresentationFormat>如螢幕大小 (4:3)</PresentationFormat>
  <Paragraphs>113</Paragraphs>
  <Slides>9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Office 佈景主題</vt:lpstr>
      <vt:lpstr>投影片 1</vt:lpstr>
      <vt:lpstr>Tentative Time Scale</vt:lpstr>
      <vt:lpstr>Example Scenario #1</vt:lpstr>
      <vt:lpstr>Example Scenario #2</vt:lpstr>
      <vt:lpstr>Example Scenario #3</vt:lpstr>
      <vt:lpstr>Example Scenario #4</vt:lpstr>
      <vt:lpstr>Example Scenario #5</vt:lpstr>
      <vt:lpstr>Expected Output</vt:lpstr>
      <vt:lpstr>Draft WID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Lucas</dc:creator>
  <cp:lastModifiedBy>loa</cp:lastModifiedBy>
  <cp:revision>135</cp:revision>
  <dcterms:created xsi:type="dcterms:W3CDTF">2012-09-17T03:34:52Z</dcterms:created>
  <dcterms:modified xsi:type="dcterms:W3CDTF">2012-10-30T07:12:55Z</dcterms:modified>
</cp:coreProperties>
</file>