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1345" r:id="rId2"/>
    <p:sldId id="6896" r:id="rId3"/>
    <p:sldId id="6897" r:id="rId4"/>
    <p:sldId id="6898" r:id="rId5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4EA"/>
    <a:srgbClr val="27F92C"/>
    <a:srgbClr val="F89646"/>
    <a:srgbClr val="FCDDCF"/>
    <a:srgbClr val="FDEFE9"/>
    <a:srgbClr val="C0504D"/>
    <a:srgbClr val="E8D0D0"/>
    <a:srgbClr val="F5E9E9"/>
    <a:srgbClr val="9CBB5A"/>
    <a:srgbClr val="DEE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7" autoAdjust="0"/>
    <p:restoredTop sz="93787" autoAdjust="0"/>
  </p:normalViewPr>
  <p:slideViewPr>
    <p:cSldViewPr>
      <p:cViewPr varScale="1">
        <p:scale>
          <a:sx n="151" d="100"/>
          <a:sy n="151" d="100"/>
        </p:scale>
        <p:origin x="616" y="17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-33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6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08/11/2024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08/11/2024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02969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6421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600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fr-BE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651" y="4651494"/>
            <a:ext cx="615853" cy="4561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6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B45BDD-267D-4341-AD3B-40CE455972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-22409"/>
            <a:ext cx="9146316" cy="520205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56BA809-8D02-4AB6-920A-F1592FB06586}"/>
              </a:ext>
            </a:extLst>
          </p:cNvPr>
          <p:cNvSpPr/>
          <p:nvPr/>
        </p:nvSpPr>
        <p:spPr>
          <a:xfrm>
            <a:off x="639841" y="537523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endParaRPr lang="en-GB" altLang="en-US" sz="3200" b="1" dirty="0">
              <a:solidFill>
                <a:schemeClr val="bg1"/>
              </a:solidFill>
              <a:latin typeface="+mj-lt"/>
              <a:ea typeface="MS Gothic" pitchFamily="49" charset="-128"/>
            </a:endParaRPr>
          </a:p>
          <a:p>
            <a:pPr algn="ctr">
              <a:buClr>
                <a:srgbClr val="003471"/>
              </a:buClr>
            </a:pPr>
            <a:r>
              <a:rPr lang="en-GB" altLang="en-US" sz="2400" b="1" dirty="0">
                <a:solidFill>
                  <a:srgbClr val="FFFF00"/>
                </a:solidFill>
                <a:latin typeface="+mj-lt"/>
                <a:ea typeface="MS Gothic" pitchFamily="49" charset="-128"/>
              </a:rPr>
              <a:t>IoT/IoT NTN in a 6G Context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1" y="4542087"/>
            <a:ext cx="864138" cy="6375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1354B7-59AE-D378-3A2A-D48CD2D24C68}"/>
              </a:ext>
            </a:extLst>
          </p:cNvPr>
          <p:cNvSpPr txBox="1"/>
          <p:nvPr/>
        </p:nvSpPr>
        <p:spPr>
          <a:xfrm>
            <a:off x="7524328" y="339502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R" dirty="0">
                <a:solidFill>
                  <a:schemeClr val="bg1"/>
                </a:solidFill>
              </a:rPr>
              <a:t>S1-244323</a:t>
            </a:r>
          </a:p>
        </p:txBody>
      </p:sp>
    </p:spTree>
    <p:extLst>
      <p:ext uri="{BB962C8B-B14F-4D97-AF65-F5344CB8AC3E}">
        <p14:creationId xmlns:p14="http://schemas.microsoft.com/office/powerpoint/2010/main" val="4759655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D406F-5400-7361-714A-BC12B39AA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7A3EAF5B-BE1D-D093-2960-77E0C94C7DA9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NB-IoT / </a:t>
            </a:r>
            <a:r>
              <a:rPr lang="en-GB" sz="1200" dirty="0" err="1">
                <a:solidFill>
                  <a:srgbClr val="002060"/>
                </a:solidFill>
              </a:rPr>
              <a:t>eMTC</a:t>
            </a:r>
            <a:r>
              <a:rPr lang="en-GB" sz="1200" dirty="0">
                <a:solidFill>
                  <a:srgbClr val="002060"/>
                </a:solidFill>
              </a:rPr>
              <a:t> specified in Rel-13 first as a 4G technology then Rel-14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Focus was B2B2C applications: Smart metering, Smart cities… 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Verticals started to be actively involved during Rel-15: </a:t>
            </a:r>
            <a:r>
              <a:rPr lang="en-GB" sz="1200" b="1" dirty="0">
                <a:solidFill>
                  <a:srgbClr val="002060"/>
                </a:solidFill>
              </a:rPr>
              <a:t>Veolia/Novamint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GB" sz="1200" dirty="0">
                <a:solidFill>
                  <a:srgbClr val="002060"/>
                </a:solidFill>
              </a:rPr>
              <a:t>Main requests:</a:t>
            </a:r>
          </a:p>
          <a:p>
            <a:pPr lvl="2">
              <a:lnSpc>
                <a:spcPct val="150000"/>
              </a:lnSpc>
            </a:pPr>
            <a:r>
              <a:rPr lang="en-GB" sz="1200" dirty="0" err="1">
                <a:solidFill>
                  <a:srgbClr val="002060"/>
                </a:solidFill>
              </a:rPr>
              <a:t>mMTC</a:t>
            </a:r>
            <a:r>
              <a:rPr lang="en-GB" sz="1200" dirty="0">
                <a:solidFill>
                  <a:srgbClr val="002060"/>
                </a:solidFill>
              </a:rPr>
              <a:t> is too complex compared to the needs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Need to address drastically the power consumption</a:t>
            </a:r>
          </a:p>
          <a:p>
            <a:pPr lvl="2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Reduce the overhead as much as possible (no more messages 5 &amp; 6 and 1 &amp; 2 was the target)</a:t>
            </a:r>
          </a:p>
          <a:p>
            <a:pPr lvl="2">
              <a:lnSpc>
                <a:spcPct val="150000"/>
              </a:lnSpc>
              <a:buFont typeface="Symbol" pitchFamily="2" charset="2"/>
              <a:buChar char="Þ"/>
            </a:pPr>
            <a:r>
              <a:rPr lang="en-GB" sz="1200" dirty="0">
                <a:solidFill>
                  <a:srgbClr val="002060"/>
                </a:solidFill>
              </a:rPr>
              <a:t>Lead to EDT in Rel-15 &amp; PUR in Rel-16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MNOs didn’t deploy Rel-15 (chicken &amp; egg)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Other factors of slow adoption:</a:t>
            </a:r>
          </a:p>
          <a:p>
            <a:pPr lvl="1">
              <a:lnSpc>
                <a:spcPct val="150000"/>
              </a:lnSpc>
            </a:pPr>
            <a:r>
              <a:rPr lang="en-GB" sz="1000" dirty="0">
                <a:solidFill>
                  <a:srgbClr val="002060"/>
                </a:solidFill>
              </a:rPr>
              <a:t>Lack of global footprint / Lack of coverage / lack of interconnection/No roaming =&gt; not a global service</a:t>
            </a:r>
          </a:p>
          <a:p>
            <a:pPr lvl="1">
              <a:lnSpc>
                <a:spcPct val="150000"/>
              </a:lnSpc>
            </a:pPr>
            <a:r>
              <a:rPr lang="en-GB" sz="1000" dirty="0">
                <a:solidFill>
                  <a:srgbClr val="002060"/>
                </a:solidFill>
              </a:rPr>
              <a:t>NB-IoT vs </a:t>
            </a:r>
            <a:r>
              <a:rPr lang="en-GB" sz="1000" dirty="0" err="1">
                <a:solidFill>
                  <a:srgbClr val="002060"/>
                </a:solidFill>
              </a:rPr>
              <a:t>eMTC</a:t>
            </a:r>
            <a:r>
              <a:rPr lang="en-GB" sz="1000" dirty="0">
                <a:solidFill>
                  <a:srgbClr val="002060"/>
                </a:solidFill>
              </a:rPr>
              <a:t> war</a:t>
            </a:r>
          </a:p>
          <a:p>
            <a:pPr lvl="1">
              <a:lnSpc>
                <a:spcPct val="150000"/>
              </a:lnSpc>
            </a:pPr>
            <a:r>
              <a:rPr lang="en-GB" sz="1000" dirty="0">
                <a:solidFill>
                  <a:srgbClr val="002060"/>
                </a:solidFill>
              </a:rPr>
              <a:t>No proper business model</a:t>
            </a:r>
          </a:p>
          <a:p>
            <a:pPr lvl="1">
              <a:lnSpc>
                <a:spcPct val="150000"/>
              </a:lnSpc>
            </a:pPr>
            <a:r>
              <a:rPr lang="en-GB" sz="1000" dirty="0">
                <a:solidFill>
                  <a:srgbClr val="002060"/>
                </a:solidFill>
              </a:rPr>
              <a:t>Long Vertical adoption curve: 5 to 10 years to start to adopt a technology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92C7193-5E95-9079-7EDE-C8F37FD4A927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3GPP &amp; </a:t>
            </a:r>
            <a:r>
              <a:rPr lang="en-GB" sz="3200" dirty="0" err="1">
                <a:solidFill>
                  <a:srgbClr val="002060"/>
                </a:solidFill>
                <a:latin typeface="+mn-lt"/>
              </a:rPr>
              <a:t>mMTC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2149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35082-09B9-1177-F84B-FA952441E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CFAC0C92-57F9-32BB-5482-F7C750C344B0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Start to see an increase of traffic for NB-IoT for some MNOs</a:t>
            </a:r>
          </a:p>
          <a:p>
            <a:pPr>
              <a:lnSpc>
                <a:spcPct val="150000"/>
              </a:lnSpc>
            </a:pPr>
            <a:endParaRPr lang="en-GB" sz="1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IoT NTN is starting to deploy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1200" dirty="0">
                <a:solidFill>
                  <a:srgbClr val="002060"/>
                </a:solidFill>
              </a:rPr>
              <a:t>=&gt; Creating New market opportunities: 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Asset Tracking / Asset Monitoring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Key for success: generic device  supporting both terrestrial and satellite</a:t>
            </a:r>
          </a:p>
          <a:p>
            <a:pPr lvl="1"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NB-IoT NTN in smartphone</a:t>
            </a:r>
          </a:p>
          <a:p>
            <a:pPr lvl="1">
              <a:lnSpc>
                <a:spcPct val="150000"/>
              </a:lnSpc>
            </a:pPr>
            <a:endParaRPr lang="en-GB" sz="1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002060"/>
                </a:solidFill>
              </a:rPr>
              <a:t>Verticals starts to deploy NB-IoT &amp; </a:t>
            </a:r>
            <a:r>
              <a:rPr lang="en-GB" sz="1200" dirty="0" err="1">
                <a:solidFill>
                  <a:srgbClr val="002060"/>
                </a:solidFill>
              </a:rPr>
              <a:t>eMTC</a:t>
            </a:r>
            <a:r>
              <a:rPr lang="en-GB" sz="1200" dirty="0">
                <a:solidFill>
                  <a:srgbClr val="002060"/>
                </a:solidFill>
              </a:rPr>
              <a:t> in private networks</a:t>
            </a:r>
          </a:p>
          <a:p>
            <a:pPr lvl="1">
              <a:lnSpc>
                <a:spcPct val="150000"/>
              </a:lnSpc>
            </a:pPr>
            <a:r>
              <a:rPr lang="en-GB" sz="1050" dirty="0">
                <a:solidFill>
                  <a:srgbClr val="002060"/>
                </a:solidFill>
              </a:rPr>
              <a:t>Example: Canadian utilities in 1800-1830 bands</a:t>
            </a: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429AC6-314F-2D00-2515-94BB90178961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Change is at sight</a:t>
            </a:r>
          </a:p>
        </p:txBody>
      </p:sp>
    </p:spTree>
    <p:extLst>
      <p:ext uri="{BB962C8B-B14F-4D97-AF65-F5344CB8AC3E}">
        <p14:creationId xmlns:p14="http://schemas.microsoft.com/office/powerpoint/2010/main" val="2001224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7A7E0-1E5A-CF67-E985-E07BD7F6C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40A29B8F-B21A-D0C0-7835-B64161CAE341}"/>
              </a:ext>
            </a:extLst>
          </p:cNvPr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There is an expectation from verticals to keep at least for the next 30 to 40 years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2 priorities for the verticals:</a:t>
            </a:r>
          </a:p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Priority 1: Improve the efficiency of NB-IoT (especially IoT NTN) and reduce overhead =&gt; ongoing in Rel-19/20</a:t>
            </a:r>
          </a:p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Priority 2: allow a path to have NB-IoT supported by 5GC then by 6GC to maintain technology at least for 30 years</a:t>
            </a:r>
          </a:p>
          <a:p>
            <a:pPr lvl="1"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No way for verticals to allow a new LPWA in 6G if the priorities above not respected</a:t>
            </a:r>
          </a:p>
          <a:p>
            <a:pPr lvl="1"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endParaRPr lang="en-GB" sz="1050" dirty="0">
              <a:solidFill>
                <a:srgbClr val="00206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159960-24A6-7149-CF7B-FF2F80554024}"/>
              </a:ext>
            </a:extLst>
          </p:cNvPr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The future of </a:t>
            </a:r>
            <a:r>
              <a:rPr lang="en-GB" sz="3200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 in 6G</a:t>
            </a:r>
          </a:p>
        </p:txBody>
      </p:sp>
    </p:spTree>
    <p:extLst>
      <p:ext uri="{BB962C8B-B14F-4D97-AF65-F5344CB8AC3E}">
        <p14:creationId xmlns:p14="http://schemas.microsoft.com/office/powerpoint/2010/main" val="4052223270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27388</TotalTime>
  <Words>310</Words>
  <Application>Microsoft Macintosh PowerPoint</Application>
  <PresentationFormat>On-screen Show (16:9)</PresentationFormat>
  <Paragraphs>39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ヒラギノ角ゴ Pro W3</vt:lpstr>
      <vt:lpstr>Arial</vt:lpstr>
      <vt:lpstr>Calibri</vt:lpstr>
      <vt:lpstr>Symbol</vt:lpstr>
      <vt:lpstr>Times New Roman</vt:lpstr>
      <vt:lpstr>2_Thème Office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Bérisot</cp:lastModifiedBy>
  <cp:revision>3027</cp:revision>
  <cp:lastPrinted>2023-04-26T10:01:34Z</cp:lastPrinted>
  <dcterms:created xsi:type="dcterms:W3CDTF">2015-12-08T18:09:12Z</dcterms:created>
  <dcterms:modified xsi:type="dcterms:W3CDTF">2024-11-08T22:59:01Z</dcterms:modified>
</cp:coreProperties>
</file>