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1"/>
  </p:notesMasterIdLst>
  <p:handoutMasterIdLst>
    <p:handoutMasterId r:id="rId12"/>
  </p:handoutMasterIdLst>
  <p:sldIdLst>
    <p:sldId id="341" r:id="rId5"/>
    <p:sldId id="366" r:id="rId6"/>
    <p:sldId id="364" r:id="rId7"/>
    <p:sldId id="369" r:id="rId8"/>
    <p:sldId id="363" r:id="rId9"/>
    <p:sldId id="365"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3" d="100"/>
          <a:sy n="93" d="100"/>
        </p:scale>
        <p:origin x="108" y="1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WG1 Meeting #108</a:t>
            </a:r>
          </a:p>
          <a:p>
            <a:pPr eaLnBrk="1" hangingPunct="1">
              <a:defRPr/>
            </a:pPr>
            <a:r>
              <a:rPr lang="en-GB" altLang="en-US" sz="1200" b="1" dirty="0">
                <a:latin typeface="Arial "/>
              </a:rPr>
              <a:t>Orlando USA, 18</a:t>
            </a:r>
            <a:r>
              <a:rPr lang="en-GB" altLang="en-US" sz="1200" b="1" baseline="30000" dirty="0">
                <a:latin typeface="Arial "/>
              </a:rPr>
              <a:t>th</a:t>
            </a:r>
            <a:r>
              <a:rPr lang="en-GB" altLang="en-US" sz="1200" b="1" dirty="0">
                <a:latin typeface="Arial "/>
              </a:rPr>
              <a:t> – 22</a:t>
            </a:r>
            <a:r>
              <a:rPr lang="en-GB" altLang="en-US" sz="1200" b="1" baseline="30000" dirty="0">
                <a:latin typeface="Arial "/>
              </a:rPr>
              <a:t>nd</a:t>
            </a:r>
            <a:r>
              <a:rPr lang="en-GB" altLang="en-US" sz="1200" b="1" dirty="0">
                <a:latin typeface="Arial "/>
              </a:rPr>
              <a:t> November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S1-244254</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672512" cy="2852737"/>
          </a:xfrm>
        </p:spPr>
        <p:txBody>
          <a:bodyPr/>
          <a:lstStyle/>
          <a:p>
            <a:pPr eaLnBrk="1" hangingPunct="1"/>
            <a:r>
              <a:rPr lang="en-GB" altLang="en-US" b="1" dirty="0"/>
              <a:t>New MCX Ambient Listening requirements - pause and resume</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Sivasubramaniam Ramanan &amp; Mythri Hunukumbure</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000" dirty="0">
                <a:latin typeface="Daytona" panose="020B0604030500040204" pitchFamily="34" charset="0"/>
              </a:rPr>
              <a:t>Propose to introduce pause and resume option for ambient listening calls, if the ‘</a:t>
            </a:r>
            <a:r>
              <a:rPr lang="en-GB" altLang="en-US" sz="2000" dirty="0">
                <a:latin typeface="Daytona" panose="020B0604030500040204" pitchFamily="34" charset="0"/>
              </a:rPr>
              <a:t>MCPTT User being ambient listened to’ </a:t>
            </a:r>
            <a:r>
              <a:rPr lang="en-GB" sz="2000" dirty="0">
                <a:effectLst/>
                <a:latin typeface="Daytona" panose="020B0604030500040204" pitchFamily="34" charset="0"/>
                <a:ea typeface="Times New Roman" panose="02020603050405020304" pitchFamily="18" charset="0"/>
              </a:rPr>
              <a:t>starts an MCPTT Private Call or an MCPTT Group Call.</a:t>
            </a:r>
          </a:p>
          <a:p>
            <a:r>
              <a:rPr lang="en-GB" sz="2000" dirty="0">
                <a:latin typeface="Daytona" panose="020B0604030500040204" pitchFamily="34" charset="0"/>
                <a:ea typeface="Times New Roman" panose="02020603050405020304" pitchFamily="18" charset="0"/>
              </a:rPr>
              <a:t> Pause and resume is very useful in certain operational scenarios for emergency personnel (ambulance, police) and control rooms/dispatchers.</a:t>
            </a:r>
          </a:p>
          <a:p>
            <a:r>
              <a:rPr lang="en-GB" sz="2000" dirty="0">
                <a:latin typeface="Daytona" panose="020B0604030500040204" pitchFamily="34" charset="0"/>
                <a:ea typeface="Times New Roman" panose="02020603050405020304" pitchFamily="18" charset="0"/>
              </a:rPr>
              <a:t>The need to monitor the ‘ambient listened to user’ does not cease simply because they become involved in another call. Otherwise, the ‘ambient listener’ user has the overhead of having to restart the ambient listening call manually. Unless this is done automatically by the client as a locally initiated ambient listening call.</a:t>
            </a:r>
          </a:p>
          <a:p>
            <a:pPr marL="0" indent="0">
              <a:buNone/>
            </a:pPr>
            <a:endParaRPr lang="en-GB" sz="2000" dirty="0">
              <a:effectLst/>
              <a:latin typeface="Daytona" panose="020B0604030500040204" pitchFamily="34" charset="0"/>
              <a:ea typeface="Times New Roman" panose="02020603050405020304" pitchFamily="18" charset="0"/>
            </a:endParaRPr>
          </a:p>
          <a:p>
            <a:pPr marL="0" indent="0">
              <a:buNone/>
            </a:pPr>
            <a:endParaRPr lang="en-US" altLang="en-US" sz="2000" dirty="0">
              <a:latin typeface="Daytona" panose="020B0604030500040204" pitchFamily="34" charset="0"/>
            </a:endParaRPr>
          </a:p>
        </p:txBody>
      </p:sp>
    </p:spTree>
    <p:extLst>
      <p:ext uri="{BB962C8B-B14F-4D97-AF65-F5344CB8AC3E}">
        <p14:creationId xmlns:p14="http://schemas.microsoft.com/office/powerpoint/2010/main" val="24370361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Ambient Listening termination (existing requirements in SA1 docs)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buNone/>
            </a:pPr>
            <a:r>
              <a:rPr lang="fr-FR" altLang="en-US" sz="1800" b="1" dirty="0">
                <a:latin typeface="Daytona" panose="020B0604030500040204" pitchFamily="34" charset="0"/>
              </a:rPr>
              <a:t>3GPP TS 22.280 on Ambient Listening</a:t>
            </a:r>
          </a:p>
          <a:p>
            <a:r>
              <a:rPr lang="en-GB" sz="1800" dirty="0">
                <a:effectLst/>
                <a:latin typeface="Daytona" panose="020B0604030500040204" pitchFamily="34" charset="0"/>
                <a:ea typeface="Times New Roman" panose="02020603050405020304" pitchFamily="18" charset="0"/>
              </a:rPr>
              <a:t>Remotely initiated ambient listening requirements</a:t>
            </a:r>
            <a:endParaRPr lang="fr-FR" altLang="en-US" sz="1800" dirty="0">
              <a:latin typeface="Daytona" panose="020B0604030500040204" pitchFamily="34" charset="0"/>
            </a:endParaRP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[R-6.15.2.2.2-002] The MCX Service shall ensure that Ambient Listening triggered remotely is terminated only by the remote authorized MCX User (e.g., a dispatcher).</a:t>
            </a:r>
          </a:p>
          <a:p>
            <a:r>
              <a:rPr lang="en-GB" sz="1800" dirty="0">
                <a:effectLst/>
                <a:latin typeface="Daytona" panose="020B0604030500040204" pitchFamily="34" charset="0"/>
                <a:ea typeface="Times New Roman" panose="02020603050405020304" pitchFamily="18" charset="0"/>
              </a:rPr>
              <a:t>Locally initiated ambient listening requirements</a:t>
            </a: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[R-6.15.2.2.3-002] The MCX Service shall ensure that Ambient Listening triggered locally can be terminated by the MCX User being listened to or by the remote MCX Service Administrator and/or authorized user, who was the listening Participant. </a:t>
            </a:r>
          </a:p>
          <a:p>
            <a:pPr marL="0" indent="0">
              <a:spcAft>
                <a:spcPts val="900"/>
              </a:spcAft>
              <a:buNone/>
            </a:pPr>
            <a:r>
              <a:rPr lang="en-GB" sz="1800" b="1" dirty="0">
                <a:effectLst/>
                <a:latin typeface="Daytona" panose="020B0604030500040204" pitchFamily="34" charset="0"/>
                <a:ea typeface="Times New Roman" panose="02020603050405020304" pitchFamily="18" charset="0"/>
              </a:rPr>
              <a:t>3GPP TS 22.179 on Ambient Listening</a:t>
            </a:r>
          </a:p>
          <a:p>
            <a:pPr hangingPunct="0">
              <a:spcAft>
                <a:spcPts val="900"/>
              </a:spcAft>
            </a:pPr>
            <a:r>
              <a:rPr lang="en-GB" sz="1800" dirty="0">
                <a:effectLst/>
                <a:latin typeface="Daytona" panose="020B0604030500040204" pitchFamily="34" charset="0"/>
                <a:ea typeface="Times New Roman" panose="02020603050405020304" pitchFamily="18" charset="0"/>
              </a:rPr>
              <a:t>[R-6.16.2.2.1-004] The MCPTT Service shall terminate Ambient Listening if the MCPTT User being listened to starts to transmit in an MCPTT Private Call or an MCPTT Group Call.</a:t>
            </a:r>
          </a:p>
          <a:p>
            <a:pPr marL="180340" indent="0" hangingPunct="0">
              <a:spcAft>
                <a:spcPts val="900"/>
              </a:spcAft>
              <a:buNone/>
            </a:pPr>
            <a:r>
              <a:rPr lang="en-GB" sz="1800" dirty="0">
                <a:effectLst/>
                <a:latin typeface="Daytona" panose="020B0604030500040204" pitchFamily="34" charset="0"/>
                <a:ea typeface="Times New Roman" panose="02020603050405020304" pitchFamily="18" charset="0"/>
              </a:rPr>
              <a:t>NOTE:	An authorized MCPTT User could initiate Discreet Listening at this point if needed.</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latin typeface="Daytona" panose="020B0604030500040204" pitchFamily="34" charset="0"/>
              </a:rPr>
              <a:t>Pause and resume for ambient listening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000" dirty="0">
                <a:latin typeface="Daytona" panose="020B0604030500040204" pitchFamily="34" charset="0"/>
              </a:rPr>
              <a:t>Pause – </a:t>
            </a:r>
            <a:r>
              <a:rPr lang="en-US" altLang="en-US" sz="2000" dirty="0">
                <a:latin typeface="Daytona" panose="020B0604030500040204" pitchFamily="34" charset="0"/>
              </a:rPr>
              <a:t>Pauses the ambient listening</a:t>
            </a:r>
            <a:r>
              <a:rPr lang="en-GB" altLang="en-US" sz="2000" dirty="0">
                <a:latin typeface="Daytona" panose="020B0604030500040204" pitchFamily="34" charset="0"/>
              </a:rPr>
              <a:t> call when an interrupting event (</a:t>
            </a:r>
            <a:r>
              <a:rPr lang="en-GB" altLang="en-US" sz="2000" dirty="0" err="1">
                <a:latin typeface="Daytona" panose="020B0604030500040204" pitchFamily="34" charset="0"/>
              </a:rPr>
              <a:t>eg</a:t>
            </a:r>
            <a:r>
              <a:rPr lang="en-GB" altLang="en-US" sz="2000" dirty="0">
                <a:latin typeface="Daytona" panose="020B0604030500040204" pitchFamily="34" charset="0"/>
              </a:rPr>
              <a:t>, incoming or outgoing call) detected at the “MCPTT User being ambient listened to” </a:t>
            </a:r>
          </a:p>
          <a:p>
            <a:pPr marL="0" indent="0">
              <a:buNone/>
            </a:pPr>
            <a:endParaRPr lang="en-GB" altLang="en-US" sz="2000" dirty="0">
              <a:latin typeface="Daytona" panose="020B0604030500040204" pitchFamily="34" charset="0"/>
            </a:endParaRPr>
          </a:p>
          <a:p>
            <a:r>
              <a:rPr lang="en-GB" altLang="en-US" sz="2000" dirty="0">
                <a:latin typeface="Daytona" panose="020B0604030500040204" pitchFamily="34" charset="0"/>
              </a:rPr>
              <a:t>Resume – “MCPTT User being ambient listened to” automatically initiating a locally initiated ambient listening call back to the originator of the initial (interrupted) remote ambient listening call, once the interrupting event (</a:t>
            </a:r>
            <a:r>
              <a:rPr lang="en-GB" altLang="en-US" sz="2000" dirty="0" err="1">
                <a:latin typeface="Daytona" panose="020B0604030500040204" pitchFamily="34" charset="0"/>
              </a:rPr>
              <a:t>eg</a:t>
            </a:r>
            <a:r>
              <a:rPr lang="en-GB" altLang="en-US" sz="2000" dirty="0">
                <a:latin typeface="Daytona" panose="020B0604030500040204" pitchFamily="34" charset="0"/>
              </a:rPr>
              <a:t>, incoming or outgoing call) has concluded.</a:t>
            </a:r>
            <a:endParaRPr lang="en-US" altLang="en-US" sz="2000" dirty="0">
              <a:latin typeface="Daytona" panose="020B0604030500040204" pitchFamily="34" charset="0"/>
            </a:endParaRPr>
          </a:p>
          <a:p>
            <a:endParaRPr lang="en-GB" altLang="en-US" sz="2000" dirty="0">
              <a:latin typeface="Daytona" panose="020B0604030500040204" pitchFamily="34" charset="0"/>
            </a:endParaRPr>
          </a:p>
          <a:p>
            <a:endParaRPr lang="en-US" altLang="en-US" dirty="0"/>
          </a:p>
        </p:txBody>
      </p:sp>
    </p:spTree>
    <p:extLst>
      <p:ext uri="{BB962C8B-B14F-4D97-AF65-F5344CB8AC3E}">
        <p14:creationId xmlns:p14="http://schemas.microsoft.com/office/powerpoint/2010/main" val="3842475733"/>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latin typeface="Daytona" panose="020B0604030500040204" pitchFamily="34" charset="0"/>
              </a:rPr>
              <a:t>Potential new useful </a:t>
            </a:r>
            <a:r>
              <a:rPr lang="en-GB" altLang="en-US" sz="4000" dirty="0" err="1">
                <a:latin typeface="Daytona" panose="020B0604030500040204" pitchFamily="34" charset="0"/>
              </a:rPr>
              <a:t>usecases</a:t>
            </a:r>
            <a:r>
              <a:rPr lang="en-GB" altLang="en-US" sz="4000" dirty="0">
                <a:latin typeface="Daytona" panose="020B0604030500040204" pitchFamily="34" charset="0"/>
              </a:rPr>
              <a:t>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000" dirty="0">
                <a:latin typeface="Daytona" panose="020B0604030500040204" pitchFamily="34" charset="0"/>
              </a:rPr>
              <a:t>An Ambient Listening call could </a:t>
            </a:r>
            <a:r>
              <a:rPr lang="en-GB" altLang="en-US" sz="2000" dirty="0">
                <a:highlight>
                  <a:srgbClr val="FFFF00"/>
                </a:highlight>
                <a:latin typeface="Daytona" panose="020B0604030500040204" pitchFamily="34" charset="0"/>
              </a:rPr>
              <a:t>pause instead of termination</a:t>
            </a:r>
            <a:r>
              <a:rPr lang="en-GB" altLang="en-US" sz="2000" dirty="0">
                <a:latin typeface="Daytona" panose="020B0604030500040204" pitchFamily="34" charset="0"/>
              </a:rPr>
              <a:t> if the ‘MCPTT User being ambient listened to’ initiates a call request for another call or receives an incoming call.</a:t>
            </a:r>
          </a:p>
          <a:p>
            <a:r>
              <a:rPr lang="en-GB" altLang="en-US" sz="2000" dirty="0">
                <a:latin typeface="Daytona" panose="020B0604030500040204" pitchFamily="34" charset="0"/>
              </a:rPr>
              <a:t>A successful call request for an ‘MCPTT User being ambient listened to’ should cause the Ambient Listening call to </a:t>
            </a:r>
            <a:r>
              <a:rPr lang="en-GB" altLang="en-US" sz="2000" dirty="0">
                <a:highlight>
                  <a:srgbClr val="FFFF00"/>
                </a:highlight>
                <a:latin typeface="Daytona" panose="020B0604030500040204" pitchFamily="34" charset="0"/>
              </a:rPr>
              <a:t>pause</a:t>
            </a:r>
            <a:r>
              <a:rPr lang="en-GB" altLang="en-US" sz="2000" dirty="0">
                <a:latin typeface="Daytona" panose="020B0604030500040204" pitchFamily="34" charset="0"/>
              </a:rPr>
              <a:t> until the requested call has completed at which point the Ambient Listening call could </a:t>
            </a:r>
            <a:r>
              <a:rPr lang="en-GB" altLang="en-US" sz="2000" dirty="0">
                <a:highlight>
                  <a:srgbClr val="FFFF00"/>
                </a:highlight>
                <a:latin typeface="Daytona" panose="020B0604030500040204" pitchFamily="34" charset="0"/>
              </a:rPr>
              <a:t>resume</a:t>
            </a:r>
            <a:r>
              <a:rPr lang="en-GB" altLang="en-US" sz="2000" dirty="0">
                <a:latin typeface="Daytona" panose="020B0604030500040204" pitchFamily="34" charset="0"/>
              </a:rPr>
              <a:t>.</a:t>
            </a:r>
          </a:p>
          <a:p>
            <a:r>
              <a:rPr lang="en-GB" altLang="en-US" sz="2000" dirty="0">
                <a:latin typeface="Daytona" panose="020B0604030500040204" pitchFamily="34" charset="0"/>
              </a:rPr>
              <a:t>Incoming or outgoing call requests for an ‘MCPTT User being ambient listened to’ should be treated the same way as if they were not involved in an Ambient Listening call and the calls should be setup as if Ambient Listening was not taking place.</a:t>
            </a:r>
          </a:p>
          <a:p>
            <a:endParaRPr lang="en-GB" altLang="en-US" sz="2000" dirty="0">
              <a:latin typeface="Daytona" panose="020B0604030500040204" pitchFamily="34" charset="0"/>
            </a:endParaRPr>
          </a:p>
          <a:p>
            <a:endParaRPr lang="en-US" altLang="en-US" dirty="0"/>
          </a:p>
        </p:txBody>
      </p:sp>
    </p:spTree>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latin typeface="Daytona" panose="020B0604030500040204" pitchFamily="34" charset="0"/>
              </a:rPr>
              <a:t>Next steps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latin typeface="Daytona" panose="020B0604030500040204" pitchFamily="34" charset="0"/>
              </a:rPr>
              <a:t>Consider if these new requirements on pause and resume option for ambient listening could be added to the 22.280/22/179.</a:t>
            </a:r>
          </a:p>
          <a:p>
            <a:r>
              <a:rPr lang="en-US" altLang="en-US" dirty="0">
                <a:latin typeface="Daytona" panose="020B0604030500040204" pitchFamily="34" charset="0"/>
              </a:rPr>
              <a:t>If a new mini-WID is required for the extension of MCX ambient listening functionality, happy to draft one and lead the work in SA1  before corresponding architectural considerations are carried out in SA6</a:t>
            </a:r>
          </a:p>
          <a:p>
            <a:pPr marL="0" indent="0">
              <a:buNone/>
            </a:pPr>
            <a:endParaRPr lang="en-US" altLang="en-US" dirty="0">
              <a:latin typeface="Daytona" panose="020B0604030500040204" pitchFamily="34" charset="0"/>
            </a:endParaRPr>
          </a:p>
          <a:p>
            <a:endParaRPr lang="en-US" altLang="en-US" dirty="0">
              <a:latin typeface="Daytona" panose="020B0604030500040204" pitchFamily="34"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12013</TotalTime>
  <Words>549</Words>
  <Application>Microsoft Office PowerPoint</Application>
  <PresentationFormat>Widescreen</PresentationFormat>
  <Paragraphs>27</Paragraphs>
  <Slides>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Arial</vt:lpstr>
      <vt:lpstr>Arial </vt:lpstr>
      <vt:lpstr>Calibri</vt:lpstr>
      <vt:lpstr>Calibri Light</vt:lpstr>
      <vt:lpstr>Daytona</vt:lpstr>
      <vt:lpstr>Times New Roman</vt:lpstr>
      <vt:lpstr>Office Theme</vt:lpstr>
      <vt:lpstr>New MCX Ambient Listening requirements - pause and resume</vt:lpstr>
      <vt:lpstr>Introduction</vt:lpstr>
      <vt:lpstr>Ambient Listening termination (existing requirements in SA1 docs)</vt:lpstr>
      <vt:lpstr>Pause and resume for ambient listening </vt:lpstr>
      <vt:lpstr>Potential new useful usecases </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629</cp:revision>
  <dcterms:created xsi:type="dcterms:W3CDTF">2010-02-05T13:52:04Z</dcterms:created>
  <dcterms:modified xsi:type="dcterms:W3CDTF">2024-11-11T11:50:56Z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