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4"/>
  </p:notesMasterIdLst>
  <p:handoutMasterIdLst>
    <p:handoutMasterId r:id="rId15"/>
  </p:handoutMasterIdLst>
  <p:sldIdLst>
    <p:sldId id="1163" r:id="rId6"/>
    <p:sldId id="1255" r:id="rId7"/>
    <p:sldId id="1261" r:id="rId8"/>
    <p:sldId id="1260" r:id="rId9"/>
    <p:sldId id="1262" r:id="rId10"/>
    <p:sldId id="1263" r:id="rId11"/>
    <p:sldId id="1264" r:id="rId12"/>
    <p:sldId id="1265" r:id="rId1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Schiel, Jean-Christophe [FR]" initials="SJC[" lastIdx="3" clrIdx="1">
    <p:extLst>
      <p:ext uri="{19B8F6BF-5375-455C-9EA6-DF929625EA0E}">
        <p15:presenceInfo xmlns:p15="http://schemas.microsoft.com/office/powerpoint/2012/main" userId="S-1-5-21-1318987518-1497286466-1555576864-70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13" autoAdjust="0"/>
    <p:restoredTop sz="88462" autoAdjust="0"/>
  </p:normalViewPr>
  <p:slideViewPr>
    <p:cSldViewPr snapToGrid="0">
      <p:cViewPr varScale="1">
        <p:scale>
          <a:sx n="132" d="100"/>
          <a:sy n="132" d="100"/>
        </p:scale>
        <p:origin x="640" y="16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11/8/24</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11/8/24</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2</a:t>
            </a:fld>
            <a:endParaRPr lang="en-GB" altLang="en-US"/>
          </a:p>
        </p:txBody>
      </p:sp>
    </p:spTree>
    <p:extLst>
      <p:ext uri="{BB962C8B-B14F-4D97-AF65-F5344CB8AC3E}">
        <p14:creationId xmlns:p14="http://schemas.microsoft.com/office/powerpoint/2010/main" val="2583203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7E90B-4FB5-72C1-6870-E47067A3FB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D54012-9A09-B654-9F9A-D8285C743C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571CA5-5438-18AA-CFFA-F040DAC990F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CAFA789-BF8C-B4E3-80A4-9648267A1DB9}"/>
              </a:ext>
            </a:extLst>
          </p:cNvPr>
          <p:cNvSpPr>
            <a:spLocks noGrp="1"/>
          </p:cNvSpPr>
          <p:nvPr>
            <p:ph type="sldNum" sz="quarter" idx="5"/>
          </p:nvPr>
        </p:nvSpPr>
        <p:spPr/>
        <p:txBody>
          <a:bodyPr/>
          <a:lstStyle/>
          <a:p>
            <a:pPr>
              <a:defRPr/>
            </a:pPr>
            <a:fld id="{21FBFF58-1BFD-46E1-9878-B87483523780}" type="slidenum">
              <a:rPr lang="en-GB" altLang="en-US" smtClean="0"/>
              <a:pPr>
                <a:defRPr/>
              </a:pPr>
              <a:t>3</a:t>
            </a:fld>
            <a:endParaRPr lang="en-GB" altLang="en-US"/>
          </a:p>
        </p:txBody>
      </p:sp>
    </p:spTree>
    <p:extLst>
      <p:ext uri="{BB962C8B-B14F-4D97-AF65-F5344CB8AC3E}">
        <p14:creationId xmlns:p14="http://schemas.microsoft.com/office/powerpoint/2010/main" val="2080817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555DF-78FF-7923-32C5-2A57EC1DD7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2ED640-651E-8F6F-881E-80F683AD95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A0BAAC-2E9D-643A-8FF8-7E81838FB47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A3B5458-5C3E-2327-C5A3-F5D777FDC9DB}"/>
              </a:ext>
            </a:extLst>
          </p:cNvPr>
          <p:cNvSpPr>
            <a:spLocks noGrp="1"/>
          </p:cNvSpPr>
          <p:nvPr>
            <p:ph type="sldNum" sz="quarter" idx="5"/>
          </p:nvPr>
        </p:nvSpPr>
        <p:spPr/>
        <p:txBody>
          <a:bodyPr/>
          <a:lstStyle/>
          <a:p>
            <a:pPr>
              <a:defRPr/>
            </a:pPr>
            <a:fld id="{21FBFF58-1BFD-46E1-9878-B87483523780}" type="slidenum">
              <a:rPr lang="en-GB" altLang="en-US" smtClean="0"/>
              <a:pPr>
                <a:defRPr/>
              </a:pPr>
              <a:t>4</a:t>
            </a:fld>
            <a:endParaRPr lang="en-GB" altLang="en-US"/>
          </a:p>
        </p:txBody>
      </p:sp>
    </p:spTree>
    <p:extLst>
      <p:ext uri="{BB962C8B-B14F-4D97-AF65-F5344CB8AC3E}">
        <p14:creationId xmlns:p14="http://schemas.microsoft.com/office/powerpoint/2010/main" val="1713290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B2BB1-AF8C-0521-44B9-6C13A3757D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C20802-7E61-15CB-248B-5D0FD8506A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8565D1-AD8F-2483-F434-1E7A07F621F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076C907-3474-FD4E-278E-1542740ACE30}"/>
              </a:ext>
            </a:extLst>
          </p:cNvPr>
          <p:cNvSpPr>
            <a:spLocks noGrp="1"/>
          </p:cNvSpPr>
          <p:nvPr>
            <p:ph type="sldNum" sz="quarter" idx="5"/>
          </p:nvPr>
        </p:nvSpPr>
        <p:spPr/>
        <p:txBody>
          <a:bodyPr/>
          <a:lstStyle/>
          <a:p>
            <a:pPr>
              <a:defRPr/>
            </a:pPr>
            <a:fld id="{21FBFF58-1BFD-46E1-9878-B87483523780}" type="slidenum">
              <a:rPr lang="en-GB" altLang="en-US" smtClean="0"/>
              <a:pPr>
                <a:defRPr/>
              </a:pPr>
              <a:t>5</a:t>
            </a:fld>
            <a:endParaRPr lang="en-GB" altLang="en-US"/>
          </a:p>
        </p:txBody>
      </p:sp>
    </p:spTree>
    <p:extLst>
      <p:ext uri="{BB962C8B-B14F-4D97-AF65-F5344CB8AC3E}">
        <p14:creationId xmlns:p14="http://schemas.microsoft.com/office/powerpoint/2010/main" val="826244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6ED98-8842-4AEF-1E5B-0CF5E010AC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EFCE43-A132-927B-1F7B-B18E6A9795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A0F473-6EE4-961C-9F21-C4DE8BDB691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7D18A75-598B-3349-4657-BE1731FDD904}"/>
              </a:ext>
            </a:extLst>
          </p:cNvPr>
          <p:cNvSpPr>
            <a:spLocks noGrp="1"/>
          </p:cNvSpPr>
          <p:nvPr>
            <p:ph type="sldNum" sz="quarter" idx="5"/>
          </p:nvPr>
        </p:nvSpPr>
        <p:spPr/>
        <p:txBody>
          <a:bodyPr/>
          <a:lstStyle/>
          <a:p>
            <a:pPr>
              <a:defRPr/>
            </a:pPr>
            <a:fld id="{21FBFF58-1BFD-46E1-9878-B87483523780}" type="slidenum">
              <a:rPr lang="en-GB" altLang="en-US" smtClean="0"/>
              <a:pPr>
                <a:defRPr/>
              </a:pPr>
              <a:t>6</a:t>
            </a:fld>
            <a:endParaRPr lang="en-GB" altLang="en-US"/>
          </a:p>
        </p:txBody>
      </p:sp>
    </p:spTree>
    <p:extLst>
      <p:ext uri="{BB962C8B-B14F-4D97-AF65-F5344CB8AC3E}">
        <p14:creationId xmlns:p14="http://schemas.microsoft.com/office/powerpoint/2010/main" val="1891173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A1799-F682-FE47-2B0C-8EA211A431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926AAB-6BA7-8274-93DF-09393061EB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2E76D5-55A4-5959-2D01-8EAF5B1002C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B4AAE58-29D5-793B-A6A7-674820B90D3E}"/>
              </a:ext>
            </a:extLst>
          </p:cNvPr>
          <p:cNvSpPr>
            <a:spLocks noGrp="1"/>
          </p:cNvSpPr>
          <p:nvPr>
            <p:ph type="sldNum" sz="quarter" idx="5"/>
          </p:nvPr>
        </p:nvSpPr>
        <p:spPr/>
        <p:txBody>
          <a:bodyPr/>
          <a:lstStyle/>
          <a:p>
            <a:pPr>
              <a:defRPr/>
            </a:pPr>
            <a:fld id="{21FBFF58-1BFD-46E1-9878-B87483523780}" type="slidenum">
              <a:rPr lang="en-GB" altLang="en-US" smtClean="0"/>
              <a:pPr>
                <a:defRPr/>
              </a:pPr>
              <a:t>7</a:t>
            </a:fld>
            <a:endParaRPr lang="en-GB" altLang="en-US"/>
          </a:p>
        </p:txBody>
      </p:sp>
    </p:spTree>
    <p:extLst>
      <p:ext uri="{BB962C8B-B14F-4D97-AF65-F5344CB8AC3E}">
        <p14:creationId xmlns:p14="http://schemas.microsoft.com/office/powerpoint/2010/main" val="1368795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4A6DC-ABE9-5269-3B74-9685830A99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F0020C-A50B-8FF2-13BF-6138B54878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18F4CA-4E23-F33B-C410-9918F8BB3F9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9C13B27-44A8-F603-84F3-84E918E1FA6F}"/>
              </a:ext>
            </a:extLst>
          </p:cNvPr>
          <p:cNvSpPr>
            <a:spLocks noGrp="1"/>
          </p:cNvSpPr>
          <p:nvPr>
            <p:ph type="sldNum" sz="quarter" idx="5"/>
          </p:nvPr>
        </p:nvSpPr>
        <p:spPr/>
        <p:txBody>
          <a:bodyPr/>
          <a:lstStyle/>
          <a:p>
            <a:pPr>
              <a:defRPr/>
            </a:pPr>
            <a:fld id="{21FBFF58-1BFD-46E1-9878-B87483523780}" type="slidenum">
              <a:rPr lang="en-GB" altLang="en-US" smtClean="0"/>
              <a:pPr>
                <a:defRPr/>
              </a:pPr>
              <a:t>8</a:t>
            </a:fld>
            <a:endParaRPr lang="en-GB" altLang="en-US"/>
          </a:p>
        </p:txBody>
      </p:sp>
    </p:spTree>
    <p:extLst>
      <p:ext uri="{BB962C8B-B14F-4D97-AF65-F5344CB8AC3E}">
        <p14:creationId xmlns:p14="http://schemas.microsoft.com/office/powerpoint/2010/main" val="25904750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08/11/2024</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08/11/2024</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08/11/2024</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08/11/2024</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08/11/2024</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08/11/2024</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08/11/2024</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08/11/2024</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08/11/2024</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08/11/2024</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08/11/2024</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08/11/2024</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582615" y="1924049"/>
            <a:ext cx="7086600" cy="1584867"/>
          </a:xfrm>
          <a:prstGeom prst="rect">
            <a:avLst/>
          </a:prstGeom>
          <a:noFill/>
          <a:ln>
            <a:noFill/>
          </a:ln>
        </p:spPr>
        <p:txBody>
          <a:bodyPr lIns="91430" tIns="45715" rIns="91430" bIns="45715" anchor="ctr">
            <a:normAutofit fontScale="77500" lnSpcReduction="20000"/>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Summary of discussion on </a:t>
            </a:r>
            <a:b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Options to support Broadcast by satellite for unregistered UE</a:t>
            </a:r>
            <a:br>
              <a:rPr lang="en-US" sz="2800" b="1" i="1" kern="0" dirty="0">
                <a:solidFill>
                  <a:srgbClr val="FF0000"/>
                </a:solidFill>
                <a:effectLst>
                  <a:outerShdw blurRad="38100" dist="38100" dir="2700000" algn="tl">
                    <a:srgbClr val="C0C0C0"/>
                  </a:outerShdw>
                </a:effectLst>
                <a:latin typeface="+mj-lt"/>
                <a:ea typeface="ＭＳ Ｐゴシック" charset="0"/>
              </a:rPr>
            </a:br>
            <a:endParaRPr lang="en-GB" sz="2800" b="1" kern="0" dirty="0">
              <a:solidFill>
                <a:srgbClr val="FF0000"/>
              </a:solidFill>
              <a:latin typeface="+mj-lt"/>
              <a:ea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582615" y="3809325"/>
            <a:ext cx="7086599" cy="675774"/>
          </a:xfrm>
        </p:spPr>
        <p:txBody>
          <a:bodyPr/>
          <a:lstStyle/>
          <a:p>
            <a:pPr>
              <a:lnSpc>
                <a:spcPct val="80000"/>
              </a:lnSpc>
            </a:pPr>
            <a:r>
              <a:rPr lang="en-US" sz="1800" b="1" dirty="0">
                <a:effectLst/>
                <a:latin typeface="Arial" panose="020B0604020202020204" pitchFamily="34" charset="0"/>
                <a:ea typeface="Batang" panose="02030600000101010101" pitchFamily="18" charset="-127"/>
                <a:cs typeface="Times New Roman" panose="02020603050405020304" pitchFamily="18" charset="0"/>
              </a:rPr>
              <a:t>NOVAMINT (Rapporteur for FS_5GSAT_Ph4)</a:t>
            </a: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588" y="4759326"/>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S1-244106, 3GPP SA1#108, </a:t>
            </a:r>
            <a:r>
              <a:rPr lang="fr-FR" altLang="en-US" sz="1000" dirty="0">
                <a:solidFill>
                  <a:schemeClr val="bg1"/>
                </a:solidFill>
                <a:latin typeface="Arial" panose="020B0604020202020204" pitchFamily="34" charset="0"/>
              </a:rPr>
              <a:t>18-22</a:t>
            </a:r>
            <a:r>
              <a:rPr lang="en-US" altLang="en-US" sz="1000" dirty="0">
                <a:solidFill>
                  <a:schemeClr val="bg1"/>
                </a:solidFill>
                <a:latin typeface="Arial" panose="020B0604020202020204" pitchFamily="34" charset="0"/>
              </a:rPr>
              <a:t> November 2024 – US, Florida, Orlando</a:t>
            </a:r>
            <a:r>
              <a:rPr lang="en-GB" altLang="en-US" sz="1000" dirty="0">
                <a:solidFill>
                  <a:schemeClr val="bg1"/>
                </a:solidFill>
                <a:latin typeface="Arial" panose="020B0604020202020204" pitchFamily="34" charset="0"/>
              </a:rPr>
              <a:t> </a:t>
            </a:r>
            <a:endParaRPr lang="en-GB" altLang="en-US" sz="1000" i="1"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805" y="221138"/>
            <a:ext cx="7368245" cy="857250"/>
          </a:xfrm>
        </p:spPr>
        <p:txBody>
          <a:bodyPr/>
          <a:lstStyle/>
          <a:p>
            <a:r>
              <a:rPr lang="en-US" sz="2400" dirty="0"/>
              <a:t>Options possibles for support Broadcast by satellite for unregistered UE</a:t>
            </a:r>
            <a:br>
              <a:rPr lang="en-GB" sz="2400" dirty="0">
                <a:effectLst/>
                <a:latin typeface="Times New Roman" panose="02020603050405020304" pitchFamily="18" charset="0"/>
                <a:ea typeface="DengXian" panose="02010600030101010101" pitchFamily="2" charset="-122"/>
              </a:rPr>
            </a:br>
            <a:r>
              <a:rPr lang="fr-FR" sz="2400" dirty="0"/>
              <a:t> </a:t>
            </a:r>
          </a:p>
        </p:txBody>
      </p:sp>
      <p:sp>
        <p:nvSpPr>
          <p:cNvPr id="3" name="Espace réservé du contenu 2"/>
          <p:cNvSpPr>
            <a:spLocks noGrp="1"/>
          </p:cNvSpPr>
          <p:nvPr>
            <p:ph idx="1"/>
          </p:nvPr>
        </p:nvSpPr>
        <p:spPr>
          <a:xfrm>
            <a:off x="131804" y="1201092"/>
            <a:ext cx="8595883" cy="3622675"/>
          </a:xfrm>
        </p:spPr>
        <p:txBody>
          <a:bodyPr/>
          <a:lstStyle/>
          <a:p>
            <a:pPr marL="0" indent="0">
              <a:buNone/>
            </a:pPr>
            <a:r>
              <a:rPr lang="en-GB" sz="1600" dirty="0"/>
              <a:t>We discussed in SA1#107 the way forward for supporting MBS broadcast without authentication by Satellite and we agreed to "keep this open for SA1#108 and that all options are still open, including revising the SID".</a:t>
            </a:r>
          </a:p>
          <a:p>
            <a:pPr marL="0" indent="0">
              <a:buNone/>
            </a:pPr>
            <a:endParaRPr lang="en-GB" sz="1600" dirty="0"/>
          </a:p>
          <a:p>
            <a:pPr marL="0" indent="0">
              <a:buNone/>
            </a:pPr>
            <a:r>
              <a:rPr lang="en-GB" sz="1600" dirty="0"/>
              <a:t>=&gt; 3 options:</a:t>
            </a:r>
          </a:p>
          <a:p>
            <a:pPr marL="0" indent="0">
              <a:buNone/>
            </a:pPr>
            <a:r>
              <a:rPr lang="en-GB" sz="1600" dirty="0"/>
              <a:t>- option 1: simple CR for clarification in TEI18 for TS 22.101 - applies for Rel-18 &amp; 19</a:t>
            </a:r>
          </a:p>
          <a:p>
            <a:pPr marL="0" indent="0">
              <a:buNone/>
            </a:pPr>
            <a:r>
              <a:rPr lang="en-GB" sz="1600" dirty="0"/>
              <a:t>- option 2: revised SID to integrate this topic in Rel-20 / impact: TS 22.261 + TS 22.101?</a:t>
            </a:r>
          </a:p>
          <a:p>
            <a:pPr marL="0" indent="0">
              <a:buNone/>
            </a:pPr>
            <a:r>
              <a:rPr lang="en-GB" sz="1600" dirty="0"/>
              <a:t>- option 3: Mini-WID - applies for Rel-20 (&amp; 19?) - impact: TS 22.261 + TS 22.101</a:t>
            </a:r>
          </a:p>
          <a:p>
            <a:pPr marL="0" indent="0">
              <a:buNone/>
            </a:pPr>
            <a:endParaRPr lang="en-GB" sz="1600" dirty="0"/>
          </a:p>
          <a:p>
            <a:pPr marL="0" indent="0">
              <a:buNone/>
            </a:pPr>
            <a:r>
              <a:rPr lang="en-GB" sz="1600" dirty="0"/>
              <a:t>The 3 options were discussed the 31st of October in a call set up by SA1 – informal call with no decision power</a:t>
            </a:r>
          </a:p>
          <a:p>
            <a:pPr marL="0" indent="0">
              <a:buNone/>
            </a:pPr>
            <a:endParaRPr lang="en-GB" sz="1600" i="1" dirty="0"/>
          </a:p>
        </p:txBody>
      </p:sp>
    </p:spTree>
    <p:extLst>
      <p:ext uri="{BB962C8B-B14F-4D97-AF65-F5344CB8AC3E}">
        <p14:creationId xmlns:p14="http://schemas.microsoft.com/office/powerpoint/2010/main" val="387599804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6BCBB-C03D-083D-10FA-3304E675954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B6BD340-D154-2DCE-2DC3-EC6E771DC11D}"/>
              </a:ext>
            </a:extLst>
          </p:cNvPr>
          <p:cNvSpPr>
            <a:spLocks noGrp="1"/>
          </p:cNvSpPr>
          <p:nvPr>
            <p:ph type="title"/>
          </p:nvPr>
        </p:nvSpPr>
        <p:spPr>
          <a:xfrm>
            <a:off x="131805" y="221138"/>
            <a:ext cx="7368245" cy="857250"/>
          </a:xfrm>
        </p:spPr>
        <p:txBody>
          <a:bodyPr/>
          <a:lstStyle/>
          <a:p>
            <a:r>
              <a:rPr lang="en-US" sz="2400" dirty="0"/>
              <a:t>Option 1 – simple CR</a:t>
            </a:r>
            <a:br>
              <a:rPr lang="en-GB" sz="2400" dirty="0">
                <a:effectLst/>
                <a:latin typeface="Times New Roman" panose="02020603050405020304" pitchFamily="18" charset="0"/>
                <a:ea typeface="DengXian" panose="02010600030101010101" pitchFamily="2" charset="-122"/>
              </a:rPr>
            </a:br>
            <a:r>
              <a:rPr lang="fr-FR" sz="2400" dirty="0"/>
              <a:t> </a:t>
            </a:r>
          </a:p>
        </p:txBody>
      </p:sp>
      <p:sp>
        <p:nvSpPr>
          <p:cNvPr id="3" name="Espace réservé du contenu 2">
            <a:extLst>
              <a:ext uri="{FF2B5EF4-FFF2-40B4-BE49-F238E27FC236}">
                <a16:creationId xmlns:a16="http://schemas.microsoft.com/office/drawing/2014/main" id="{6BD46FE2-F31E-C68C-9B8B-0A0DCB0FDE5A}"/>
              </a:ext>
            </a:extLst>
          </p:cNvPr>
          <p:cNvSpPr>
            <a:spLocks noGrp="1"/>
          </p:cNvSpPr>
          <p:nvPr>
            <p:ph idx="1"/>
          </p:nvPr>
        </p:nvSpPr>
        <p:spPr>
          <a:xfrm>
            <a:off x="131804" y="1201092"/>
            <a:ext cx="8595883" cy="3622675"/>
          </a:xfrm>
        </p:spPr>
        <p:txBody>
          <a:bodyPr/>
          <a:lstStyle/>
          <a:p>
            <a:pPr>
              <a:buFont typeface="Arial" panose="020B0604020202020204" pitchFamily="34" charset="0"/>
              <a:buChar char="•"/>
            </a:pPr>
            <a:r>
              <a:rPr lang="en-GB" sz="1400" dirty="0"/>
              <a:t>Simple CR to TS 22.101: Clarification and alignment on NTN reception of TV transport services via MBS broadcast without authentication</a:t>
            </a:r>
          </a:p>
          <a:p>
            <a:pPr>
              <a:buFont typeface="Arial" panose="020B0604020202020204" pitchFamily="34" charset="0"/>
              <a:buChar char="•"/>
            </a:pPr>
            <a:r>
              <a:rPr lang="en-GB" sz="1400" dirty="0"/>
              <a:t>Change proposed:</a:t>
            </a:r>
          </a:p>
          <a:p>
            <a:pPr marL="0" indent="0">
              <a:buNone/>
            </a:pPr>
            <a:endParaRPr lang="en-GB" sz="1400" dirty="0"/>
          </a:p>
          <a:p>
            <a:pPr marL="398502" lvl="1" indent="0">
              <a:buNone/>
            </a:pPr>
            <a:r>
              <a:rPr lang="en-GB" sz="1400" i="1" dirty="0"/>
              <a:t>The 3GPP network shall enable a MNO to allow a UE to receive TV transport services via </a:t>
            </a:r>
            <a:r>
              <a:rPr lang="en-GB" sz="1400" i="1" dirty="0" err="1"/>
              <a:t>eMBMS</a:t>
            </a:r>
            <a:r>
              <a:rPr lang="en-GB" sz="1400" i="1" dirty="0">
                <a:solidFill>
                  <a:srgbClr val="FF0000"/>
                </a:solidFill>
              </a:rPr>
              <a:t>/MBS </a:t>
            </a:r>
            <a:r>
              <a:rPr lang="en-GB" sz="1400" i="1" dirty="0"/>
              <a:t>broadcast without authentication.</a:t>
            </a:r>
          </a:p>
          <a:p>
            <a:pPr marL="398502" lvl="1" indent="0">
              <a:buNone/>
            </a:pPr>
            <a:endParaRPr lang="en-GB" sz="1400" i="1" dirty="0"/>
          </a:p>
          <a:p>
            <a:pPr marL="398502" lvl="1" indent="0">
              <a:buNone/>
            </a:pPr>
            <a:r>
              <a:rPr lang="en-GB" sz="1400" i="1" dirty="0">
                <a:solidFill>
                  <a:srgbClr val="FF0000"/>
                </a:solidFill>
              </a:rPr>
              <a:t>NOTE: This requirement applies to both terrestrial access networks and satellite access networks.</a:t>
            </a:r>
          </a:p>
          <a:p>
            <a:pPr marL="0" indent="0">
              <a:buNone/>
            </a:pPr>
            <a:endParaRPr lang="en-GB" sz="1600" dirty="0"/>
          </a:p>
          <a:p>
            <a:pPr marL="0" indent="0">
              <a:buNone/>
            </a:pPr>
            <a:endParaRPr lang="en-GB" sz="1600" dirty="0"/>
          </a:p>
        </p:txBody>
      </p:sp>
    </p:spTree>
    <p:extLst>
      <p:ext uri="{BB962C8B-B14F-4D97-AF65-F5344CB8AC3E}">
        <p14:creationId xmlns:p14="http://schemas.microsoft.com/office/powerpoint/2010/main" val="269133953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78D20-90C4-D3EE-6103-C47FD39E5C7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9E90CC8-5C7E-6CFB-B3FD-B19CF59D1102}"/>
              </a:ext>
            </a:extLst>
          </p:cNvPr>
          <p:cNvSpPr>
            <a:spLocks noGrp="1"/>
          </p:cNvSpPr>
          <p:nvPr>
            <p:ph type="title"/>
          </p:nvPr>
        </p:nvSpPr>
        <p:spPr>
          <a:xfrm>
            <a:off x="131805" y="221138"/>
            <a:ext cx="7368245" cy="857250"/>
          </a:xfrm>
        </p:spPr>
        <p:txBody>
          <a:bodyPr/>
          <a:lstStyle/>
          <a:p>
            <a:r>
              <a:rPr lang="en-US" sz="2400" dirty="0"/>
              <a:t>Option 2 - SID </a:t>
            </a:r>
            <a:br>
              <a:rPr lang="en-GB" sz="2400" dirty="0">
                <a:effectLst/>
                <a:latin typeface="Times New Roman" panose="02020603050405020304" pitchFamily="18" charset="0"/>
                <a:ea typeface="DengXian" panose="02010600030101010101" pitchFamily="2" charset="-122"/>
              </a:rPr>
            </a:br>
            <a:r>
              <a:rPr lang="fr-FR" sz="2400" dirty="0"/>
              <a:t> </a:t>
            </a:r>
          </a:p>
        </p:txBody>
      </p:sp>
      <p:sp>
        <p:nvSpPr>
          <p:cNvPr id="3" name="Espace réservé du contenu 2">
            <a:extLst>
              <a:ext uri="{FF2B5EF4-FFF2-40B4-BE49-F238E27FC236}">
                <a16:creationId xmlns:a16="http://schemas.microsoft.com/office/drawing/2014/main" id="{433667F2-B226-60A4-84B4-6B5D9D78AA91}"/>
              </a:ext>
            </a:extLst>
          </p:cNvPr>
          <p:cNvSpPr>
            <a:spLocks noGrp="1"/>
          </p:cNvSpPr>
          <p:nvPr>
            <p:ph idx="1"/>
          </p:nvPr>
        </p:nvSpPr>
        <p:spPr>
          <a:xfrm>
            <a:off x="131804" y="950841"/>
            <a:ext cx="8595883" cy="4192659"/>
          </a:xfrm>
        </p:spPr>
        <p:txBody>
          <a:bodyPr/>
          <a:lstStyle/>
          <a:p>
            <a:pPr marL="0" indent="0">
              <a:buNone/>
            </a:pPr>
            <a:r>
              <a:rPr lang="en-GB" sz="1400" dirty="0"/>
              <a:t>to revise the SID on Study on satellite access - Phase 4 to include:</a:t>
            </a:r>
          </a:p>
          <a:p>
            <a:pPr marL="0" indent="0">
              <a:buNone/>
            </a:pPr>
            <a:r>
              <a:rPr lang="en-GB" sz="1400" b="1" dirty="0"/>
              <a:t>“Enhanced Support for Broadcast Services with Satellite Access System for Unregistered UE”</a:t>
            </a:r>
            <a:endParaRPr lang="en-GB" sz="1400" dirty="0"/>
          </a:p>
          <a:p>
            <a:pPr marL="0" indent="0">
              <a:buNone/>
            </a:pPr>
            <a:r>
              <a:rPr lang="en-GB" sz="1400" dirty="0"/>
              <a:t>With the following additional objective:</a:t>
            </a:r>
          </a:p>
          <a:p>
            <a:pPr>
              <a:buFont typeface="Wingdings" pitchFamily="2" charset="2"/>
              <a:buChar char="§"/>
            </a:pPr>
            <a:r>
              <a:rPr lang="en-GB" sz="1400" i="1" dirty="0"/>
              <a:t>to identify the gaps between the 4G Free-to-air (FTA) as specified in TS 22.101 clause 32 (3GPP enhancement for TV application support) and the 5G system and identify potential new service requirements to support the use case of broadcast services using satellite access.</a:t>
            </a:r>
          </a:p>
          <a:p>
            <a:pPr>
              <a:buFont typeface="Wingdings" pitchFamily="2" charset="2"/>
              <a:buChar char="§"/>
            </a:pPr>
            <a:endParaRPr lang="en-GB" sz="1400" i="1" dirty="0"/>
          </a:p>
          <a:p>
            <a:pPr>
              <a:buFont typeface="Symbol" pitchFamily="2" charset="2"/>
              <a:buChar char="Þ"/>
            </a:pPr>
            <a:r>
              <a:rPr lang="en-GB" sz="1400" dirty="0"/>
              <a:t>Will likely lead to </a:t>
            </a:r>
            <a:r>
              <a:rPr lang="en-GB" sz="1400" b="1" dirty="0"/>
              <a:t>one use case </a:t>
            </a:r>
            <a:r>
              <a:rPr lang="en-GB" sz="1400" dirty="0"/>
              <a:t>with, at least, the following requirements in 22.261 (+ 22.101):</a:t>
            </a:r>
          </a:p>
          <a:p>
            <a:pPr marL="0" indent="0">
              <a:buNone/>
            </a:pPr>
            <a:r>
              <a:rPr lang="en-GB" sz="1200" i="1" dirty="0"/>
              <a:t>[PR x.1.6-00x] </a:t>
            </a:r>
            <a:r>
              <a:rPr lang="en-GB" sz="1200" b="1" i="1" dirty="0"/>
              <a:t>Subject to regulatory requirements and operator’s policy, a 5G System supporting satellite access and Broadcast Services, shall be able to deliver Media Broadcast to a UE which is not registered.</a:t>
            </a:r>
          </a:p>
          <a:p>
            <a:pPr marL="398502" lvl="1" indent="0">
              <a:buNone/>
            </a:pPr>
            <a:r>
              <a:rPr lang="en-GB" sz="1000" i="1" dirty="0"/>
              <a:t>NOTE 1: 	The UE may not have any SIM/USIM. </a:t>
            </a:r>
          </a:p>
          <a:p>
            <a:pPr marL="398502" lvl="1" indent="0">
              <a:buNone/>
            </a:pPr>
            <a:r>
              <a:rPr lang="en-GB" sz="1000" i="1" dirty="0"/>
              <a:t>NOTE 2:	This will apply only to UEs adapted for receiving broadcast services by satellite access. It is assumed that if these UE need to access terrestrial network, they will need to be registered UEs</a:t>
            </a:r>
          </a:p>
          <a:p>
            <a:pPr>
              <a:buFont typeface="Symbol" pitchFamily="2" charset="2"/>
              <a:buChar char="Þ"/>
            </a:pPr>
            <a:endParaRPr lang="en-GB" sz="1200" i="1" dirty="0"/>
          </a:p>
          <a:p>
            <a:pPr marL="0" indent="0">
              <a:buNone/>
            </a:pPr>
            <a:r>
              <a:rPr lang="en-GB" sz="1200" i="1" dirty="0"/>
              <a:t>[PR x.1.6-00x] Subject to regulatory requirements and operator’s policy, a 5G System supporting satellite access and Broadcast services shall be able to support a mechanism for an unregistered UE supporting satellite access and terrestrial access with 5G System to select the appropriate RAT to receive the broadcast service while moving between terrestrial network and satellite network. </a:t>
            </a:r>
          </a:p>
          <a:p>
            <a:pPr>
              <a:buFont typeface="Symbol" pitchFamily="2" charset="2"/>
              <a:buChar char="Þ"/>
            </a:pPr>
            <a:endParaRPr lang="en-GB" sz="1600" i="1" dirty="0"/>
          </a:p>
          <a:p>
            <a:pPr>
              <a:buFont typeface="Symbol" pitchFamily="2" charset="2"/>
              <a:buChar char="Þ"/>
            </a:pPr>
            <a:endParaRPr lang="en-GB" sz="1600" i="1" dirty="0"/>
          </a:p>
          <a:p>
            <a:pPr marL="0" indent="0">
              <a:buNone/>
            </a:pPr>
            <a:endParaRPr lang="en-GB" sz="1600" i="1" dirty="0"/>
          </a:p>
        </p:txBody>
      </p:sp>
    </p:spTree>
    <p:extLst>
      <p:ext uri="{BB962C8B-B14F-4D97-AF65-F5344CB8AC3E}">
        <p14:creationId xmlns:p14="http://schemas.microsoft.com/office/powerpoint/2010/main" val="330212204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161E5-49DF-B32D-D727-D465E65FC82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5C90A90-4192-5257-F695-8BD9718458EA}"/>
              </a:ext>
            </a:extLst>
          </p:cNvPr>
          <p:cNvSpPr>
            <a:spLocks noGrp="1"/>
          </p:cNvSpPr>
          <p:nvPr>
            <p:ph type="title"/>
          </p:nvPr>
        </p:nvSpPr>
        <p:spPr>
          <a:xfrm>
            <a:off x="131805" y="221138"/>
            <a:ext cx="7368245" cy="857250"/>
          </a:xfrm>
        </p:spPr>
        <p:txBody>
          <a:bodyPr/>
          <a:lstStyle/>
          <a:p>
            <a:r>
              <a:rPr lang="en-US" sz="2400" dirty="0"/>
              <a:t>Option 3 – Mini WID</a:t>
            </a:r>
            <a:br>
              <a:rPr lang="en-GB" sz="2400" dirty="0">
                <a:effectLst/>
                <a:latin typeface="Times New Roman" panose="02020603050405020304" pitchFamily="18" charset="0"/>
                <a:ea typeface="DengXian" panose="02010600030101010101" pitchFamily="2" charset="-122"/>
              </a:rPr>
            </a:br>
            <a:r>
              <a:rPr lang="fr-FR" sz="2400" dirty="0"/>
              <a:t> </a:t>
            </a:r>
          </a:p>
        </p:txBody>
      </p:sp>
      <p:sp>
        <p:nvSpPr>
          <p:cNvPr id="3" name="Espace réservé du contenu 2">
            <a:extLst>
              <a:ext uri="{FF2B5EF4-FFF2-40B4-BE49-F238E27FC236}">
                <a16:creationId xmlns:a16="http://schemas.microsoft.com/office/drawing/2014/main" id="{5A68C108-314E-E6CC-C5BE-B067DD4AA072}"/>
              </a:ext>
            </a:extLst>
          </p:cNvPr>
          <p:cNvSpPr>
            <a:spLocks noGrp="1"/>
          </p:cNvSpPr>
          <p:nvPr>
            <p:ph idx="1"/>
          </p:nvPr>
        </p:nvSpPr>
        <p:spPr>
          <a:xfrm>
            <a:off x="131804" y="1201092"/>
            <a:ext cx="8595883" cy="3622675"/>
          </a:xfrm>
        </p:spPr>
        <p:txBody>
          <a:bodyPr/>
          <a:lstStyle/>
          <a:p>
            <a:pPr>
              <a:buFont typeface="Arial" panose="020B0604020202020204" pitchFamily="34" charset="0"/>
              <a:buChar char="•"/>
            </a:pPr>
            <a:r>
              <a:rPr lang="en-GB" sz="1400" dirty="0"/>
              <a:t>Same justification as SID</a:t>
            </a:r>
          </a:p>
          <a:p>
            <a:pPr>
              <a:buFont typeface="Arial" panose="020B0604020202020204" pitchFamily="34" charset="0"/>
              <a:buChar char="•"/>
            </a:pPr>
            <a:r>
              <a:rPr lang="en-GB" sz="1400" dirty="0"/>
              <a:t>Mini-WID - applies for Rel-20 (&amp; 19?) - impact: TS 22.261 + TS 22.101</a:t>
            </a:r>
          </a:p>
          <a:p>
            <a:pPr>
              <a:buFont typeface="Arial" panose="020B0604020202020204" pitchFamily="34" charset="0"/>
              <a:buChar char="•"/>
            </a:pPr>
            <a:r>
              <a:rPr lang="en-GB" sz="1400" dirty="0"/>
              <a:t>Changes proposed at minimum:</a:t>
            </a:r>
          </a:p>
          <a:p>
            <a:pPr lvl="1"/>
            <a:r>
              <a:rPr lang="en-GB" sz="1400" dirty="0"/>
              <a:t>For TS 22.261</a:t>
            </a:r>
          </a:p>
          <a:p>
            <a:pPr marL="0" indent="0">
              <a:buNone/>
            </a:pPr>
            <a:endParaRPr lang="en-GB" sz="1400" dirty="0"/>
          </a:p>
          <a:p>
            <a:pPr marL="0" indent="0">
              <a:buNone/>
            </a:pPr>
            <a:r>
              <a:rPr lang="en-GB" sz="1400" i="1" dirty="0"/>
              <a:t>Subject to regulatory requirements and operator’s policy, a 5G System supporting satellite access and Broadcast Services, shall be able to deliver Media Broadcast to a UE which is not registered.</a:t>
            </a:r>
          </a:p>
          <a:p>
            <a:pPr marL="0" indent="0">
              <a:buNone/>
            </a:pPr>
            <a:endParaRPr lang="en-GB" sz="1400" i="1" dirty="0"/>
          </a:p>
          <a:p>
            <a:pPr lvl="1"/>
            <a:r>
              <a:rPr lang="en-GB" sz="1200" dirty="0"/>
              <a:t>For TS 22.101</a:t>
            </a:r>
          </a:p>
          <a:p>
            <a:pPr lvl="1"/>
            <a:endParaRPr lang="en-GB" sz="1200" dirty="0"/>
          </a:p>
          <a:p>
            <a:pPr marL="0" indent="0">
              <a:buNone/>
            </a:pPr>
            <a:r>
              <a:rPr lang="en-GB" sz="1200" i="1" dirty="0"/>
              <a:t>The 3GPP network shall enable a MNO to allow a UE to receive TV transport services via </a:t>
            </a:r>
            <a:r>
              <a:rPr lang="en-GB" sz="1200" i="1" dirty="0" err="1"/>
              <a:t>eMBMS</a:t>
            </a:r>
            <a:r>
              <a:rPr lang="en-GB" sz="1200" i="1" dirty="0">
                <a:solidFill>
                  <a:srgbClr val="FF0000"/>
                </a:solidFill>
              </a:rPr>
              <a:t>/MBS </a:t>
            </a:r>
            <a:r>
              <a:rPr lang="en-GB" sz="1200" i="1" dirty="0"/>
              <a:t>broadcast without authentication.</a:t>
            </a:r>
          </a:p>
          <a:p>
            <a:pPr marL="0" indent="0">
              <a:buNone/>
            </a:pPr>
            <a:endParaRPr lang="en-GB" sz="1200" i="1" dirty="0"/>
          </a:p>
          <a:p>
            <a:pPr marL="0" indent="0">
              <a:buNone/>
            </a:pPr>
            <a:r>
              <a:rPr lang="en-GB" sz="1200" i="1" dirty="0">
                <a:solidFill>
                  <a:srgbClr val="FF0000"/>
                </a:solidFill>
              </a:rPr>
              <a:t>NOTE: This requirement applies to both terrestrial access networks and satellite access networks.</a:t>
            </a:r>
          </a:p>
          <a:p>
            <a:pPr lvl="1"/>
            <a:endParaRPr lang="en-GB" sz="1200" dirty="0"/>
          </a:p>
          <a:p>
            <a:pPr marL="0" indent="0">
              <a:buNone/>
            </a:pPr>
            <a:endParaRPr lang="en-GB" sz="1400" i="1" dirty="0"/>
          </a:p>
          <a:p>
            <a:pPr marL="0" indent="0">
              <a:buNone/>
            </a:pPr>
            <a:endParaRPr lang="en-GB" sz="1400" i="1" dirty="0"/>
          </a:p>
          <a:p>
            <a:pPr marL="0" indent="0">
              <a:buNone/>
            </a:pPr>
            <a:endParaRPr lang="en-GB" sz="1600" dirty="0"/>
          </a:p>
          <a:p>
            <a:pPr marL="0" indent="0">
              <a:buNone/>
            </a:pPr>
            <a:endParaRPr lang="en-GB" sz="1600" dirty="0"/>
          </a:p>
        </p:txBody>
      </p:sp>
    </p:spTree>
    <p:extLst>
      <p:ext uri="{BB962C8B-B14F-4D97-AF65-F5344CB8AC3E}">
        <p14:creationId xmlns:p14="http://schemas.microsoft.com/office/powerpoint/2010/main" val="386123577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C36FD-0D84-1E21-D877-809FA2E0E8E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43C90E7-5EF4-22E8-41A5-09DEEAEA614A}"/>
              </a:ext>
            </a:extLst>
          </p:cNvPr>
          <p:cNvSpPr>
            <a:spLocks noGrp="1"/>
          </p:cNvSpPr>
          <p:nvPr>
            <p:ph type="title"/>
          </p:nvPr>
        </p:nvSpPr>
        <p:spPr>
          <a:xfrm>
            <a:off x="131805" y="221138"/>
            <a:ext cx="7368245" cy="857250"/>
          </a:xfrm>
        </p:spPr>
        <p:txBody>
          <a:bodyPr/>
          <a:lstStyle/>
          <a:p>
            <a:r>
              <a:rPr lang="en-GB" sz="2400" noProof="0" dirty="0"/>
              <a:t>View from satellite community</a:t>
            </a:r>
          </a:p>
        </p:txBody>
      </p:sp>
      <p:sp>
        <p:nvSpPr>
          <p:cNvPr id="3" name="Espace réservé du contenu 2">
            <a:extLst>
              <a:ext uri="{FF2B5EF4-FFF2-40B4-BE49-F238E27FC236}">
                <a16:creationId xmlns:a16="http://schemas.microsoft.com/office/drawing/2014/main" id="{1BE52EA3-6F78-74F0-C3ED-BF3F001FFA88}"/>
              </a:ext>
            </a:extLst>
          </p:cNvPr>
          <p:cNvSpPr>
            <a:spLocks noGrp="1"/>
          </p:cNvSpPr>
          <p:nvPr>
            <p:ph idx="1"/>
          </p:nvPr>
        </p:nvSpPr>
        <p:spPr>
          <a:xfrm>
            <a:off x="131804" y="1201092"/>
            <a:ext cx="8595883" cy="3622675"/>
          </a:xfrm>
        </p:spPr>
        <p:txBody>
          <a:bodyPr/>
          <a:lstStyle/>
          <a:p>
            <a:pPr marL="0" indent="0">
              <a:buNone/>
            </a:pPr>
            <a:r>
              <a:rPr lang="en-GB" sz="1600" dirty="0"/>
              <a:t>Basically the 3 options are boiling down mostly to one simple requirement: </a:t>
            </a:r>
            <a:r>
              <a:rPr lang="en-GB" sz="1600" b="1" dirty="0"/>
              <a:t>to support broadcast by satellite for unregistered UE</a:t>
            </a:r>
          </a:p>
          <a:p>
            <a:pPr marL="0" indent="0">
              <a:buNone/>
            </a:pPr>
            <a:r>
              <a:rPr lang="en-GB" sz="1600" dirty="0"/>
              <a:t>Question is more:</a:t>
            </a:r>
          </a:p>
          <a:p>
            <a:pPr lvl="1"/>
            <a:r>
              <a:rPr lang="en-GB" sz="1600" dirty="0"/>
              <a:t>which TS it applies (TS 22.261, TS 22.101 or both) </a:t>
            </a:r>
          </a:p>
          <a:p>
            <a:pPr lvl="1"/>
            <a:r>
              <a:rPr lang="en-GB" sz="1600" dirty="0"/>
              <a:t>For which release</a:t>
            </a:r>
          </a:p>
          <a:p>
            <a:pPr lvl="1"/>
            <a:endParaRPr lang="en-GB" sz="1200" dirty="0"/>
          </a:p>
          <a:p>
            <a:pPr lvl="1"/>
            <a:endParaRPr lang="en-GB" sz="1200" dirty="0"/>
          </a:p>
          <a:p>
            <a:pPr marL="0" indent="0">
              <a:buNone/>
            </a:pPr>
            <a:r>
              <a:rPr lang="en-GB" sz="1600" dirty="0"/>
              <a:t>The option 1 &amp; 3 have the advantage to be "simple" and with limited use of SA1 meeting time in general</a:t>
            </a:r>
          </a:p>
          <a:p>
            <a:pPr marL="0" indent="0">
              <a:buNone/>
            </a:pPr>
            <a:r>
              <a:rPr lang="en-GB" sz="1600" dirty="0"/>
              <a:t>Satellite industry is willing to compromise to find a solution to support broadcast by satellite for unregistered UE as this is a fundamental service for them</a:t>
            </a:r>
          </a:p>
          <a:p>
            <a:pPr marL="0" indent="0">
              <a:buNone/>
            </a:pPr>
            <a:endParaRPr lang="en-GB" sz="1600" dirty="0"/>
          </a:p>
        </p:txBody>
      </p:sp>
    </p:spTree>
    <p:extLst>
      <p:ext uri="{BB962C8B-B14F-4D97-AF65-F5344CB8AC3E}">
        <p14:creationId xmlns:p14="http://schemas.microsoft.com/office/powerpoint/2010/main" val="305704369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3DF09-2ACF-3B7D-BF8E-DAA56D54E44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669D491-8ED3-2B0D-95BD-EA65016E0F3A}"/>
              </a:ext>
            </a:extLst>
          </p:cNvPr>
          <p:cNvSpPr>
            <a:spLocks noGrp="1"/>
          </p:cNvSpPr>
          <p:nvPr>
            <p:ph type="title"/>
          </p:nvPr>
        </p:nvSpPr>
        <p:spPr>
          <a:xfrm>
            <a:off x="131805" y="221138"/>
            <a:ext cx="7368245" cy="857250"/>
          </a:xfrm>
        </p:spPr>
        <p:txBody>
          <a:bodyPr/>
          <a:lstStyle/>
          <a:p>
            <a:r>
              <a:rPr lang="en-US" sz="2400" dirty="0"/>
              <a:t>Summary of the discussions</a:t>
            </a:r>
            <a:br>
              <a:rPr lang="en-GB" sz="2400" dirty="0">
                <a:effectLst/>
                <a:latin typeface="Times New Roman" panose="02020603050405020304" pitchFamily="18" charset="0"/>
                <a:ea typeface="DengXian" panose="02010600030101010101" pitchFamily="2" charset="-122"/>
              </a:rPr>
            </a:br>
            <a:r>
              <a:rPr lang="fr-FR" sz="2400" dirty="0"/>
              <a:t> </a:t>
            </a:r>
          </a:p>
        </p:txBody>
      </p:sp>
      <p:sp>
        <p:nvSpPr>
          <p:cNvPr id="3" name="Espace réservé du contenu 2">
            <a:extLst>
              <a:ext uri="{FF2B5EF4-FFF2-40B4-BE49-F238E27FC236}">
                <a16:creationId xmlns:a16="http://schemas.microsoft.com/office/drawing/2014/main" id="{FB7D6EBE-C3B4-9143-C47B-6A229B2F513B}"/>
              </a:ext>
            </a:extLst>
          </p:cNvPr>
          <p:cNvSpPr>
            <a:spLocks noGrp="1"/>
          </p:cNvSpPr>
          <p:nvPr>
            <p:ph idx="1"/>
          </p:nvPr>
        </p:nvSpPr>
        <p:spPr>
          <a:xfrm>
            <a:off x="131804" y="1201092"/>
            <a:ext cx="8595883" cy="3622675"/>
          </a:xfrm>
        </p:spPr>
        <p:txBody>
          <a:bodyPr/>
          <a:lstStyle/>
          <a:p>
            <a:pPr>
              <a:buFont typeface="Arial" panose="020B0604020202020204" pitchFamily="34" charset="0"/>
              <a:buChar char="•"/>
            </a:pPr>
            <a:r>
              <a:rPr lang="en-GB" sz="1600" dirty="0"/>
              <a:t>No fundamental objection on the needs to address this topic (for the satellite and the media – the LS from 5GMAG is reinforcing this)</a:t>
            </a:r>
          </a:p>
          <a:p>
            <a:pPr>
              <a:buFont typeface="Arial" panose="020B0604020202020204" pitchFamily="34" charset="0"/>
              <a:buChar char="•"/>
            </a:pPr>
            <a:r>
              <a:rPr lang="en-GB" sz="1600" dirty="0"/>
              <a:t>No company considering this as a novelty – it is not a 6G topic</a:t>
            </a:r>
          </a:p>
          <a:p>
            <a:pPr>
              <a:buFont typeface="Arial" panose="020B0604020202020204" pitchFamily="34" charset="0"/>
              <a:buChar char="•"/>
            </a:pPr>
            <a:r>
              <a:rPr lang="en-GB" sz="1600" dirty="0"/>
              <a:t>Several companies (offline and online) have expressed their preferences for option 1 due to the simplicity and could also support option 3</a:t>
            </a:r>
          </a:p>
          <a:p>
            <a:pPr>
              <a:buFont typeface="Arial" panose="020B0604020202020204" pitchFamily="34" charset="0"/>
              <a:buChar char="•"/>
            </a:pPr>
            <a:r>
              <a:rPr lang="en-GB" sz="1600" dirty="0"/>
              <a:t>Among those companies, one company was opposed to option 2 as it is due to the workload it will create if we include a new objective in the SID</a:t>
            </a:r>
          </a:p>
          <a:p>
            <a:pPr>
              <a:buFont typeface="Arial" panose="020B0604020202020204" pitchFamily="34" charset="0"/>
              <a:buChar char="•"/>
            </a:pPr>
            <a:r>
              <a:rPr lang="en-GB" sz="1600" dirty="0"/>
              <a:t>At least, one company opposed to option 1 as option 1 is perceived as bypassing SA1 principles as providing no justification for the change proposed and is questioning why only this change to be done in 22.101</a:t>
            </a:r>
          </a:p>
          <a:p>
            <a:pPr>
              <a:buFont typeface="Arial" panose="020B0604020202020204" pitchFamily="34" charset="0"/>
              <a:buChar char="•"/>
            </a:pPr>
            <a:r>
              <a:rPr lang="en-GB" sz="1600" dirty="0"/>
              <a:t>Same company believes option 3 is requiring more justification and will require basically a study so unlikely to be accepted</a:t>
            </a:r>
          </a:p>
          <a:p>
            <a:pPr>
              <a:buFont typeface="Arial" panose="020B0604020202020204" pitchFamily="34" charset="0"/>
              <a:buChar char="•"/>
            </a:pPr>
            <a:r>
              <a:rPr lang="en-GB" sz="1600" dirty="0"/>
              <a:t>Same company believes the only way is to go for the option 2 – to include this topic in the study</a:t>
            </a:r>
          </a:p>
          <a:p>
            <a:pPr>
              <a:buFont typeface="Arial" panose="020B0604020202020204" pitchFamily="34" charset="0"/>
              <a:buChar char="•"/>
            </a:pPr>
            <a:endParaRPr lang="en-GB" sz="1600" dirty="0"/>
          </a:p>
          <a:p>
            <a:pPr>
              <a:buFont typeface="Arial" panose="020B0604020202020204" pitchFamily="34" charset="0"/>
              <a:buChar char="•"/>
            </a:pPr>
            <a:endParaRPr lang="en-GB" sz="1600" dirty="0"/>
          </a:p>
          <a:p>
            <a:pPr marL="0" indent="0">
              <a:buNone/>
            </a:pPr>
            <a:endParaRPr lang="en-GB" sz="1600" dirty="0"/>
          </a:p>
        </p:txBody>
      </p:sp>
    </p:spTree>
    <p:extLst>
      <p:ext uri="{BB962C8B-B14F-4D97-AF65-F5344CB8AC3E}">
        <p14:creationId xmlns:p14="http://schemas.microsoft.com/office/powerpoint/2010/main" val="135434187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B9E5A-68D8-01B8-AEE3-D21F90065AE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776C2BE-43BA-FCCD-4FC2-668CA63EC660}"/>
              </a:ext>
            </a:extLst>
          </p:cNvPr>
          <p:cNvSpPr>
            <a:spLocks noGrp="1"/>
          </p:cNvSpPr>
          <p:nvPr>
            <p:ph type="title"/>
          </p:nvPr>
        </p:nvSpPr>
        <p:spPr>
          <a:xfrm>
            <a:off x="131805" y="221138"/>
            <a:ext cx="7368245" cy="857250"/>
          </a:xfrm>
        </p:spPr>
        <p:txBody>
          <a:bodyPr/>
          <a:lstStyle/>
          <a:p>
            <a:r>
              <a:rPr lang="en-US" sz="2400" dirty="0"/>
              <a:t>Potential compromise</a:t>
            </a:r>
            <a:br>
              <a:rPr lang="en-GB" sz="2400" dirty="0">
                <a:effectLst/>
                <a:latin typeface="Times New Roman" panose="02020603050405020304" pitchFamily="18" charset="0"/>
                <a:ea typeface="DengXian" panose="02010600030101010101" pitchFamily="2" charset="-122"/>
              </a:rPr>
            </a:br>
            <a:r>
              <a:rPr lang="fr-FR" sz="2400" dirty="0"/>
              <a:t> </a:t>
            </a:r>
          </a:p>
        </p:txBody>
      </p:sp>
      <p:sp>
        <p:nvSpPr>
          <p:cNvPr id="3" name="Espace réservé du contenu 2">
            <a:extLst>
              <a:ext uri="{FF2B5EF4-FFF2-40B4-BE49-F238E27FC236}">
                <a16:creationId xmlns:a16="http://schemas.microsoft.com/office/drawing/2014/main" id="{D61CDB49-0921-B291-3FCF-5B3E63CDA82C}"/>
              </a:ext>
            </a:extLst>
          </p:cNvPr>
          <p:cNvSpPr>
            <a:spLocks noGrp="1"/>
          </p:cNvSpPr>
          <p:nvPr>
            <p:ph idx="1"/>
          </p:nvPr>
        </p:nvSpPr>
        <p:spPr>
          <a:xfrm>
            <a:off x="131804" y="1201092"/>
            <a:ext cx="8595883" cy="3622675"/>
          </a:xfrm>
        </p:spPr>
        <p:txBody>
          <a:bodyPr/>
          <a:lstStyle/>
          <a:p>
            <a:pPr>
              <a:buFont typeface="Arial" panose="020B0604020202020204" pitchFamily="34" charset="0"/>
              <a:buChar char="•"/>
            </a:pPr>
            <a:r>
              <a:rPr lang="en-GB" sz="1600" dirty="0"/>
              <a:t>In order to address concerns about the workload generates by the topic, compromise could be to go for option 2b: To revise SID to integrate the topic with the following restrictions:</a:t>
            </a:r>
          </a:p>
          <a:p>
            <a:pPr lvl="1"/>
            <a:r>
              <a:rPr lang="en-GB" sz="1600" dirty="0"/>
              <a:t>Limit the objective to study </a:t>
            </a:r>
            <a:r>
              <a:rPr lang="en-GB" sz="1600" u="sng" dirty="0"/>
              <a:t>only one use case of broadcast services using satellite access for unregistered UE</a:t>
            </a:r>
          </a:p>
          <a:p>
            <a:pPr lvl="1"/>
            <a:r>
              <a:rPr lang="en-GB" sz="1600" dirty="0"/>
              <a:t>Target impact only TS 22.261 / not TS 22.101</a:t>
            </a:r>
          </a:p>
          <a:p>
            <a:pPr>
              <a:buFont typeface="Arial" panose="020B0604020202020204" pitchFamily="34" charset="0"/>
              <a:buChar char="•"/>
            </a:pPr>
            <a:endParaRPr lang="en-GB" sz="2400" dirty="0"/>
          </a:p>
          <a:p>
            <a:pPr>
              <a:buFont typeface="Symbol" pitchFamily="2" charset="2"/>
              <a:buChar char="Þ"/>
            </a:pPr>
            <a:r>
              <a:rPr lang="en-GB" sz="1600" dirty="0"/>
              <a:t>Revision of the SID for Satellite access have been proposed in this direction - S1-244103</a:t>
            </a:r>
          </a:p>
          <a:p>
            <a:pPr>
              <a:buFont typeface="Symbol" pitchFamily="2" charset="2"/>
              <a:buChar char="Þ"/>
            </a:pPr>
            <a:r>
              <a:rPr lang="en-GB" sz="1600" dirty="0"/>
              <a:t>+ 1 use case: Use case on Broadcast Services with satellite access for unregistered UEs (S1-244078)</a:t>
            </a:r>
          </a:p>
          <a:p>
            <a:pPr>
              <a:buFont typeface="Arial" panose="020B0604020202020204" pitchFamily="34" charset="0"/>
              <a:buChar char="•"/>
            </a:pPr>
            <a:endParaRPr lang="en-GB" sz="1600" dirty="0"/>
          </a:p>
          <a:p>
            <a:pPr marL="0" indent="0">
              <a:buNone/>
            </a:pPr>
            <a:endParaRPr lang="en-GB" sz="1600" dirty="0"/>
          </a:p>
        </p:txBody>
      </p:sp>
    </p:spTree>
    <p:extLst>
      <p:ext uri="{BB962C8B-B14F-4D97-AF65-F5344CB8AC3E}">
        <p14:creationId xmlns:p14="http://schemas.microsoft.com/office/powerpoint/2010/main" val="50458056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purl.org/dc/dcmitype/"/>
    <ds:schemaRef ds:uri="199dcaf0-96ce-4e65-9ae8-79a6ae4aa63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schemas.microsoft.com/office/infopath/2007/PartnerControls"/>
    <ds:schemaRef ds:uri="http://purl.org/dc/terms/"/>
    <ds:schemaRef ds:uri="2ca8e41a-b3d0-462f-857c-48a93d48cc9b"/>
    <ds:schemaRef ds:uri="http://www.w3.org/XML/1998/namespac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869</TotalTime>
  <Words>1002</Words>
  <Application>Microsoft Macintosh PowerPoint</Application>
  <PresentationFormat>On-screen Show (16:9)</PresentationFormat>
  <Paragraphs>82</Paragraphs>
  <Slides>8</Slides>
  <Notes>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Arial</vt:lpstr>
      <vt:lpstr>Calibri</vt:lpstr>
      <vt:lpstr>Symbol</vt:lpstr>
      <vt:lpstr>Times New Roman</vt:lpstr>
      <vt:lpstr>Wingdings</vt:lpstr>
      <vt:lpstr>Office Theme</vt:lpstr>
      <vt:lpstr>Custom Design</vt:lpstr>
      <vt:lpstr>PowerPoint Presentation</vt:lpstr>
      <vt:lpstr>Options possibles for support Broadcast by satellite for unregistered UE  </vt:lpstr>
      <vt:lpstr>Option 1 – simple CR  </vt:lpstr>
      <vt:lpstr>Option 2 - SID   </vt:lpstr>
      <vt:lpstr>Option 3 – Mini WID  </vt:lpstr>
      <vt:lpstr>View from satellite community</vt:lpstr>
      <vt:lpstr>Summary of the discussions  </vt:lpstr>
      <vt:lpstr>Potential compromise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Abbas Karaki</dc:creator>
  <dc:description>© 2009  All rights reserved</dc:description>
  <cp:lastModifiedBy>Thierry Bérisot</cp:lastModifiedBy>
  <cp:revision>2226</cp:revision>
  <cp:lastPrinted>2017-02-24T12:37:51Z</cp:lastPrinted>
  <dcterms:created xsi:type="dcterms:W3CDTF">2008-08-30T09:32:10Z</dcterms:created>
  <dcterms:modified xsi:type="dcterms:W3CDTF">2024-11-08T22:14:26Z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