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303" r:id="rId2"/>
    <p:sldId id="2147483503" r:id="rId3"/>
    <p:sldId id="2147483502" r:id="rId4"/>
    <p:sldId id="2147472224" r:id="rId5"/>
    <p:sldId id="25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60" d="100"/>
          <a:sy n="60" d="100"/>
        </p:scale>
        <p:origin x="760"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7541D0-29D6-48C5-94A0-61F158A73EC7}" type="datetimeFigureOut">
              <a:rPr lang="en-US" smtClean="0"/>
              <a:t>11/8/2024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965C5-4436-41DC-9FDF-E17CECF79900}" type="slidenum">
              <a:rPr lang="en-US" smtClean="0"/>
              <a:t>‹#›</a:t>
            </a:fld>
            <a:endParaRPr lang="en-US"/>
          </a:p>
        </p:txBody>
      </p:sp>
    </p:spTree>
    <p:extLst>
      <p:ext uri="{BB962C8B-B14F-4D97-AF65-F5344CB8AC3E}">
        <p14:creationId xmlns:p14="http://schemas.microsoft.com/office/powerpoint/2010/main" val="1054498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BA75F44F-3ECB-DD78-8800-5A79C4F541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93D1BA1-2FBA-4F65-9564-67B02C7A36AD}"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825E4F98-3F5C-F0AB-FFC5-E65355C910AF}"/>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82238078-A46E-2C64-502D-3D992B6FA2D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kern="1200">
                <a:solidFill>
                  <a:schemeClr val="dk1"/>
                </a:solidFill>
                <a:effectLst/>
                <a:latin typeface="+mn-lt"/>
                <a:ea typeface="+mn-ea"/>
                <a:cs typeface="+mn-cs"/>
              </a:rPr>
              <a:t>Option 2 (Remove requirement): Remove Req.  2 and 3 and 4</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srgbClr val="0E2C3A"/>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320576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1EAE5-CC1C-0551-BEF9-6BE53AEBC6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2FE78F-DA75-8788-6336-A3E678B397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399E12E-5100-345C-5080-3AE0806829AD}"/>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A7D87F17-C447-5DAC-0B08-163A2FEDAE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642A63-8297-2D84-261E-66E1409957A0}"/>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1137025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63E99-1C30-4DB7-970D-393E41A0C7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3BB825-B68E-1085-55D8-EF3D097616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E1409-9BC9-FED3-A474-0DE91F8DE39B}"/>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D02DAD3D-2FE2-3807-F21C-B00E4021F8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7E9DA1-C3B6-49D0-62C3-3D3D6A24A957}"/>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3860663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D694C3-F2CF-6642-B5DD-62F3ADA47F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B034C9-90AD-6CA3-960A-58540E7A4A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24B4D7-8B2A-844E-DDD6-E1124292AF46}"/>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DCE014E8-5342-A6CB-FD22-E1D05E5E2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81EEC-2BC9-C121-C147-3D2DDEA5DF29}"/>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687780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DB735FC-20D8-E9CB-971A-C4723AF45E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578106283"/>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5319205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A103B-72A4-5085-AFB5-E3FCE550D3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29545F-EDE6-B078-FFB1-526B34933C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F7155-782F-2150-B28E-5E9F529EBB37}"/>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29BA6C88-F108-BDC8-483B-22819C746B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1E141F-16B2-7A33-1604-852FC1E644C8}"/>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127425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20437-6F23-D881-5EC3-AB7A36DFB0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C1310B-6DAD-4C9F-8B74-8BF4EB0EF4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27BF35-456F-2F5A-DCCC-B48CA01F7339}"/>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F6F979C0-80D7-99BB-4E64-41A46043C5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B7CB0-504A-7DE9-27DA-8A63702157C6}"/>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1265836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DB04E-3747-AFB5-DFE7-BAB4C2F5F6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29F2EE-D5E8-454C-D014-963C1A84ED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491FE9-00CE-AE57-222D-748B894CF5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3FE529-2C62-E227-4466-297FD6A2FB48}"/>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6" name="Footer Placeholder 5">
            <a:extLst>
              <a:ext uri="{FF2B5EF4-FFF2-40B4-BE49-F238E27FC236}">
                <a16:creationId xmlns:a16="http://schemas.microsoft.com/office/drawing/2014/main" id="{DD747225-61EB-D918-596B-4D95D035BB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BAB9EB-590A-4928-99D1-19B70ED91312}"/>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3636348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4108-99B6-115F-DE16-7F0FE8C3009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7E0D25-6F22-6DA1-0563-B200C5677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F8520-A279-3CEE-A3F4-D41CAC63CB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BCBBF6-0BDA-A9CD-B2BB-8959666B1F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0241F2-7028-AF9B-3A71-FA2398C1FD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01D612-8CE8-403C-1CD3-5AE6943D5096}"/>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8" name="Footer Placeholder 7">
            <a:extLst>
              <a:ext uri="{FF2B5EF4-FFF2-40B4-BE49-F238E27FC236}">
                <a16:creationId xmlns:a16="http://schemas.microsoft.com/office/drawing/2014/main" id="{B72F0097-CC6F-DE87-9C9A-C3B6C9A9A1D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7499EC-7723-A5D4-9FAE-86140B8AF18D}"/>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2470115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4D538-A881-26EE-EF83-CE44A2721A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560408-0073-6461-3925-0A062BBA942E}"/>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4" name="Footer Placeholder 3">
            <a:extLst>
              <a:ext uri="{FF2B5EF4-FFF2-40B4-BE49-F238E27FC236}">
                <a16:creationId xmlns:a16="http://schemas.microsoft.com/office/drawing/2014/main" id="{356CD95F-186B-504E-582E-F14C07B229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6C3703-0402-0A0B-FAC4-6180B279985F}"/>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4172592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465AB6-B194-0D76-1650-3D8BE9494736}"/>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3" name="Footer Placeholder 2">
            <a:extLst>
              <a:ext uri="{FF2B5EF4-FFF2-40B4-BE49-F238E27FC236}">
                <a16:creationId xmlns:a16="http://schemas.microsoft.com/office/drawing/2014/main" id="{D904CD38-2F9C-D4F3-F1CE-9FA32317CF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6E06CC-074E-130E-6273-24E5122F43C1}"/>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406861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92DA1-B2F2-36CA-04FA-0DBC9689C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AB539A-78A4-38CD-3DF5-2D353FF9C8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D1B03C-9A17-4C0F-AC13-25D24761B0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E9704B-422D-4764-1E54-D99EDD5D62B9}"/>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6" name="Footer Placeholder 5">
            <a:extLst>
              <a:ext uri="{FF2B5EF4-FFF2-40B4-BE49-F238E27FC236}">
                <a16:creationId xmlns:a16="http://schemas.microsoft.com/office/drawing/2014/main" id="{FF227703-06EE-80F5-DBDA-83D6378C7A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014EE4-6E11-53E0-A6AC-E9A26D4D251E}"/>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3939245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464F0-793C-4863-1984-17F552996F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E36D90-EAD8-9566-D9A2-A181D0D287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05EB02C-6731-00F9-A40B-70A2D1CD26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58C32E-294B-D965-237E-B9097567DE48}"/>
              </a:ext>
            </a:extLst>
          </p:cNvPr>
          <p:cNvSpPr>
            <a:spLocks noGrp="1"/>
          </p:cNvSpPr>
          <p:nvPr>
            <p:ph type="dt" sz="half" idx="10"/>
          </p:nvPr>
        </p:nvSpPr>
        <p:spPr/>
        <p:txBody>
          <a:bodyPr/>
          <a:lstStyle/>
          <a:p>
            <a:fld id="{4514EACA-145C-4DC4-A397-87AAD0857E5A}" type="datetimeFigureOut">
              <a:rPr lang="en-US" smtClean="0"/>
              <a:t>11/8/2024</a:t>
            </a:fld>
            <a:endParaRPr lang="en-US"/>
          </a:p>
        </p:txBody>
      </p:sp>
      <p:sp>
        <p:nvSpPr>
          <p:cNvPr id="6" name="Footer Placeholder 5">
            <a:extLst>
              <a:ext uri="{FF2B5EF4-FFF2-40B4-BE49-F238E27FC236}">
                <a16:creationId xmlns:a16="http://schemas.microsoft.com/office/drawing/2014/main" id="{40270205-6B2A-26BE-4E8C-804EE8E3BD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486F89-FB38-1C98-EA16-2A3E563C6A46}"/>
              </a:ext>
            </a:extLst>
          </p:cNvPr>
          <p:cNvSpPr>
            <a:spLocks noGrp="1"/>
          </p:cNvSpPr>
          <p:nvPr>
            <p:ph type="sldNum" sz="quarter" idx="12"/>
          </p:nvPr>
        </p:nvSpPr>
        <p:spPr/>
        <p:txBody>
          <a:bodyPr/>
          <a:lstStyle/>
          <a:p>
            <a:fld id="{A7A03105-919E-4CA9-979E-8417B9ED4B9C}" type="slidenum">
              <a:rPr lang="en-US" smtClean="0"/>
              <a:t>‹#›</a:t>
            </a:fld>
            <a:endParaRPr lang="en-US"/>
          </a:p>
        </p:txBody>
      </p:sp>
    </p:spTree>
    <p:extLst>
      <p:ext uri="{BB962C8B-B14F-4D97-AF65-F5344CB8AC3E}">
        <p14:creationId xmlns:p14="http://schemas.microsoft.com/office/powerpoint/2010/main" val="2780303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C173DA-611C-886A-5249-F15146D4D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202427-BB71-FCE3-5951-D00C3D7EC2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6256B5-3024-6C76-5E3A-AE9C09E28C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14EACA-145C-4DC4-A397-87AAD0857E5A}" type="datetimeFigureOut">
              <a:rPr lang="en-US" smtClean="0"/>
              <a:t>11/8/2024</a:t>
            </a:fld>
            <a:endParaRPr lang="en-US"/>
          </a:p>
        </p:txBody>
      </p:sp>
      <p:sp>
        <p:nvSpPr>
          <p:cNvPr id="5" name="Footer Placeholder 4">
            <a:extLst>
              <a:ext uri="{FF2B5EF4-FFF2-40B4-BE49-F238E27FC236}">
                <a16:creationId xmlns:a16="http://schemas.microsoft.com/office/drawing/2014/main" id="{0B5BBF05-4848-7664-EB31-3ABB3161EA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5CFF03-2778-D945-D0E9-32BADF6427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03105-919E-4CA9-979E-8417B9ED4B9C}" type="slidenum">
              <a:rPr lang="en-US" smtClean="0"/>
              <a:t>‹#›</a:t>
            </a:fld>
            <a:endParaRPr lang="en-US"/>
          </a:p>
        </p:txBody>
      </p:sp>
    </p:spTree>
    <p:extLst>
      <p:ext uri="{BB962C8B-B14F-4D97-AF65-F5344CB8AC3E}">
        <p14:creationId xmlns:p14="http://schemas.microsoft.com/office/powerpoint/2010/main" val="2841019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DynaReport/22837.ht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DynaReport/22137.htm" TargetMode="External"/><Relationship Id="rId2" Type="http://schemas.openxmlformats.org/officeDocument/2006/relationships/hyperlink" Target="https://www.3gpp.org/DynaReport/22837.ht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1EE5B52-F5B6-44AE-D5C1-74F6A68DA02E}"/>
              </a:ext>
            </a:extLst>
          </p:cNvPr>
          <p:cNvSpPr txBox="1">
            <a:spLocks noChangeArrowheads="1"/>
          </p:cNvSpPr>
          <p:nvPr/>
        </p:nvSpPr>
        <p:spPr bwMode="auto">
          <a:xfrm>
            <a:off x="2575247" y="2173817"/>
            <a:ext cx="9000931" cy="1900802"/>
          </a:xfrm>
          <a:prstGeom prst="rect">
            <a:avLst/>
          </a:prstGeom>
          <a:noFill/>
          <a:ln>
            <a:noFill/>
          </a:ln>
        </p:spPr>
        <p:txBody>
          <a:bodyPr lIns="121907" tIns="60953" rIns="121907" bIns="60953" anchor="ctr">
            <a:normAutofit/>
          </a:bodyPr>
          <a:lstStyle/>
          <a:p>
            <a:pPr algn="ctr">
              <a:defRPr/>
            </a:pPr>
            <a:r>
              <a:rPr lang="en-GB" sz="3733" b="1" i="1" kern="0" dirty="0">
                <a:solidFill>
                  <a:srgbClr val="FF0000"/>
                </a:solidFill>
                <a:latin typeface="+mj-lt"/>
                <a:ea typeface="ＭＳ Ｐゴシック" charset="0"/>
                <a:cs typeface="ＭＳ Ｐゴシック" charset="0"/>
              </a:rPr>
              <a:t>Baseline for Release 20 6G Sensing Requirements </a:t>
            </a:r>
            <a:br>
              <a:rPr lang="en-GB" sz="3733"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467"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2E54004E-AE56-0A28-619D-65B5C72B1BB1}"/>
              </a:ext>
            </a:extLst>
          </p:cNvPr>
          <p:cNvSpPr>
            <a:spLocks noGrp="1"/>
          </p:cNvSpPr>
          <p:nvPr>
            <p:ph type="subTitle" idx="4294967295"/>
          </p:nvPr>
        </p:nvSpPr>
        <p:spPr>
          <a:xfrm>
            <a:off x="5119704" y="4083086"/>
            <a:ext cx="3322547" cy="666786"/>
          </a:xfrm>
        </p:spPr>
        <p:txBody>
          <a:bodyPr>
            <a:normAutofit/>
          </a:bodyPr>
          <a:lstStyle/>
          <a:p>
            <a:pPr marL="0" indent="0">
              <a:lnSpc>
                <a:spcPct val="80000"/>
              </a:lnSpc>
              <a:buNone/>
            </a:pPr>
            <a:r>
              <a:rPr lang="en-GB" altLang="en-US" sz="4000" dirty="0">
                <a:latin typeface="Arial" panose="020B0604020202020204" pitchFamily="34" charset="0"/>
              </a:rPr>
              <a:t>Qualcomm</a:t>
            </a:r>
          </a:p>
          <a:p>
            <a:pPr marL="0" indent="0">
              <a:lnSpc>
                <a:spcPct val="80000"/>
              </a:lnSpc>
              <a:buNone/>
            </a:pPr>
            <a:endParaRPr lang="en-GB" altLang="en-US" sz="4000" dirty="0">
              <a:latin typeface="Arial" panose="020B0604020202020204" pitchFamily="34" charset="0"/>
            </a:endParaRPr>
          </a:p>
        </p:txBody>
      </p:sp>
      <p:sp>
        <p:nvSpPr>
          <p:cNvPr id="6148" name="Text Box 5">
            <a:extLst>
              <a:ext uri="{FF2B5EF4-FFF2-40B4-BE49-F238E27FC236}">
                <a16:creationId xmlns:a16="http://schemas.microsoft.com/office/drawing/2014/main" id="{872B6895-9A56-50AE-B1CA-2FF5763B5C70}"/>
              </a:ext>
            </a:extLst>
          </p:cNvPr>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a:extLst>
              <a:ext uri="{FF2B5EF4-FFF2-40B4-BE49-F238E27FC236}">
                <a16:creationId xmlns:a16="http://schemas.microsoft.com/office/drawing/2014/main" id="{005842F2-DB95-FB4B-DB8E-311E1FE4DB02}"/>
              </a:ext>
            </a:extLst>
          </p:cNvPr>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a:extLst>
              <a:ext uri="{FF2B5EF4-FFF2-40B4-BE49-F238E27FC236}">
                <a16:creationId xmlns:a16="http://schemas.microsoft.com/office/drawing/2014/main" id="{DD15CC89-68F6-B6F6-D948-C497A6385013}"/>
              </a:ext>
            </a:extLst>
          </p:cNvPr>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467" dirty="0">
                <a:solidFill>
                  <a:schemeClr val="bg1"/>
                </a:solidFill>
                <a:latin typeface="Arial" panose="020B0604020202020204" pitchFamily="34" charset="0"/>
              </a:rPr>
              <a:t>S1-244095</a:t>
            </a:r>
            <a:r>
              <a:rPr lang="en-GB" altLang="en-US" sz="1333" dirty="0">
                <a:solidFill>
                  <a:schemeClr val="bg1"/>
                </a:solidFill>
                <a:latin typeface="Arial" panose="020B0604020202020204" pitchFamily="34" charset="0"/>
              </a:rPr>
              <a:t>, 3GPP TSG #108, </a:t>
            </a:r>
            <a:r>
              <a:rPr lang="en-US" altLang="en-US" sz="1333" dirty="0">
                <a:solidFill>
                  <a:schemeClr val="bg1"/>
                </a:solidFill>
                <a:latin typeface="Arial" panose="020B0604020202020204" pitchFamily="34" charset="0"/>
              </a:rPr>
              <a:t>18 – 22 November 2024</a:t>
            </a:r>
            <a:r>
              <a:rPr lang="en-GB" altLang="en-US" sz="1333" dirty="0">
                <a:solidFill>
                  <a:schemeClr val="bg1"/>
                </a:solidFill>
                <a:latin typeface="Arial" panose="020B0604020202020204" pitchFamily="34" charset="0"/>
              </a:rPr>
              <a:t>, Orlando, Florida, US</a:t>
            </a:r>
            <a:endParaRPr lang="en-GB" altLang="en-US" sz="1067"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EB4A2-40A9-0F45-C22C-DBDE9C60FC41}"/>
              </a:ext>
            </a:extLst>
          </p:cNvPr>
          <p:cNvSpPr txBox="1">
            <a:spLocks/>
          </p:cNvSpPr>
          <p:nvPr/>
        </p:nvSpPr>
        <p:spPr>
          <a:xfrm>
            <a:off x="229680" y="168057"/>
            <a:ext cx="11086905" cy="646331"/>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accent1"/>
                </a:solidFill>
                <a:latin typeface="Calibri" panose="020F0502020204030204" pitchFamily="34" charset="0"/>
              </a:rPr>
              <a:t>ISAC Release 19 SA1 SI/WI</a:t>
            </a:r>
            <a:endParaRPr lang="en-US" dirty="0">
              <a:solidFill>
                <a:schemeClr val="accent1"/>
              </a:solidFill>
            </a:endParaRPr>
          </a:p>
        </p:txBody>
      </p:sp>
      <p:sp>
        <p:nvSpPr>
          <p:cNvPr id="3" name="TextBox 2">
            <a:extLst>
              <a:ext uri="{FF2B5EF4-FFF2-40B4-BE49-F238E27FC236}">
                <a16:creationId xmlns:a16="http://schemas.microsoft.com/office/drawing/2014/main" id="{DE9F7006-4722-EB0B-EC80-6A311D5E1180}"/>
              </a:ext>
            </a:extLst>
          </p:cNvPr>
          <p:cNvSpPr txBox="1"/>
          <p:nvPr/>
        </p:nvSpPr>
        <p:spPr>
          <a:xfrm>
            <a:off x="325374" y="978196"/>
            <a:ext cx="11763845" cy="5469639"/>
          </a:xfrm>
          <a:prstGeom prst="rect">
            <a:avLst/>
          </a:prstGeom>
          <a:noFill/>
        </p:spPr>
        <p:txBody>
          <a:bodyPr wrap="square" lIns="91440" tIns="45720" rIns="91440" bIns="45720" anchor="t">
            <a:spAutoFit/>
          </a:bodyPr>
          <a:lstStyle/>
          <a:p>
            <a:pPr marL="285750" indent="-285750">
              <a:lnSpc>
                <a:spcPct val="96000"/>
              </a:lnSpc>
              <a:buFont typeface="Arial" panose="020B0604020202020204" pitchFamily="34" charset="0"/>
              <a:buChar char="•"/>
              <a:defRPr/>
            </a:pPr>
            <a:r>
              <a:rPr kumimoji="0" lang="en-US" sz="2800" b="0" i="0" u="none" strike="noStrike" kern="1200" cap="none" spc="0" normalizeH="0" baseline="0" noProof="0" dirty="0">
                <a:ln>
                  <a:noFill/>
                </a:ln>
                <a:solidFill>
                  <a:srgbClr val="000000"/>
                </a:solidFill>
                <a:effectLst/>
                <a:uLnTx/>
                <a:uFillTx/>
                <a:ea typeface="Times New Roman" panose="02020603050405020304" pitchFamily="18" charset="0"/>
                <a:cs typeface="Times New Roman"/>
              </a:rPr>
              <a:t>In Release 19, SA1 start an </a:t>
            </a:r>
            <a:r>
              <a:rPr lang="en-US" sz="2800" dirty="0">
                <a:solidFill>
                  <a:srgbClr val="000000"/>
                </a:solidFill>
                <a:ea typeface="Times New Roman" panose="02020603050405020304" pitchFamily="18" charset="0"/>
                <a:cs typeface="Times New Roman"/>
              </a:rPr>
              <a:t>I</a:t>
            </a:r>
            <a:r>
              <a:rPr kumimoji="0" lang="en-US" sz="2800" b="0" i="0" u="none" strike="noStrike" kern="1200" cap="none" spc="0" normalizeH="0" baseline="0" noProof="0" dirty="0" err="1">
                <a:ln>
                  <a:noFill/>
                </a:ln>
                <a:solidFill>
                  <a:srgbClr val="000000"/>
                </a:solidFill>
                <a:effectLst/>
                <a:uLnTx/>
                <a:uFillTx/>
                <a:ea typeface="Times New Roman" panose="02020603050405020304" pitchFamily="18" charset="0"/>
                <a:cs typeface="Times New Roman"/>
              </a:rPr>
              <a:t>ntegrated</a:t>
            </a:r>
            <a:r>
              <a:rPr kumimoji="0" lang="en-US" sz="2800" b="0" i="0" u="none" strike="noStrike" kern="1200" cap="none" spc="0" normalizeH="0" baseline="0" noProof="0" dirty="0">
                <a:ln>
                  <a:noFill/>
                </a:ln>
                <a:solidFill>
                  <a:srgbClr val="000000"/>
                </a:solidFill>
                <a:effectLst/>
                <a:uLnTx/>
                <a:uFillTx/>
                <a:ea typeface="Times New Roman" panose="02020603050405020304" pitchFamily="18" charset="0"/>
                <a:cs typeface="Times New Roman"/>
              </a:rPr>
              <a:t> Sensing and Communication stud</a:t>
            </a:r>
            <a:r>
              <a:rPr lang="en-US" sz="2800" dirty="0">
                <a:solidFill>
                  <a:srgbClr val="000000"/>
                </a:solidFill>
                <a:ea typeface="Times New Roman" panose="02020603050405020304" pitchFamily="18" charset="0"/>
                <a:cs typeface="Times New Roman"/>
              </a:rPr>
              <a:t>y which </a:t>
            </a:r>
            <a:r>
              <a:rPr lang="en-US" sz="2800" i="1" dirty="0">
                <a:solidFill>
                  <a:srgbClr val="000000"/>
                </a:solidFill>
                <a:ea typeface="Times New Roman" panose="02020603050405020304" pitchFamily="18" charset="0"/>
                <a:cs typeface="Times New Roman"/>
              </a:rPr>
              <a:t>is</a:t>
            </a:r>
            <a:r>
              <a:rPr kumimoji="0" lang="en-US" sz="2800" b="0" i="1" u="none" strike="noStrike" kern="1200" cap="none" spc="0" normalizeH="0" baseline="0" noProof="0" dirty="0">
                <a:ln>
                  <a:noFill/>
                </a:ln>
                <a:solidFill>
                  <a:srgbClr val="000000"/>
                </a:solidFill>
                <a:effectLst/>
                <a:uLnTx/>
                <a:uFillTx/>
                <a:ea typeface="Times New Roman" panose="02020603050405020304" pitchFamily="18" charset="0"/>
                <a:cs typeface="Times New Roman"/>
              </a:rPr>
              <a:t> </a:t>
            </a:r>
            <a:r>
              <a:rPr lang="en-US" sz="2800" i="1" dirty="0">
                <a:solidFill>
                  <a:srgbClr val="000000"/>
                </a:solidFill>
                <a:ea typeface="Times New Roman" panose="02020603050405020304" pitchFamily="18" charset="0"/>
                <a:cs typeface="Times New Roman"/>
              </a:rPr>
              <a:t>a</a:t>
            </a:r>
            <a:r>
              <a:rPr kumimoji="0" lang="en-US" sz="2800" b="0" i="1" u="none" strike="noStrike" kern="1200" cap="none" spc="0" normalizeH="0" baseline="0" noProof="0" dirty="0">
                <a:ln>
                  <a:noFill/>
                </a:ln>
                <a:solidFill>
                  <a:srgbClr val="000000"/>
                </a:solidFill>
                <a:effectLst/>
                <a:uLnTx/>
                <a:uFillTx/>
                <a:ea typeface="Times New Roman" panose="02020603050405020304" pitchFamily="18" charset="0"/>
                <a:cs typeface="Times New Roman"/>
              </a:rPr>
              <a:t> 3GPP 5G system </a:t>
            </a:r>
            <a:r>
              <a:rPr lang="en-US" sz="2800" i="1" dirty="0">
                <a:solidFill>
                  <a:srgbClr val="000000"/>
                </a:solidFill>
                <a:ea typeface="Times New Roman" panose="02020603050405020304" pitchFamily="18" charset="0"/>
                <a:cs typeface="Times New Roman"/>
              </a:rPr>
              <a:t>where</a:t>
            </a:r>
            <a:r>
              <a:rPr kumimoji="0" lang="en-US" sz="2800" b="0" i="1" u="none" strike="noStrike" kern="1200" cap="none" spc="0" normalizeH="0" baseline="0" noProof="0" dirty="0">
                <a:ln>
                  <a:noFill/>
                </a:ln>
                <a:solidFill>
                  <a:srgbClr val="000000"/>
                </a:solidFill>
                <a:effectLst/>
                <a:uLnTx/>
                <a:uFillTx/>
                <a:ea typeface="Times New Roman" panose="02020603050405020304" pitchFamily="18" charset="0"/>
                <a:cs typeface="Times New Roman"/>
              </a:rPr>
              <a:t> the sensing capabilities are provided by the same 5G wireless communication system and infrastructure as used for communication</a:t>
            </a:r>
            <a:r>
              <a:rPr kumimoji="0" lang="en-US" sz="2800" b="0" i="0" u="none" strike="noStrike" kern="1200" cap="none" spc="0" normalizeH="0" baseline="0" noProof="0" dirty="0">
                <a:ln>
                  <a:noFill/>
                </a:ln>
                <a:solidFill>
                  <a:srgbClr val="000000"/>
                </a:solidFill>
                <a:effectLst/>
                <a:uLnTx/>
                <a:uFillTx/>
                <a:ea typeface="Times New Roman" panose="02020603050405020304" pitchFamily="18" charset="0"/>
                <a:cs typeface="Times New Roman"/>
              </a:rPr>
              <a:t>” [</a:t>
            </a:r>
            <a:r>
              <a:rPr kumimoji="0" lang="en-US" sz="2800" b="0" i="0" u="none" strike="noStrike" kern="1200" cap="none" spc="0" normalizeH="0" baseline="0" noProof="0" dirty="0">
                <a:ln>
                  <a:noFill/>
                </a:ln>
                <a:solidFill>
                  <a:srgbClr val="0B2742"/>
                </a:solidFill>
                <a:effectLst/>
                <a:uLnTx/>
                <a:uFillTx/>
                <a:ea typeface="+mn-ea"/>
                <a:cs typeface="Microsoft Sans Serif" panose="020B0604020202020204" pitchFamily="34" charset="0"/>
                <a:hlinkClick r:id="rId2"/>
              </a:rPr>
              <a:t>TR 22.837</a:t>
            </a:r>
            <a:r>
              <a:rPr kumimoji="0" lang="en-US" sz="2800" b="0" i="0" u="none" strike="noStrike" kern="1200" cap="none" spc="0" normalizeH="0" baseline="0" noProof="0" dirty="0">
                <a:ln>
                  <a:noFill/>
                </a:ln>
                <a:solidFill>
                  <a:srgbClr val="000000"/>
                </a:solidFill>
                <a:effectLst/>
                <a:uLnTx/>
                <a:uFillTx/>
                <a:ea typeface="Times New Roman" panose="02020603050405020304" pitchFamily="18" charset="0"/>
                <a:cs typeface="Times New Roman"/>
              </a:rPr>
              <a:t>]</a:t>
            </a:r>
          </a:p>
          <a:p>
            <a:pPr>
              <a:lnSpc>
                <a:spcPct val="96000"/>
              </a:lnSpc>
              <a:defRPr/>
            </a:pPr>
            <a:endParaRPr kumimoji="0" lang="en-US" sz="2800" b="0" i="0" u="none" strike="noStrike" kern="1200" cap="none" spc="0" normalizeH="0" baseline="0" noProof="0" dirty="0">
              <a:ln>
                <a:noFill/>
              </a:ln>
              <a:solidFill>
                <a:srgbClr val="13161E"/>
              </a:solidFill>
              <a:effectLst/>
              <a:uLnTx/>
              <a:uFillTx/>
              <a:ea typeface="+mn-ea"/>
              <a:cs typeface="Times New Roman"/>
            </a:endParaRPr>
          </a:p>
          <a:p>
            <a:pPr marL="285750" indent="-285750">
              <a:lnSpc>
                <a:spcPct val="96000"/>
              </a:lnSpc>
              <a:buFont typeface="Arial" panose="020B0604020202020204" pitchFamily="34" charset="0"/>
              <a:buChar char="•"/>
              <a:defRPr/>
            </a:pPr>
            <a:r>
              <a:rPr kumimoji="0" lang="en-US" sz="2800" b="1" i="0" u="none" strike="noStrike" kern="1200" cap="none" spc="0" normalizeH="0" baseline="0" noProof="0" dirty="0">
                <a:ln>
                  <a:noFill/>
                </a:ln>
                <a:solidFill>
                  <a:srgbClr val="13161E"/>
                </a:solidFill>
                <a:effectLst/>
                <a:uLnTx/>
                <a:uFillTx/>
                <a:ea typeface="+mn-ea"/>
                <a:cs typeface="Segoe UI"/>
              </a:rPr>
              <a:t>5G Wireless sensing</a:t>
            </a:r>
            <a:r>
              <a:rPr kumimoji="0" lang="en-US" sz="2800" b="0" i="0" u="none" strike="noStrike" kern="1200" cap="none" spc="0" normalizeH="0" baseline="0" noProof="0" dirty="0">
                <a:ln>
                  <a:noFill/>
                </a:ln>
                <a:solidFill>
                  <a:srgbClr val="13161E"/>
                </a:solidFill>
                <a:effectLst/>
                <a:uLnTx/>
                <a:uFillTx/>
                <a:ea typeface="+mn-ea"/>
                <a:cs typeface="Segoe UI"/>
              </a:rPr>
              <a:t>: 5GS feature providing capabilities to </a:t>
            </a:r>
            <a:r>
              <a:rPr kumimoji="0" lang="en-US" sz="2800" b="1" i="0" u="none" strike="noStrike" kern="1200" cap="none" spc="0" normalizeH="0" baseline="0" noProof="0" dirty="0">
                <a:ln>
                  <a:noFill/>
                </a:ln>
                <a:solidFill>
                  <a:srgbClr val="00B050"/>
                </a:solidFill>
                <a:effectLst/>
                <a:uLnTx/>
                <a:uFillTx/>
                <a:ea typeface="+mn-ea"/>
                <a:cs typeface="Segoe UI"/>
              </a:rPr>
              <a:t>get information about characteristics of the environment and/or objects </a:t>
            </a:r>
            <a:r>
              <a:rPr kumimoji="0" lang="en-US" sz="2800" b="0" i="0" u="none" strike="noStrike" kern="1200" cap="none" spc="0" normalizeH="0" baseline="0" noProof="0" dirty="0">
                <a:ln>
                  <a:noFill/>
                </a:ln>
                <a:solidFill>
                  <a:srgbClr val="13161E"/>
                </a:solidFill>
                <a:effectLst/>
                <a:uLnTx/>
                <a:uFillTx/>
                <a:ea typeface="+mn-ea"/>
                <a:cs typeface="Segoe UI"/>
              </a:rPr>
              <a:t>within the environment (e.g., shape, size, orientation, speed, location, distances or relative motion between objects, </a:t>
            </a:r>
            <a:r>
              <a:rPr kumimoji="0" lang="en-US" sz="2800" b="0" i="0" u="none" strike="noStrike" kern="1200" cap="none" spc="0" normalizeH="0" baseline="0" noProof="0" dirty="0" err="1">
                <a:ln>
                  <a:noFill/>
                </a:ln>
                <a:solidFill>
                  <a:srgbClr val="13161E"/>
                </a:solidFill>
                <a:effectLst/>
                <a:uLnTx/>
                <a:uFillTx/>
                <a:ea typeface="+mn-ea"/>
                <a:cs typeface="Segoe UI"/>
              </a:rPr>
              <a:t>etc</a:t>
            </a:r>
            <a:r>
              <a:rPr kumimoji="0" lang="en-US" sz="2800" b="0" i="0" u="none" strike="noStrike" kern="1200" cap="none" spc="0" normalizeH="0" baseline="0" noProof="0" dirty="0">
                <a:ln>
                  <a:noFill/>
                </a:ln>
                <a:solidFill>
                  <a:srgbClr val="13161E"/>
                </a:solidFill>
                <a:effectLst/>
                <a:uLnTx/>
                <a:uFillTx/>
                <a:ea typeface="+mn-ea"/>
                <a:cs typeface="Segoe UI"/>
              </a:rPr>
              <a:t>) using </a:t>
            </a:r>
            <a:r>
              <a:rPr kumimoji="0" lang="en-US" sz="2800" b="1" i="0" u="none" strike="noStrike" kern="1200" cap="none" spc="0" normalizeH="0" baseline="0" noProof="0" dirty="0">
                <a:ln>
                  <a:noFill/>
                </a:ln>
                <a:solidFill>
                  <a:srgbClr val="00B050"/>
                </a:solidFill>
                <a:effectLst/>
                <a:uLnTx/>
                <a:uFillTx/>
                <a:ea typeface="+mn-ea"/>
                <a:cs typeface="Segoe UI"/>
              </a:rPr>
              <a:t>NR radio frequency signals</a:t>
            </a:r>
            <a:r>
              <a:rPr lang="en-US" sz="2800" dirty="0">
                <a:solidFill>
                  <a:srgbClr val="13161E"/>
                </a:solidFill>
                <a:cs typeface="Segoe UI"/>
              </a:rPr>
              <a:t>.</a:t>
            </a:r>
            <a:r>
              <a:rPr kumimoji="0" lang="en-US" sz="2800" b="0" i="0" u="none" strike="noStrike" kern="1200" cap="none" spc="0" normalizeH="0" baseline="0" noProof="0" dirty="0">
                <a:ln>
                  <a:noFill/>
                </a:ln>
                <a:solidFill>
                  <a:srgbClr val="13161E"/>
                </a:solidFill>
                <a:effectLst/>
                <a:uLnTx/>
                <a:uFillTx/>
                <a:ea typeface="+mn-ea"/>
                <a:cs typeface="Segoe UI"/>
              </a:rPr>
              <a:t> </a:t>
            </a:r>
          </a:p>
          <a:p>
            <a:pPr marL="285750" indent="-285750">
              <a:lnSpc>
                <a:spcPct val="96000"/>
              </a:lnSpc>
              <a:buFont typeface="Arial" panose="020B0604020202020204" pitchFamily="34" charset="0"/>
              <a:buChar char="•"/>
              <a:defRPr/>
            </a:pPr>
            <a:endParaRPr lang="en-US" sz="2800" dirty="0">
              <a:solidFill>
                <a:srgbClr val="13161E"/>
              </a:solidFill>
              <a:cs typeface="Segoe UI"/>
            </a:endParaRPr>
          </a:p>
          <a:p>
            <a:pPr marL="285750" indent="-285750">
              <a:lnSpc>
                <a:spcPct val="96000"/>
              </a:lnSpc>
              <a:buFont typeface="Arial" panose="020B0604020202020204" pitchFamily="34" charset="0"/>
              <a:buChar char="•"/>
              <a:defRPr/>
            </a:pPr>
            <a:r>
              <a:rPr lang="en-US" sz="2800" b="1" dirty="0">
                <a:solidFill>
                  <a:srgbClr val="13161E"/>
                </a:solidFill>
                <a:cs typeface="Segoe UI"/>
              </a:rPr>
              <a:t>N</a:t>
            </a:r>
            <a:r>
              <a:rPr kumimoji="0" lang="en-US" sz="2800" b="1" i="0" u="none" strike="noStrike" kern="1200" cap="none" spc="0" normalizeH="0" baseline="0" noProof="0" dirty="0">
                <a:ln>
                  <a:noFill/>
                </a:ln>
                <a:solidFill>
                  <a:srgbClr val="13161E"/>
                </a:solidFill>
                <a:effectLst/>
                <a:uLnTx/>
                <a:uFillTx/>
                <a:ea typeface="+mn-ea"/>
                <a:cs typeface="Segoe UI"/>
              </a:rPr>
              <a:t>on-3GPP sensing</a:t>
            </a:r>
            <a:r>
              <a:rPr kumimoji="0" lang="en-US" sz="2800" b="0" i="0" u="none" strike="noStrike" kern="1200" cap="none" spc="0" normalizeH="0" baseline="0" noProof="0" dirty="0">
                <a:ln>
                  <a:noFill/>
                </a:ln>
                <a:solidFill>
                  <a:srgbClr val="13161E"/>
                </a:solidFill>
                <a:effectLst/>
                <a:uLnTx/>
                <a:uFillTx/>
                <a:ea typeface="+mn-ea"/>
                <a:cs typeface="Segoe UI"/>
              </a:rPr>
              <a:t>: </a:t>
            </a:r>
            <a:r>
              <a:rPr kumimoji="0" lang="en-GB" sz="2800" b="0" i="0" u="none" strike="noStrike" kern="1200" cap="none" spc="0" normalizeH="0" baseline="0" noProof="0" dirty="0">
                <a:ln>
                  <a:noFill/>
                </a:ln>
                <a:solidFill>
                  <a:srgbClr val="13161E"/>
                </a:solidFill>
                <a:effectLst/>
                <a:uLnTx/>
                <a:uFillTx/>
                <a:ea typeface="+mn-ea"/>
                <a:cs typeface="Segoe UI"/>
              </a:rPr>
              <a:t>data provided by </a:t>
            </a:r>
            <a:r>
              <a:rPr kumimoji="0" lang="en-GB" sz="2800" b="1" i="0" u="none" strike="noStrike" kern="1200" cap="none" spc="0" normalizeH="0" baseline="0" noProof="0" dirty="0">
                <a:ln>
                  <a:noFill/>
                </a:ln>
                <a:solidFill>
                  <a:srgbClr val="00B050"/>
                </a:solidFill>
                <a:effectLst/>
                <a:uLnTx/>
                <a:uFillTx/>
                <a:ea typeface="+mn-ea"/>
                <a:cs typeface="Segoe UI"/>
              </a:rPr>
              <a:t>non-3GPP sensors (e.g., video, LiDAR, sonar, </a:t>
            </a:r>
            <a:r>
              <a:rPr kumimoji="0" lang="en-GB" sz="2800" b="1" i="0" u="none" strike="noStrike" kern="1200" cap="none" spc="0" normalizeH="0" baseline="0" noProof="0" dirty="0" err="1">
                <a:ln>
                  <a:noFill/>
                </a:ln>
                <a:solidFill>
                  <a:srgbClr val="00B050"/>
                </a:solidFill>
                <a:effectLst/>
                <a:uLnTx/>
                <a:uFillTx/>
                <a:ea typeface="+mn-ea"/>
                <a:cs typeface="Segoe UI"/>
              </a:rPr>
              <a:t>WiFi</a:t>
            </a:r>
            <a:r>
              <a:rPr kumimoji="0" lang="en-GB" sz="2800" b="1" i="0" u="none" strike="noStrike" kern="1200" cap="none" spc="0" normalizeH="0" baseline="0" noProof="0" dirty="0">
                <a:ln>
                  <a:noFill/>
                </a:ln>
                <a:solidFill>
                  <a:srgbClr val="00B050"/>
                </a:solidFill>
                <a:effectLst/>
                <a:uLnTx/>
                <a:uFillTx/>
                <a:ea typeface="+mn-ea"/>
                <a:cs typeface="Segoe UI"/>
              </a:rPr>
              <a:t>,…) </a:t>
            </a:r>
            <a:r>
              <a:rPr kumimoji="0" lang="en-GB" sz="2800" b="0" i="0" u="none" strike="noStrike" kern="1200" cap="none" spc="0" normalizeH="0" baseline="0" noProof="0" dirty="0">
                <a:ln>
                  <a:noFill/>
                </a:ln>
                <a:solidFill>
                  <a:srgbClr val="13161E"/>
                </a:solidFill>
                <a:effectLst/>
                <a:uLnTx/>
                <a:uFillTx/>
                <a:ea typeface="+mn-ea"/>
                <a:cs typeface="Segoe UI"/>
              </a:rPr>
              <a:t>about an object or environment of interest for sensing purposes.</a:t>
            </a:r>
            <a:endParaRPr lang="en-GB" sz="2800" dirty="0">
              <a:solidFill>
                <a:srgbClr val="13161E"/>
              </a:solidFill>
              <a:cs typeface="Segoe UI"/>
            </a:endParaRPr>
          </a:p>
        </p:txBody>
      </p:sp>
    </p:spTree>
    <p:extLst>
      <p:ext uri="{BB962C8B-B14F-4D97-AF65-F5344CB8AC3E}">
        <p14:creationId xmlns:p14="http://schemas.microsoft.com/office/powerpoint/2010/main" val="2936730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B317BB-5671-F833-2A04-3DF2B41106BD}"/>
              </a:ext>
            </a:extLst>
          </p:cNvPr>
          <p:cNvSpPr txBox="1"/>
          <p:nvPr/>
        </p:nvSpPr>
        <p:spPr>
          <a:xfrm>
            <a:off x="633522" y="1174722"/>
            <a:ext cx="11051659" cy="4755725"/>
          </a:xfrm>
          <a:prstGeom prst="rect">
            <a:avLst/>
          </a:prstGeom>
          <a:noFill/>
        </p:spPr>
        <p:txBody>
          <a:bodyPr wrap="square">
            <a:spAutoFit/>
          </a:bodyPr>
          <a:lstStyle/>
          <a:p>
            <a:pPr marL="342900" indent="-342900">
              <a:lnSpc>
                <a:spcPct val="96000"/>
              </a:lnSpc>
              <a:buFont typeface="Arial" panose="020B0604020202020204" pitchFamily="34" charset="0"/>
              <a:buChar char="•"/>
              <a:defRPr/>
            </a:pPr>
            <a:r>
              <a:rPr lang="en-GB" sz="2800" b="1" dirty="0">
                <a:solidFill>
                  <a:srgbClr val="13161E"/>
                </a:solidFill>
                <a:cs typeface="Segoe UI"/>
              </a:rPr>
              <a:t>SA1  Outputs:</a:t>
            </a:r>
            <a:endParaRPr kumimoji="0" lang="en-GB" sz="2800" b="1" i="0" u="none" strike="noStrike" kern="1200" cap="none" spc="0" normalizeH="0" baseline="0" noProof="0" dirty="0">
              <a:ln>
                <a:noFill/>
              </a:ln>
              <a:solidFill>
                <a:srgbClr val="13161E"/>
              </a:solidFill>
              <a:effectLst/>
              <a:uLnTx/>
              <a:uFillTx/>
              <a:ea typeface="+mn-ea"/>
              <a:cs typeface="Segoe UI"/>
            </a:endParaRPr>
          </a:p>
          <a:p>
            <a:pPr marL="800100" lvl="1" indent="-342900">
              <a:lnSpc>
                <a:spcPct val="96000"/>
              </a:lnSpc>
              <a:buFont typeface="Arial" panose="020B0604020202020204" pitchFamily="34" charset="0"/>
              <a:buChar char="•"/>
              <a:defRPr/>
            </a:pPr>
            <a:r>
              <a:rPr lang="en-US" sz="2000" b="1" dirty="0"/>
              <a:t>TR: </a:t>
            </a:r>
            <a:r>
              <a:rPr lang="en-US" sz="2000" dirty="0"/>
              <a:t>32 Use cases were contributed to the TR (</a:t>
            </a:r>
            <a:r>
              <a:rPr kumimoji="0" lang="en-US" sz="2000" b="0" i="0" u="none" strike="noStrike" kern="1200" cap="none" spc="0" normalizeH="0" baseline="0" noProof="0" dirty="0">
                <a:ln>
                  <a:noFill/>
                </a:ln>
                <a:solidFill>
                  <a:srgbClr val="0B2742"/>
                </a:solidFill>
                <a:effectLst/>
                <a:uLnTx/>
                <a:uFillTx/>
                <a:ea typeface="+mn-ea"/>
                <a:cs typeface="Microsoft Sans Serif" panose="020B0604020202020204" pitchFamily="34" charset="0"/>
                <a:hlinkClick r:id="rId2"/>
              </a:rPr>
              <a:t>TR 22.837</a:t>
            </a:r>
            <a:r>
              <a:rPr lang="en-US" sz="2000" dirty="0"/>
              <a:t>). </a:t>
            </a:r>
          </a:p>
          <a:p>
            <a:pPr marL="800100" lvl="1" indent="-342900">
              <a:lnSpc>
                <a:spcPct val="96000"/>
              </a:lnSpc>
              <a:buFont typeface="Arial" panose="020B0604020202020204" pitchFamily="34" charset="0"/>
              <a:buChar char="•"/>
              <a:defRPr/>
            </a:pPr>
            <a:r>
              <a:rPr lang="en-US" sz="2000" b="1" dirty="0"/>
              <a:t>TS: </a:t>
            </a:r>
            <a:r>
              <a:rPr lang="en-US" sz="2000" dirty="0"/>
              <a:t>27 Functional requirements and KPIs for 7 categories of sensing use cases/scenario were standardized for ISAC in </a:t>
            </a:r>
            <a:r>
              <a:rPr kumimoji="0" lang="en-US" sz="2000" b="0" i="0" u="none" strike="noStrike" kern="1200" cap="none" spc="0" normalizeH="0" baseline="0" noProof="0" dirty="0">
                <a:ln>
                  <a:noFill/>
                </a:ln>
                <a:solidFill>
                  <a:srgbClr val="0B2742"/>
                </a:solidFill>
                <a:effectLst/>
                <a:uLnTx/>
                <a:uFillTx/>
                <a:ea typeface="+mn-ea"/>
                <a:cs typeface="Microsoft Sans Serif" panose="020B0604020202020204" pitchFamily="34" charset="0"/>
                <a:hlinkClick r:id="rId3"/>
              </a:rPr>
              <a:t>TS 22.137</a:t>
            </a:r>
            <a:endParaRPr kumimoji="0" lang="en-US" sz="2000" b="0" i="0" u="none" strike="noStrike" kern="1200" cap="none" spc="0" normalizeH="0" baseline="0" noProof="0" dirty="0">
              <a:ln>
                <a:noFill/>
              </a:ln>
              <a:solidFill>
                <a:srgbClr val="0B2742"/>
              </a:solidFill>
              <a:effectLst/>
              <a:uLnTx/>
              <a:uFillTx/>
              <a:ea typeface="+mn-ea"/>
              <a:cs typeface="Microsoft Sans Serif" panose="020B0604020202020204" pitchFamily="34" charset="0"/>
            </a:endParaRPr>
          </a:p>
          <a:p>
            <a:pPr marL="800100" lvl="1" indent="-342900">
              <a:lnSpc>
                <a:spcPct val="96000"/>
              </a:lnSpc>
              <a:buFont typeface="Arial" panose="020B0604020202020204" pitchFamily="34" charset="0"/>
              <a:buChar char="•"/>
              <a:defRPr/>
            </a:pPr>
            <a:endParaRPr kumimoji="0" lang="en-US" sz="2800" b="0" i="0" u="none" strike="noStrike" kern="1200" cap="none" spc="0" normalizeH="0" baseline="0" noProof="0" dirty="0">
              <a:ln>
                <a:noFill/>
              </a:ln>
              <a:solidFill>
                <a:srgbClr val="0B2742"/>
              </a:solidFill>
              <a:effectLst/>
              <a:uLnTx/>
              <a:uFillTx/>
              <a:ea typeface="+mn-ea"/>
              <a:cs typeface="Microsoft Sans Serif" panose="020B0604020202020204" pitchFamily="34" charset="0"/>
            </a:endParaRPr>
          </a:p>
          <a:p>
            <a:pPr marL="342900" indent="-342900">
              <a:buFont typeface="Arial" panose="020B0604020202020204" pitchFamily="34" charset="0"/>
              <a:buChar char="•"/>
            </a:pPr>
            <a:r>
              <a:rPr lang="en-US" sz="2800" b="1" dirty="0"/>
              <a:t>Other WGs: </a:t>
            </a:r>
          </a:p>
          <a:p>
            <a:pPr marL="800100" lvl="1" indent="-342900">
              <a:buFont typeface="Arial" panose="020B0604020202020204" pitchFamily="34" charset="0"/>
              <a:buChar char="•"/>
            </a:pPr>
            <a:r>
              <a:rPr lang="en-US" sz="2000" dirty="0"/>
              <a:t>Limited ISAC activities in down stream groups:</a:t>
            </a:r>
          </a:p>
          <a:p>
            <a:pPr marL="1257300" lvl="2" indent="-342900">
              <a:buFont typeface="Arial" panose="020B0604020202020204" pitchFamily="34" charset="0"/>
              <a:buChar char="•"/>
            </a:pPr>
            <a:r>
              <a:rPr lang="en-US" sz="2000" dirty="0"/>
              <a:t>RAN 1 is developing Channel Models for sensing in Rel-19, TBD about R20 normative work</a:t>
            </a:r>
          </a:p>
          <a:p>
            <a:pPr marL="1257300" lvl="2" indent="-342900">
              <a:buFont typeface="Arial" panose="020B0604020202020204" pitchFamily="34" charset="0"/>
              <a:buChar char="•"/>
            </a:pPr>
            <a:r>
              <a:rPr lang="en-US" sz="2000" dirty="0"/>
              <a:t>SA2 is not working on Sensing for R19, TBD for Release 20 </a:t>
            </a:r>
          </a:p>
          <a:p>
            <a:pPr marL="800100" lvl="1" indent="-342900">
              <a:lnSpc>
                <a:spcPct val="96000"/>
              </a:lnSpc>
              <a:buFont typeface="Arial" panose="020B0604020202020204" pitchFamily="34" charset="0"/>
              <a:buChar char="•"/>
              <a:defRPr/>
            </a:pPr>
            <a:r>
              <a:rPr lang="en-US" sz="2000" dirty="0">
                <a:effectLst/>
                <a:ea typeface="Calibri" panose="020F0502020204030204" pitchFamily="34" charset="0"/>
              </a:rPr>
              <a:t>No other WG is working on ISAC </a:t>
            </a:r>
            <a:endParaRPr lang="en-US" sz="2000" dirty="0">
              <a:ea typeface="Calibri" panose="020F0502020204030204" pitchFamily="34" charset="0"/>
            </a:endParaRPr>
          </a:p>
          <a:p>
            <a:pPr marL="800100" lvl="1" indent="-342900">
              <a:lnSpc>
                <a:spcPct val="96000"/>
              </a:lnSpc>
              <a:buFont typeface="Arial" panose="020B0604020202020204" pitchFamily="34" charset="0"/>
              <a:buChar char="•"/>
              <a:defRPr/>
            </a:pPr>
            <a:endParaRPr lang="en-GB" sz="2000" dirty="0">
              <a:effectLst/>
              <a:ea typeface="Arial Unicode MS"/>
              <a:cs typeface="Times New Roman" panose="02020603050405020304" pitchFamily="18" charset="0"/>
            </a:endParaRPr>
          </a:p>
          <a:p>
            <a:pPr marL="342900" indent="-342900">
              <a:lnSpc>
                <a:spcPct val="96000"/>
              </a:lnSpc>
              <a:buFont typeface="Arial" panose="020B0604020202020204" pitchFamily="34" charset="0"/>
              <a:buChar char="•"/>
              <a:defRPr/>
            </a:pPr>
            <a:r>
              <a:rPr lang="en-GB" sz="2800" b="1" dirty="0">
                <a:effectLst/>
                <a:ea typeface="Arial Unicode MS"/>
                <a:cs typeface="Times New Roman" panose="02020603050405020304" pitchFamily="18" charset="0"/>
              </a:rPr>
              <a:t>Observations</a:t>
            </a:r>
            <a:r>
              <a:rPr lang="en-GB" sz="2800" b="1" dirty="0">
                <a:ea typeface="Arial Unicode MS"/>
                <a:cs typeface="Times New Roman" panose="02020603050405020304" pitchFamily="18" charset="0"/>
              </a:rPr>
              <a:t>: </a:t>
            </a:r>
          </a:p>
          <a:p>
            <a:pPr marL="800100" lvl="1" indent="-342900">
              <a:lnSpc>
                <a:spcPct val="96000"/>
              </a:lnSpc>
              <a:buFont typeface="Arial" panose="020B0604020202020204" pitchFamily="34" charset="0"/>
              <a:buChar char="•"/>
              <a:defRPr/>
            </a:pPr>
            <a:r>
              <a:rPr lang="en-GB" sz="2000" dirty="0">
                <a:effectLst/>
                <a:ea typeface="Arial Unicode MS"/>
                <a:cs typeface="Times New Roman" panose="02020603050405020304" pitchFamily="18" charset="0"/>
              </a:rPr>
              <a:t>It is still unknown whether and how much ISAC normative work will be done in 5G-A.</a:t>
            </a:r>
          </a:p>
          <a:p>
            <a:pPr marL="800100" lvl="1" indent="-342900">
              <a:lnSpc>
                <a:spcPct val="96000"/>
              </a:lnSpc>
              <a:buFont typeface="Arial" panose="020B0604020202020204" pitchFamily="34" charset="0"/>
              <a:buChar char="•"/>
              <a:defRPr/>
            </a:pPr>
            <a:r>
              <a:rPr lang="en-GB" sz="2000" dirty="0">
                <a:ea typeface="Arial Unicode MS"/>
                <a:cs typeface="Times New Roman" panose="02020603050405020304" pitchFamily="18" charset="0"/>
              </a:rPr>
              <a:t>IMT-2030 requirements will likely include 6G support of ISAC</a:t>
            </a:r>
            <a:r>
              <a:rPr lang="en-GB" sz="2000" dirty="0">
                <a:effectLst/>
                <a:ea typeface="Arial Unicode MS"/>
                <a:cs typeface="Times New Roman" panose="02020603050405020304" pitchFamily="18" charset="0"/>
              </a:rPr>
              <a:t> </a:t>
            </a:r>
            <a:endParaRPr kumimoji="0" lang="en-US" sz="2000" b="0" i="0" u="none" strike="noStrike" kern="1200" cap="none" spc="0" normalizeH="0" baseline="0" noProof="0" dirty="0">
              <a:ln>
                <a:noFill/>
              </a:ln>
              <a:solidFill>
                <a:srgbClr val="0B2742"/>
              </a:solidFill>
              <a:effectLst/>
              <a:uLnTx/>
              <a:uFillTx/>
              <a:ea typeface="+mn-ea"/>
              <a:cs typeface="Microsoft Sans Serif" panose="020B0604020202020204" pitchFamily="34" charset="0"/>
            </a:endParaRPr>
          </a:p>
        </p:txBody>
      </p:sp>
      <p:sp>
        <p:nvSpPr>
          <p:cNvPr id="4" name="Title 1">
            <a:extLst>
              <a:ext uri="{FF2B5EF4-FFF2-40B4-BE49-F238E27FC236}">
                <a16:creationId xmlns:a16="http://schemas.microsoft.com/office/drawing/2014/main" id="{91D429D2-B9F0-409B-B549-A4F506C45212}"/>
              </a:ext>
            </a:extLst>
          </p:cNvPr>
          <p:cNvSpPr txBox="1">
            <a:spLocks/>
          </p:cNvSpPr>
          <p:nvPr/>
        </p:nvSpPr>
        <p:spPr>
          <a:xfrm>
            <a:off x="740044" y="231853"/>
            <a:ext cx="11086905" cy="646331"/>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accent1"/>
                </a:solidFill>
                <a:latin typeface="Calibri" panose="020F0502020204030204" pitchFamily="34" charset="0"/>
              </a:rPr>
              <a:t>ISAC Stage-2/3 Progress &amp; Observations </a:t>
            </a:r>
            <a:endParaRPr lang="en-US" dirty="0">
              <a:solidFill>
                <a:schemeClr val="accent1"/>
              </a:solidFill>
            </a:endParaRPr>
          </a:p>
        </p:txBody>
      </p:sp>
    </p:spTree>
    <p:extLst>
      <p:ext uri="{BB962C8B-B14F-4D97-AF65-F5344CB8AC3E}">
        <p14:creationId xmlns:p14="http://schemas.microsoft.com/office/powerpoint/2010/main" val="348787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73DE47-5BF4-CBE9-86F1-8DD31445E362}"/>
              </a:ext>
            </a:extLst>
          </p:cNvPr>
          <p:cNvSpPr>
            <a:spLocks noGrp="1"/>
          </p:cNvSpPr>
          <p:nvPr>
            <p:ph idx="1"/>
          </p:nvPr>
        </p:nvSpPr>
        <p:spPr>
          <a:xfrm>
            <a:off x="0" y="1092531"/>
            <a:ext cx="12192000" cy="5070968"/>
          </a:xfrm>
        </p:spPr>
        <p:txBody>
          <a:bodyPr/>
          <a:lstStyle/>
          <a:p>
            <a:pPr marL="0" indent="0">
              <a:buNone/>
            </a:pPr>
            <a:r>
              <a:rPr lang="en-US" b="1" dirty="0"/>
              <a:t>Proposal 1: </a:t>
            </a:r>
            <a:r>
              <a:rPr lang="en-US" sz="2400" dirty="0"/>
              <a:t>SA1 ISAC Requirements in TS 22.137 should be assumed to be supported by 6G.</a:t>
            </a:r>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marL="409575" indent="-457200">
              <a:buFont typeface="+mj-lt"/>
              <a:buAutoNum type="arabicPeriod"/>
            </a:pPr>
            <a:endParaRPr lang="en-US" sz="2000" dirty="0"/>
          </a:p>
        </p:txBody>
      </p:sp>
      <p:sp>
        <p:nvSpPr>
          <p:cNvPr id="7" name="Title 1">
            <a:extLst>
              <a:ext uri="{FF2B5EF4-FFF2-40B4-BE49-F238E27FC236}">
                <a16:creationId xmlns:a16="http://schemas.microsoft.com/office/drawing/2014/main" id="{DF81B059-DAEC-E2AF-FDC8-A3DAE4647C31}"/>
              </a:ext>
            </a:extLst>
          </p:cNvPr>
          <p:cNvSpPr>
            <a:spLocks noGrp="1"/>
          </p:cNvSpPr>
          <p:nvPr>
            <p:ph type="title"/>
          </p:nvPr>
        </p:nvSpPr>
        <p:spPr>
          <a:xfrm>
            <a:off x="295182" y="322417"/>
            <a:ext cx="11601635" cy="573997"/>
          </a:xfrm>
        </p:spPr>
        <p:txBody>
          <a:bodyPr>
            <a:normAutofit/>
          </a:bodyPr>
          <a:lstStyle/>
          <a:p>
            <a:r>
              <a:rPr lang="en-US" sz="3600" b="1" dirty="0"/>
              <a:t>Proposals for 6G Study Release 20 Sensing Requirements</a:t>
            </a:r>
          </a:p>
        </p:txBody>
      </p:sp>
      <p:graphicFrame>
        <p:nvGraphicFramePr>
          <p:cNvPr id="2" name="Table 1">
            <a:extLst>
              <a:ext uri="{FF2B5EF4-FFF2-40B4-BE49-F238E27FC236}">
                <a16:creationId xmlns:a16="http://schemas.microsoft.com/office/drawing/2014/main" id="{A9114B04-6B5A-8064-8B58-B3DF192DAAC8}"/>
              </a:ext>
            </a:extLst>
          </p:cNvPr>
          <p:cNvGraphicFramePr>
            <a:graphicFrameLocks noGrp="1"/>
          </p:cNvGraphicFramePr>
          <p:nvPr>
            <p:extLst>
              <p:ext uri="{D42A27DB-BD31-4B8C-83A1-F6EECF244321}">
                <p14:modId xmlns:p14="http://schemas.microsoft.com/office/powerpoint/2010/main" val="2161250972"/>
              </p:ext>
            </p:extLst>
          </p:nvPr>
        </p:nvGraphicFramePr>
        <p:xfrm>
          <a:off x="0" y="2619085"/>
          <a:ext cx="12192000" cy="3629499"/>
        </p:xfrm>
        <a:graphic>
          <a:graphicData uri="http://schemas.openxmlformats.org/drawingml/2006/table">
            <a:tbl>
              <a:tblPr firstRow="1" bandRow="1">
                <a:tableStyleId>{5C22544A-7EE6-4342-B048-85BDC9FD1C3A}</a:tableStyleId>
              </a:tblPr>
              <a:tblGrid>
                <a:gridCol w="6738895">
                  <a:extLst>
                    <a:ext uri="{9D8B030D-6E8A-4147-A177-3AD203B41FA5}">
                      <a16:colId xmlns:a16="http://schemas.microsoft.com/office/drawing/2014/main" val="1347771387"/>
                    </a:ext>
                  </a:extLst>
                </a:gridCol>
                <a:gridCol w="5453105">
                  <a:extLst>
                    <a:ext uri="{9D8B030D-6E8A-4147-A177-3AD203B41FA5}">
                      <a16:colId xmlns:a16="http://schemas.microsoft.com/office/drawing/2014/main" val="1836408248"/>
                    </a:ext>
                  </a:extLst>
                </a:gridCol>
              </a:tblGrid>
              <a:tr h="350444">
                <a:tc>
                  <a:txBody>
                    <a:bodyPr/>
                    <a:lstStyle/>
                    <a:p>
                      <a:r>
                        <a:rPr lang="en-US"/>
                        <a:t>  Release 19 Requirements </a:t>
                      </a:r>
                    </a:p>
                  </a:txBody>
                  <a:tcPr/>
                </a:tc>
                <a:tc>
                  <a:txBody>
                    <a:bodyPr/>
                    <a:lstStyle/>
                    <a:p>
                      <a:r>
                        <a:rPr lang="en-US" dirty="0"/>
                        <a:t>  Proposed 6G Requirements </a:t>
                      </a:r>
                    </a:p>
                  </a:txBody>
                  <a:tcPr/>
                </a:tc>
                <a:extLst>
                  <a:ext uri="{0D108BD9-81ED-4DB2-BD59-A6C34878D82A}">
                    <a16:rowId xmlns:a16="http://schemas.microsoft.com/office/drawing/2014/main" val="3078099888"/>
                  </a:ext>
                </a:extLst>
              </a:tr>
              <a:tr h="7409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 Subject to regulation, the 5G network shall enable UEs without 5G coverage to use </a:t>
                      </a:r>
                      <a:r>
                        <a:rPr lang="en-GB" sz="1600" kern="1200" dirty="0">
                          <a:solidFill>
                            <a:srgbClr val="00B0F0"/>
                          </a:solidFill>
                          <a:effectLst/>
                          <a:latin typeface="+mn-lt"/>
                          <a:ea typeface="+mn-ea"/>
                          <a:cs typeface="+mn-cs"/>
                        </a:rPr>
                        <a:t>unlicensed</a:t>
                      </a:r>
                      <a:r>
                        <a:rPr lang="en-GB" sz="1600" kern="1200" dirty="0">
                          <a:solidFill>
                            <a:schemeClr val="tx1"/>
                          </a:solidFill>
                          <a:effectLst/>
                          <a:latin typeface="+mn-lt"/>
                          <a:ea typeface="+mn-ea"/>
                          <a:cs typeface="+mn-cs"/>
                        </a:rPr>
                        <a:t> spectrum to provide 5G wireless sensing service.</a:t>
                      </a:r>
                      <a:endParaRPr lang="en-US" sz="1600" dirty="0">
                        <a:solidFill>
                          <a:schemeClr val="tx1"/>
                        </a:solidFill>
                      </a:endParaRPr>
                    </a:p>
                  </a:txBody>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dk1"/>
                          </a:solidFill>
                          <a:effectLst/>
                          <a:latin typeface="+mn-lt"/>
                          <a:ea typeface="+mn-ea"/>
                          <a:cs typeface="+mn-cs"/>
                        </a:rPr>
                        <a:t>Proposal: (New requirement for TR 22.870 sec.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1" u="sng"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tx1"/>
                          </a:solidFill>
                          <a:effectLst/>
                          <a:latin typeface="+mn-lt"/>
                          <a:ea typeface="+mn-ea"/>
                          <a:cs typeface="+mn-cs"/>
                        </a:rPr>
                        <a:t>6.X Enhanced Sensing Requirements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u="sng" kern="1200" dirty="0">
                          <a:solidFill>
                            <a:schemeClr val="tx1"/>
                          </a:solidFill>
                          <a:effectLst/>
                          <a:latin typeface="+mn-lt"/>
                          <a:ea typeface="+mn-ea"/>
                          <a:cs typeface="+mn-cs"/>
                        </a:rPr>
                        <a:t>Subject to regulation, the 6G network shall enable UEs to perform 6G Wireless sensing when in full or partial network coverage or not served by RAN.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1" u="sng" kern="1200" dirty="0">
                        <a:solidFill>
                          <a:schemeClr val="dk1"/>
                        </a:solidFill>
                        <a:effectLst/>
                        <a:latin typeface="+mn-lt"/>
                        <a:ea typeface="+mn-ea"/>
                        <a:cs typeface="+mn-cs"/>
                      </a:endParaRPr>
                    </a:p>
                  </a:txBody>
                  <a:tcPr/>
                </a:tc>
                <a:extLst>
                  <a:ext uri="{0D108BD9-81ED-4DB2-BD59-A6C34878D82A}">
                    <a16:rowId xmlns:a16="http://schemas.microsoft.com/office/drawing/2014/main" val="4023357120"/>
                  </a:ext>
                </a:extLst>
              </a:tr>
              <a:tr h="788499">
                <a:tc>
                  <a:txBody>
                    <a:bodyPr/>
                    <a:lstStyle/>
                    <a:p>
                      <a:r>
                        <a:rPr lang="en-US" sz="1600" kern="1200" dirty="0">
                          <a:solidFill>
                            <a:schemeClr val="dk1"/>
                          </a:solidFill>
                          <a:effectLst/>
                          <a:latin typeface="+mn-lt"/>
                          <a:ea typeface="+mn-ea"/>
                          <a:cs typeface="+mn-cs"/>
                        </a:rPr>
                        <a:t>Subject to regulation, the 5G network shall enable UEs supporting </a:t>
                      </a:r>
                      <a:r>
                        <a:rPr lang="en-US" sz="1600" kern="1200" dirty="0">
                          <a:solidFill>
                            <a:srgbClr val="00B0F0"/>
                          </a:solidFill>
                          <a:effectLst/>
                          <a:latin typeface="+mn-lt"/>
                          <a:ea typeface="+mn-ea"/>
                          <a:cs typeface="+mn-cs"/>
                        </a:rPr>
                        <a:t>V2X application</a:t>
                      </a:r>
                      <a:r>
                        <a:rPr lang="en-US" sz="1600" kern="1200" dirty="0">
                          <a:solidFill>
                            <a:srgbClr val="FF0000"/>
                          </a:solidFill>
                          <a:effectLst/>
                          <a:latin typeface="+mn-lt"/>
                          <a:ea typeface="+mn-ea"/>
                          <a:cs typeface="+mn-cs"/>
                        </a:rPr>
                        <a:t> </a:t>
                      </a:r>
                      <a:r>
                        <a:rPr lang="en-US" sz="1600" kern="1200" dirty="0">
                          <a:solidFill>
                            <a:schemeClr val="dk1"/>
                          </a:solidFill>
                          <a:effectLst/>
                          <a:latin typeface="+mn-lt"/>
                          <a:ea typeface="+mn-ea"/>
                          <a:cs typeface="+mn-cs"/>
                        </a:rPr>
                        <a:t>to perform 5G Wireless sensing when not served by RAN using the allowed </a:t>
                      </a:r>
                      <a:r>
                        <a:rPr lang="en-US" sz="1600" kern="1200" dirty="0">
                          <a:solidFill>
                            <a:srgbClr val="00B0F0"/>
                          </a:solidFill>
                          <a:effectLst/>
                          <a:latin typeface="+mn-lt"/>
                          <a:ea typeface="+mn-ea"/>
                          <a:cs typeface="+mn-cs"/>
                        </a:rPr>
                        <a:t>ITS spectrum </a:t>
                      </a:r>
                      <a:r>
                        <a:rPr lang="en-US" sz="1600" kern="1200" dirty="0">
                          <a:solidFill>
                            <a:schemeClr val="dk1"/>
                          </a:solidFill>
                          <a:effectLst/>
                          <a:latin typeface="+mn-lt"/>
                          <a:ea typeface="+mn-ea"/>
                          <a:cs typeface="+mn-cs"/>
                        </a:rPr>
                        <a:t>and </a:t>
                      </a:r>
                      <a:r>
                        <a:rPr lang="en-US" sz="1600" kern="1200" dirty="0">
                          <a:solidFill>
                            <a:srgbClr val="00B0F0"/>
                          </a:solidFill>
                          <a:effectLst/>
                          <a:latin typeface="+mn-lt"/>
                          <a:ea typeface="+mn-ea"/>
                          <a:cs typeface="+mn-cs"/>
                        </a:rPr>
                        <a:t>unlicensed spectrum</a:t>
                      </a:r>
                      <a:r>
                        <a:rPr lang="en-US" sz="1600" kern="1200" dirty="0">
                          <a:solidFill>
                            <a:schemeClr val="dk1"/>
                          </a:solidFill>
                          <a:effectLst/>
                          <a:latin typeface="+mn-lt"/>
                          <a:ea typeface="+mn-ea"/>
                          <a:cs typeface="+mn-cs"/>
                        </a:rPr>
                        <a:t>.</a:t>
                      </a:r>
                      <a:endParaRPr lang="en-US" sz="1600" dirty="0"/>
                    </a:p>
                  </a:txBody>
                  <a:tcPr/>
                </a:tc>
                <a:tc vMerge="1">
                  <a:txBody>
                    <a:bodyPr/>
                    <a:lstStyle/>
                    <a:p>
                      <a:endParaRPr/>
                    </a:p>
                  </a:txBody>
                  <a:tcPr/>
                </a:tc>
                <a:extLst>
                  <a:ext uri="{0D108BD9-81ED-4DB2-BD59-A6C34878D82A}">
                    <a16:rowId xmlns:a16="http://schemas.microsoft.com/office/drawing/2014/main" val="945938218"/>
                  </a:ext>
                </a:extLst>
              </a:tr>
              <a:tr h="1699864">
                <a:tc>
                  <a:txBody>
                    <a:bodyPr/>
                    <a:lstStyle/>
                    <a:p>
                      <a:r>
                        <a:rPr lang="en-US" sz="1600" kern="1200" dirty="0">
                          <a:solidFill>
                            <a:schemeClr val="dk1"/>
                          </a:solidFill>
                          <a:effectLst/>
                          <a:latin typeface="+mn-lt"/>
                          <a:ea typeface="+mn-ea"/>
                          <a:cs typeface="+mn-cs"/>
                        </a:rPr>
                        <a:t>Based on location, the 5G network shall be able to ensure that sensing transmitters and sensing receivers </a:t>
                      </a:r>
                      <a:r>
                        <a:rPr lang="en-US" sz="1600" kern="1200" dirty="0">
                          <a:solidFill>
                            <a:srgbClr val="00B0F0"/>
                          </a:solidFill>
                          <a:effectLst/>
                          <a:latin typeface="+mn-lt"/>
                          <a:ea typeface="+mn-ea"/>
                          <a:cs typeface="+mn-cs"/>
                        </a:rPr>
                        <a:t>use licensed spectrum only </a:t>
                      </a:r>
                      <a:r>
                        <a:rPr lang="en-US" sz="1600" kern="1200" dirty="0">
                          <a:solidFill>
                            <a:schemeClr val="dk1"/>
                          </a:solidFill>
                          <a:effectLst/>
                          <a:latin typeface="+mn-lt"/>
                          <a:ea typeface="+mn-ea"/>
                          <a:cs typeface="+mn-cs"/>
                        </a:rPr>
                        <a:t>in network coverage and under the full control of the operator who provides the coverage.</a:t>
                      </a:r>
                    </a:p>
                    <a:p>
                      <a:r>
                        <a:rPr lang="en-US" sz="1600" kern="1200" dirty="0">
                          <a:solidFill>
                            <a:schemeClr val="dk1"/>
                          </a:solidFill>
                          <a:effectLst/>
                          <a:latin typeface="+mn-lt"/>
                          <a:ea typeface="+mn-ea"/>
                          <a:cs typeface="+mn-cs"/>
                        </a:rPr>
                        <a:t>NOTE 3: The above requirement does not apply for public safety and V2X networks with dedicated spectrum, where 5G wireless sensing can be allowed out of coverage or in partial coverage as well.</a:t>
                      </a:r>
                      <a:endParaRPr lang="en-US" sz="1600" dirty="0"/>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a:txBody>
                  <a:tcPr/>
                </a:tc>
                <a:extLst>
                  <a:ext uri="{0D108BD9-81ED-4DB2-BD59-A6C34878D82A}">
                    <a16:rowId xmlns:a16="http://schemas.microsoft.com/office/drawing/2014/main" val="3309030445"/>
                  </a:ext>
                </a:extLst>
              </a:tr>
            </a:tbl>
          </a:graphicData>
        </a:graphic>
      </p:graphicFrame>
      <p:sp>
        <p:nvSpPr>
          <p:cNvPr id="5" name="TextBox 4">
            <a:extLst>
              <a:ext uri="{FF2B5EF4-FFF2-40B4-BE49-F238E27FC236}">
                <a16:creationId xmlns:a16="http://schemas.microsoft.com/office/drawing/2014/main" id="{BC9810D8-3EAB-AC43-4E2B-AD5539D7FF7B}"/>
              </a:ext>
            </a:extLst>
          </p:cNvPr>
          <p:cNvSpPr txBox="1"/>
          <p:nvPr/>
        </p:nvSpPr>
        <p:spPr>
          <a:xfrm>
            <a:off x="-91825" y="1987250"/>
            <a:ext cx="12043144" cy="523220"/>
          </a:xfrm>
          <a:prstGeom prst="rect">
            <a:avLst/>
          </a:prstGeom>
          <a:noFill/>
        </p:spPr>
        <p:txBody>
          <a:bodyPr wrap="square">
            <a:spAutoFit/>
          </a:bodyPr>
          <a:lstStyle/>
          <a:p>
            <a:r>
              <a:rPr lang="en-US" sz="2800" b="1" dirty="0"/>
              <a:t>Proposal 2: </a:t>
            </a:r>
            <a:r>
              <a:rPr lang="en-US" sz="2400" dirty="0"/>
              <a:t>Propose to update</a:t>
            </a:r>
            <a:r>
              <a:rPr lang="en-US" sz="2400"/>
              <a:t>/enhance </a:t>
            </a:r>
            <a:r>
              <a:rPr lang="en-US" sz="2400" dirty="0"/>
              <a:t>some of the functional requirements for 6G:</a:t>
            </a:r>
          </a:p>
        </p:txBody>
      </p:sp>
    </p:spTree>
    <p:extLst>
      <p:ext uri="{BB962C8B-B14F-4D97-AF65-F5344CB8AC3E}">
        <p14:creationId xmlns:p14="http://schemas.microsoft.com/office/powerpoint/2010/main" val="182803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6DBA9-9F8D-7115-BD49-03C9A95BB062}"/>
              </a:ext>
            </a:extLst>
          </p:cNvPr>
          <p:cNvSpPr>
            <a:spLocks noGrp="1"/>
          </p:cNvSpPr>
          <p:nvPr>
            <p:ph type="title"/>
          </p:nvPr>
        </p:nvSpPr>
        <p:spPr>
          <a:xfrm>
            <a:off x="838200" y="365126"/>
            <a:ext cx="10515600" cy="793824"/>
          </a:xfrm>
        </p:spPr>
        <p:txBody>
          <a:bodyPr/>
          <a:lstStyle/>
          <a:p>
            <a:r>
              <a:rPr lang="en-US" dirty="0">
                <a:solidFill>
                  <a:schemeClr val="accent1"/>
                </a:solidFill>
              </a:rPr>
              <a:t>Conclusions</a:t>
            </a:r>
          </a:p>
        </p:txBody>
      </p:sp>
      <p:sp>
        <p:nvSpPr>
          <p:cNvPr id="3" name="Content Placeholder 2">
            <a:extLst>
              <a:ext uri="{FF2B5EF4-FFF2-40B4-BE49-F238E27FC236}">
                <a16:creationId xmlns:a16="http://schemas.microsoft.com/office/drawing/2014/main" id="{CCA733B4-F81B-E9BC-3C55-46259149A66D}"/>
              </a:ext>
            </a:extLst>
          </p:cNvPr>
          <p:cNvSpPr>
            <a:spLocks noGrp="1"/>
          </p:cNvSpPr>
          <p:nvPr>
            <p:ph idx="1"/>
          </p:nvPr>
        </p:nvSpPr>
        <p:spPr>
          <a:xfrm>
            <a:off x="838200" y="1357792"/>
            <a:ext cx="10515600" cy="4351338"/>
          </a:xfrm>
        </p:spPr>
        <p:txBody>
          <a:bodyPr/>
          <a:lstStyle/>
          <a:p>
            <a:r>
              <a:rPr lang="en-US" dirty="0"/>
              <a:t>Consider Proposals 1 and 2</a:t>
            </a:r>
          </a:p>
          <a:p>
            <a:r>
              <a:rPr lang="en-US" dirty="0"/>
              <a:t>Further updates would also be needed for KPI requirements for categories such as category 7 since the positioning accuracy and sensing resolutions were limited based on 5G capabilities. </a:t>
            </a:r>
          </a:p>
        </p:txBody>
      </p:sp>
    </p:spTree>
    <p:extLst>
      <p:ext uri="{BB962C8B-B14F-4D97-AF65-F5344CB8AC3E}">
        <p14:creationId xmlns:p14="http://schemas.microsoft.com/office/powerpoint/2010/main" val="18213125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contentBits="0" removed="0"/>
</clbl:labelList>
</file>

<file path=docProps/app.xml><?xml version="1.0" encoding="utf-8"?>
<Properties xmlns="http://schemas.openxmlformats.org/officeDocument/2006/extended-properties" xmlns:vt="http://schemas.openxmlformats.org/officeDocument/2006/docPropsVTypes">
  <TotalTime>1744</TotalTime>
  <Words>559</Words>
  <Application>Microsoft Office PowerPoint</Application>
  <PresentationFormat>Widescreen</PresentationFormat>
  <Paragraphs>50</Paragraphs>
  <Slides>5</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Aptos</vt:lpstr>
      <vt:lpstr>Arial</vt:lpstr>
      <vt:lpstr>Arial Unicode MS</vt:lpstr>
      <vt:lpstr>Calibri</vt:lpstr>
      <vt:lpstr>Calibri Light</vt:lpstr>
      <vt:lpstr>Segoe UI</vt:lpstr>
      <vt:lpstr>Times New Roman</vt:lpstr>
      <vt:lpstr>Office Theme</vt:lpstr>
      <vt:lpstr>PowerPoint Presentation</vt:lpstr>
      <vt:lpstr>PowerPoint Presentation</vt:lpstr>
      <vt:lpstr>PowerPoint Presentation</vt:lpstr>
      <vt:lpstr>Proposals for 6G Study Release 20 Sensing Requirements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Lola Awoniyi-Oteri2</dc:creator>
  <cp:lastModifiedBy>Lola Awoniyi-Oteri2</cp:lastModifiedBy>
  <cp:revision>6</cp:revision>
  <dcterms:created xsi:type="dcterms:W3CDTF">2024-02-15T17:50:33Z</dcterms:created>
  <dcterms:modified xsi:type="dcterms:W3CDTF">2024-11-08T22:17:55Z</dcterms:modified>
</cp:coreProperties>
</file>