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2"/>
  </p:notesMasterIdLst>
  <p:sldIdLst>
    <p:sldId id="303" r:id="rId7"/>
    <p:sldId id="2134805324" r:id="rId8"/>
    <p:sldId id="2147478766" r:id="rId9"/>
    <p:sldId id="2147478767" r:id="rId10"/>
    <p:sldId id="33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029A8A-5CB6-4C98-B480-38D0FB2A3A42}" v="6" dt="2024-08-20T14:55:01.5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81" d="100"/>
          <a:sy n="81" d="100"/>
        </p:scale>
        <p:origin x="75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t-Walter Goix (Nokia)" userId="9ff40d73-f4ab-4eaa-b919-9a91c319482c" providerId="ADAL" clId="{69029A8A-5CB6-4C98-B480-38D0FB2A3A42}"/>
    <pc:docChg chg="undo custSel addSld delSld modSld sldOrd modMainMaster">
      <pc:chgData name="Laurent-Walter Goix (Nokia)" userId="9ff40d73-f4ab-4eaa-b919-9a91c319482c" providerId="ADAL" clId="{69029A8A-5CB6-4C98-B480-38D0FB2A3A42}" dt="2024-08-21T12:49:45.555" v="188" actId="20577"/>
      <pc:docMkLst>
        <pc:docMk/>
      </pc:docMkLst>
      <pc:sldChg chg="modSp add mod">
        <pc:chgData name="Laurent-Walter Goix (Nokia)" userId="9ff40d73-f4ab-4eaa-b919-9a91c319482c" providerId="ADAL" clId="{69029A8A-5CB6-4C98-B480-38D0FB2A3A42}" dt="2024-08-20T14:56:17.604" v="175" actId="114"/>
        <pc:sldMkLst>
          <pc:docMk/>
          <pc:sldMk cId="0" sldId="303"/>
        </pc:sldMkLst>
        <pc:spChg chg="mod">
          <ac:chgData name="Laurent-Walter Goix (Nokia)" userId="9ff40d73-f4ab-4eaa-b919-9a91c319482c" providerId="ADAL" clId="{69029A8A-5CB6-4C98-B480-38D0FB2A3A42}" dt="2024-08-20T14:56:17.604" v="175" actId="114"/>
          <ac:spMkLst>
            <pc:docMk/>
            <pc:sldMk cId="0" sldId="303"/>
            <ac:spMk id="5" creationId="{E0DD555D-A134-ACD1-34B2-8D3FF302EDD2}"/>
          </ac:spMkLst>
        </pc:spChg>
        <pc:spChg chg="mod">
          <ac:chgData name="Laurent-Walter Goix (Nokia)" userId="9ff40d73-f4ab-4eaa-b919-9a91c319482c" providerId="ADAL" clId="{69029A8A-5CB6-4C98-B480-38D0FB2A3A42}" dt="2024-08-20T14:16:20.534" v="27" actId="20577"/>
          <ac:spMkLst>
            <pc:docMk/>
            <pc:sldMk cId="0" sldId="303"/>
            <ac:spMk id="6147" creationId="{F62C3059-19AF-93AE-8957-51701FC05093}"/>
          </ac:spMkLst>
        </pc:spChg>
        <pc:spChg chg="mod">
          <ac:chgData name="Laurent-Walter Goix (Nokia)" userId="9ff40d73-f4ab-4eaa-b919-9a91c319482c" providerId="ADAL" clId="{69029A8A-5CB6-4C98-B480-38D0FB2A3A42}" dt="2024-08-20T14:53:44.546" v="116" actId="6549"/>
          <ac:spMkLst>
            <pc:docMk/>
            <pc:sldMk cId="0" sldId="303"/>
            <ac:spMk id="6152" creationId="{F66BEB48-85C4-3638-60D3-08CA0EEA95C3}"/>
          </ac:spMkLst>
        </pc:spChg>
      </pc:sldChg>
      <pc:sldChg chg="add setBg">
        <pc:chgData name="Laurent-Walter Goix (Nokia)" userId="9ff40d73-f4ab-4eaa-b919-9a91c319482c" providerId="ADAL" clId="{69029A8A-5CB6-4C98-B480-38D0FB2A3A42}" dt="2024-08-20T14:13:50.865" v="0"/>
        <pc:sldMkLst>
          <pc:docMk/>
          <pc:sldMk cId="1560195137" sldId="330"/>
        </pc:sldMkLst>
      </pc:sldChg>
      <pc:sldChg chg="add">
        <pc:chgData name="Laurent-Walter Goix (Nokia)" userId="9ff40d73-f4ab-4eaa-b919-9a91c319482c" providerId="ADAL" clId="{69029A8A-5CB6-4C98-B480-38D0FB2A3A42}" dt="2024-08-20T14:16:16.078" v="16"/>
        <pc:sldMkLst>
          <pc:docMk/>
          <pc:sldMk cId="3386130122" sldId="2134805324"/>
        </pc:sldMkLst>
      </pc:sldChg>
      <pc:sldChg chg="add del">
        <pc:chgData name="Laurent-Walter Goix (Nokia)" userId="9ff40d73-f4ab-4eaa-b919-9a91c319482c" providerId="ADAL" clId="{69029A8A-5CB6-4C98-B480-38D0FB2A3A42}" dt="2024-08-20T14:53:53.266" v="117" actId="47"/>
        <pc:sldMkLst>
          <pc:docMk/>
          <pc:sldMk cId="1275052099" sldId="2147478745"/>
        </pc:sldMkLst>
      </pc:sldChg>
      <pc:sldChg chg="add setBg">
        <pc:chgData name="Laurent-Walter Goix (Nokia)" userId="9ff40d73-f4ab-4eaa-b919-9a91c319482c" providerId="ADAL" clId="{69029A8A-5CB6-4C98-B480-38D0FB2A3A42}" dt="2024-08-20T14:16:16.078" v="16"/>
        <pc:sldMkLst>
          <pc:docMk/>
          <pc:sldMk cId="1983025112" sldId="2147478766"/>
        </pc:sldMkLst>
      </pc:sldChg>
      <pc:sldChg chg="addSp delSp modSp add mod setBg modClrScheme chgLayout">
        <pc:chgData name="Laurent-Walter Goix (Nokia)" userId="9ff40d73-f4ab-4eaa-b919-9a91c319482c" providerId="ADAL" clId="{69029A8A-5CB6-4C98-B480-38D0FB2A3A42}" dt="2024-08-21T12:49:45.555" v="188" actId="20577"/>
        <pc:sldMkLst>
          <pc:docMk/>
          <pc:sldMk cId="3605532309" sldId="2147478767"/>
        </pc:sldMkLst>
        <pc:spChg chg="add mod ord">
          <ac:chgData name="Laurent-Walter Goix (Nokia)" userId="9ff40d73-f4ab-4eaa-b919-9a91c319482c" providerId="ADAL" clId="{69029A8A-5CB6-4C98-B480-38D0FB2A3A42}" dt="2024-08-20T14:55:38.167" v="167" actId="20577"/>
          <ac:spMkLst>
            <pc:docMk/>
            <pc:sldMk cId="3605532309" sldId="2147478767"/>
            <ac:spMk id="2" creationId="{6F3D6627-B774-D062-F047-4BDA2FBCED58}"/>
          </ac:spMkLst>
        </pc:spChg>
        <pc:spChg chg="add del mod">
          <ac:chgData name="Laurent-Walter Goix (Nokia)" userId="9ff40d73-f4ab-4eaa-b919-9a91c319482c" providerId="ADAL" clId="{69029A8A-5CB6-4C98-B480-38D0FB2A3A42}" dt="2024-08-20T14:55:24.386" v="129" actId="478"/>
          <ac:spMkLst>
            <pc:docMk/>
            <pc:sldMk cId="3605532309" sldId="2147478767"/>
            <ac:spMk id="4" creationId="{CE994B5D-64F5-8524-295C-90E21C1E41B3}"/>
          </ac:spMkLst>
        </pc:spChg>
        <pc:spChg chg="mod ord">
          <ac:chgData name="Laurent-Walter Goix (Nokia)" userId="9ff40d73-f4ab-4eaa-b919-9a91c319482c" providerId="ADAL" clId="{69029A8A-5CB6-4C98-B480-38D0FB2A3A42}" dt="2024-08-21T12:49:45.555" v="188" actId="20577"/>
          <ac:spMkLst>
            <pc:docMk/>
            <pc:sldMk cId="3605532309" sldId="2147478767"/>
            <ac:spMk id="15" creationId="{30A28755-7886-FE44-06AD-F6F933A55AD0}"/>
          </ac:spMkLst>
        </pc:spChg>
        <pc:spChg chg="del mod ord">
          <ac:chgData name="Laurent-Walter Goix (Nokia)" userId="9ff40d73-f4ab-4eaa-b919-9a91c319482c" providerId="ADAL" clId="{69029A8A-5CB6-4C98-B480-38D0FB2A3A42}" dt="2024-08-20T14:55:20.310" v="128" actId="478"/>
          <ac:spMkLst>
            <pc:docMk/>
            <pc:sldMk cId="3605532309" sldId="2147478767"/>
            <ac:spMk id="17" creationId="{C6675EDB-0650-5017-2811-BF0DD8394CE1}"/>
          </ac:spMkLst>
        </pc:spChg>
      </pc:sldChg>
      <pc:sldChg chg="del ord">
        <pc:chgData name="Laurent-Walter Goix (Nokia)" userId="9ff40d73-f4ab-4eaa-b919-9a91c319482c" providerId="ADAL" clId="{69029A8A-5CB6-4C98-B480-38D0FB2A3A42}" dt="2024-08-20T14:16:04.688" v="15" actId="2696"/>
        <pc:sldMkLst>
          <pc:docMk/>
          <pc:sldMk cId="3129334000" sldId="2147478770"/>
        </pc:sldMkLst>
      </pc:sldChg>
      <pc:sldMasterChg chg="delSldLayout modSldLayout">
        <pc:chgData name="Laurent-Walter Goix (Nokia)" userId="9ff40d73-f4ab-4eaa-b919-9a91c319482c" providerId="ADAL" clId="{69029A8A-5CB6-4C98-B480-38D0FB2A3A42}" dt="2024-08-20T14:55:59.976" v="174" actId="6549"/>
        <pc:sldMasterMkLst>
          <pc:docMk/>
          <pc:sldMasterMk cId="1198421813" sldId="2147483660"/>
        </pc:sldMasterMkLst>
        <pc:sldLayoutChg chg="modSp del mod">
          <pc:chgData name="Laurent-Walter Goix (Nokia)" userId="9ff40d73-f4ab-4eaa-b919-9a91c319482c" providerId="ADAL" clId="{69029A8A-5CB6-4C98-B480-38D0FB2A3A42}" dt="2024-08-20T14:55:59.976" v="174" actId="6549"/>
          <pc:sldLayoutMkLst>
            <pc:docMk/>
            <pc:sldMasterMk cId="1198421813" sldId="2147483660"/>
            <pc:sldLayoutMk cId="3490341985" sldId="2147483661"/>
          </pc:sldLayoutMkLst>
          <pc:spChg chg="mod">
            <ac:chgData name="Laurent-Walter Goix (Nokia)" userId="9ff40d73-f4ab-4eaa-b919-9a91c319482c" providerId="ADAL" clId="{69029A8A-5CB6-4C98-B480-38D0FB2A3A42}" dt="2024-08-20T14:55:59.976" v="174" actId="6549"/>
            <ac:spMkLst>
              <pc:docMk/>
              <pc:sldMasterMk cId="1198421813" sldId="2147483660"/>
              <pc:sldLayoutMk cId="3490341985" sldId="2147483661"/>
              <ac:spMk id="4" creationId="{87231FE3-1914-88EB-CEE8-AD4973C377C2}"/>
            </ac:spMkLst>
          </pc:spChg>
        </pc:sldLayoutChg>
        <pc:sldLayoutChg chg="delSp mod">
          <pc:chgData name="Laurent-Walter Goix (Nokia)" userId="9ff40d73-f4ab-4eaa-b919-9a91c319482c" providerId="ADAL" clId="{69029A8A-5CB6-4C98-B480-38D0FB2A3A42}" dt="2024-08-20T14:54:45.349" v="120" actId="478"/>
          <pc:sldLayoutMkLst>
            <pc:docMk/>
            <pc:sldMasterMk cId="1198421813" sldId="2147483660"/>
            <pc:sldLayoutMk cId="4267964888" sldId="2147483666"/>
          </pc:sldLayoutMkLst>
          <pc:spChg chg="del">
            <ac:chgData name="Laurent-Walter Goix (Nokia)" userId="9ff40d73-f4ab-4eaa-b919-9a91c319482c" providerId="ADAL" clId="{69029A8A-5CB6-4C98-B480-38D0FB2A3A42}" dt="2024-08-20T14:54:45.349" v="120" actId="478"/>
            <ac:spMkLst>
              <pc:docMk/>
              <pc:sldMasterMk cId="1198421813" sldId="2147483660"/>
              <pc:sldLayoutMk cId="4267964888" sldId="2147483666"/>
              <ac:spMk id="2" creationId="{FD95910B-6C91-D297-584C-3D1533AECBE8}"/>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912D53-A8FA-4086-8779-6CBA6648A216}" type="datetimeFigureOut">
              <a:rPr lang="en-US" smtClean="0"/>
              <a:t>8/21/2024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A15E3A-7083-4F5D-81FD-73DE1AE586ED}" type="slidenum">
              <a:rPr lang="en-US" smtClean="0"/>
              <a:t>‹#›</a:t>
            </a:fld>
            <a:endParaRPr lang="en-US"/>
          </a:p>
        </p:txBody>
      </p:sp>
    </p:spTree>
    <p:extLst>
      <p:ext uri="{BB962C8B-B14F-4D97-AF65-F5344CB8AC3E}">
        <p14:creationId xmlns:p14="http://schemas.microsoft.com/office/powerpoint/2010/main" val="3679325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32871120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21/08/2024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205520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69507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317020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4 Bulletpoint text 1 col">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Light" panose="020B0304020202020204" pitchFamily="34" charset="0"/>
              </a:defRPr>
            </a:lvl1pPr>
          </a:lstStyle>
          <a:p>
            <a:pPr lvl="0"/>
            <a:r>
              <a:rPr lang="en-US" noProof="0" dirty="0"/>
              <a:t>Click to edit </a:t>
            </a:r>
            <a:r>
              <a:rPr lang="en-US" noProof="0" dirty="0" err="1"/>
              <a:t>subheadline</a:t>
            </a:r>
            <a:endParaRPr lang="en-US" noProof="0" dirty="0"/>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1"/>
                </a:solidFill>
              </a:defRPr>
            </a:lvl1pPr>
            <a:lvl2pPr marL="479988" indent="-239994">
              <a:lnSpc>
                <a:spcPct val="100000"/>
              </a:lnSpc>
              <a:spcBef>
                <a:spcPts val="0"/>
              </a:spcBef>
              <a:spcAft>
                <a:spcPts val="800"/>
              </a:spcAft>
              <a:buSzPct val="70000"/>
              <a:defRPr sz="1600">
                <a:solidFill>
                  <a:schemeClr val="tx1"/>
                </a:solidFill>
              </a:defRPr>
            </a:lvl2pPr>
            <a:lvl3pPr marL="719982" indent="-239994">
              <a:lnSpc>
                <a:spcPct val="100000"/>
              </a:lnSpc>
              <a:spcBef>
                <a:spcPts val="0"/>
              </a:spcBef>
              <a:spcAft>
                <a:spcPts val="800"/>
              </a:spcAft>
              <a:buSzPct val="70000"/>
              <a:defRPr sz="1600">
                <a:solidFill>
                  <a:schemeClr val="tx1"/>
                </a:solidFill>
              </a:defRPr>
            </a:lvl3pPr>
            <a:lvl4pPr marL="959976" indent="-239994">
              <a:lnSpc>
                <a:spcPct val="100000"/>
              </a:lnSpc>
              <a:spcBef>
                <a:spcPts val="0"/>
              </a:spcBef>
              <a:spcAft>
                <a:spcPts val="800"/>
              </a:spcAft>
              <a:buSzPct val="70000"/>
              <a:defRPr lang="en-US" sz="1600" kern="1200" dirty="0">
                <a:solidFill>
                  <a:schemeClr val="tx1"/>
                </a:solidFill>
                <a:latin typeface="+mn-lt"/>
                <a:ea typeface="+mn-ea"/>
                <a:cs typeface="+mn-cs"/>
              </a:defRPr>
            </a:lvl4pPr>
            <a:lvl5pPr marL="1199970" indent="-239994">
              <a:lnSpc>
                <a:spcPct val="100000"/>
              </a:lnSpc>
              <a:spcBef>
                <a:spcPts val="0"/>
              </a:spcBef>
              <a:spcAft>
                <a:spcPts val="800"/>
              </a:spcAft>
              <a:buSzPct val="70000"/>
              <a:defRPr sz="1600">
                <a:solidFill>
                  <a:schemeClr val="tx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a:extLst>
              <a:ext uri="{FF2B5EF4-FFF2-40B4-BE49-F238E27FC236}">
                <a16:creationId xmlns:a16="http://schemas.microsoft.com/office/drawing/2014/main" id="{C76EFBCA-F2A9-DB62-4D3E-60E897B89B5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8" name="Straight Connector 7">
            <a:extLst>
              <a:ext uri="{FF2B5EF4-FFF2-40B4-BE49-F238E27FC236}">
                <a16:creationId xmlns:a16="http://schemas.microsoft.com/office/drawing/2014/main" id="{35E7D3F5-04E5-7DAF-AB76-2DAC95AB4760}"/>
              </a:ext>
            </a:extLst>
          </p:cNvPr>
          <p:cNvCxnSpPr>
            <a:cxnSpLocks/>
          </p:cNvCxnSpPr>
          <p:nvPr userDrawn="1"/>
        </p:nvCxnSpPr>
        <p:spPr>
          <a:xfrm>
            <a:off x="1871480" y="6457200"/>
            <a:ext cx="0" cy="192000"/>
          </a:xfrm>
          <a:prstGeom prst="line">
            <a:avLst/>
          </a:prstGeom>
          <a:ln w="6350">
            <a:no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7D61FF18-0BA2-46E4-85DF-332117D1237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endParaRPr lang="en-US" dirty="0"/>
          </a:p>
        </p:txBody>
      </p:sp>
    </p:spTree>
    <p:extLst>
      <p:ext uri="{BB962C8B-B14F-4D97-AF65-F5344CB8AC3E}">
        <p14:creationId xmlns:p14="http://schemas.microsoft.com/office/powerpoint/2010/main" val="4267964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
        <p:nvSpPr>
          <p:cNvPr id="4" name="TextBox 3">
            <a:extLst>
              <a:ext uri="{FF2B5EF4-FFF2-40B4-BE49-F238E27FC236}">
                <a16:creationId xmlns:a16="http://schemas.microsoft.com/office/drawing/2014/main" id="{87231FE3-1914-88EB-CEE8-AD4973C377C2}"/>
              </a:ext>
            </a:extLst>
          </p:cNvPr>
          <p:cNvSpPr txBox="1"/>
          <p:nvPr userDrawn="1"/>
        </p:nvSpPr>
        <p:spPr>
          <a:xfrm>
            <a:off x="64363" y="6444734"/>
            <a:ext cx="6094520" cy="369332"/>
          </a:xfrm>
          <a:prstGeom prst="rect">
            <a:avLst/>
          </a:prstGeom>
          <a:noFill/>
        </p:spPr>
        <p:txBody>
          <a:bodyPr wrap="square">
            <a:spAutoFit/>
          </a:bodyPr>
          <a:lstStyle/>
          <a:p>
            <a:r>
              <a:rPr lang="en-US" dirty="0"/>
              <a:t>S1-242345</a:t>
            </a:r>
          </a:p>
        </p:txBody>
      </p:sp>
    </p:spTree>
    <p:extLst>
      <p:ext uri="{BB962C8B-B14F-4D97-AF65-F5344CB8AC3E}">
        <p14:creationId xmlns:p14="http://schemas.microsoft.com/office/powerpoint/2010/main" val="3490341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8">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98421813"/>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1"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fontScale="92500" lnSpcReduction="10000"/>
          </a:bodyPr>
          <a:lstStyle>
            <a:defPPr>
              <a:defRPr lang="en-US"/>
            </a:defPPr>
            <a:lvl1pPr algn="ctr">
              <a:defRPr sz="4267" b="1">
                <a:solidFill>
                  <a:srgbClr val="FF0000"/>
                </a:solidFill>
                <a:latin typeface="+mj-lt"/>
                <a:ea typeface="ＭＳ Ｐゴシック" charset="0"/>
              </a:defRPr>
            </a:lvl1pPr>
          </a:lstStyle>
          <a:p>
            <a:r>
              <a:rPr lang="en-US" dirty="0"/>
              <a:t>Background on introducing a KV </a:t>
            </a:r>
            <a:r>
              <a:rPr lang="en-US" i="1" dirty="0"/>
              <a:t>Charter</a:t>
            </a:r>
            <a:r>
              <a:rPr lang="en-US" dirty="0"/>
              <a:t> </a:t>
            </a:r>
            <a:br>
              <a:rPr lang="en-US" dirty="0"/>
            </a:br>
            <a:r>
              <a:rPr lang="en-US" dirty="0"/>
              <a:t>in SA1 6G Rel-20</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Nokia</a:t>
            </a:r>
          </a:p>
          <a:p>
            <a:pPr marL="0" indent="0">
              <a:lnSpc>
                <a:spcPct val="80000"/>
              </a:lnSpc>
              <a:buNone/>
            </a:pPr>
            <a:r>
              <a:rPr lang="en-GB" altLang="en-US" sz="1867" dirty="0">
                <a:latin typeface="Arial" panose="020B0604020202020204" pitchFamily="34" charset="0"/>
              </a:rPr>
              <a:t>Agenda item: 	10.1</a:t>
            </a:r>
          </a:p>
          <a:p>
            <a:pPr marL="0" indent="0">
              <a:lnSpc>
                <a:spcPct val="80000"/>
              </a:lnSpc>
              <a:buNone/>
            </a:pPr>
            <a:r>
              <a:rPr lang="en-GB" altLang="en-US" sz="1867" dirty="0">
                <a:latin typeface="Arial" panose="020B0604020202020204" pitchFamily="34" charset="0"/>
              </a:rPr>
              <a:t>Document  for:	Information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S1-242345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SA1#107</a:t>
            </a:r>
            <a:r>
              <a:rPr lang="en-GB" sz="1333" kern="0" dirty="0">
                <a:solidFill>
                  <a:srgbClr val="FFFFFF"/>
                </a:solidFill>
                <a:latin typeface="Arial" panose="020B0604020202020204" pitchFamily="34" charset="0"/>
                <a:cs typeface="Arial"/>
                <a:sym typeface="Arial"/>
              </a:rPr>
              <a:t>, 19 – 23 Aug 2024, Maastricht, The Netherlands</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BD53162-0BFA-5BC9-E6B2-39136F2408C9}"/>
              </a:ext>
            </a:extLst>
          </p:cNvPr>
          <p:cNvSpPr>
            <a:spLocks noGrp="1"/>
          </p:cNvSpPr>
          <p:nvPr>
            <p:ph type="title"/>
          </p:nvPr>
        </p:nvSpPr>
        <p:spPr>
          <a:xfrm>
            <a:off x="651933" y="228600"/>
            <a:ext cx="9103600" cy="1143200"/>
          </a:xfrm>
        </p:spPr>
        <p:txBody>
          <a:bodyPr/>
          <a:lstStyle/>
          <a:p>
            <a:r>
              <a:rPr lang="en-US" dirty="0"/>
              <a:t>Background on KV(I)s in 3GPP SA1</a:t>
            </a:r>
          </a:p>
        </p:txBody>
      </p:sp>
      <p:sp>
        <p:nvSpPr>
          <p:cNvPr id="4" name="Text Placeholder 3">
            <a:extLst>
              <a:ext uri="{FF2B5EF4-FFF2-40B4-BE49-F238E27FC236}">
                <a16:creationId xmlns:a16="http://schemas.microsoft.com/office/drawing/2014/main" id="{B594460A-21EA-7DEC-C5F1-FDFB1E302D76}"/>
              </a:ext>
            </a:extLst>
          </p:cNvPr>
          <p:cNvSpPr>
            <a:spLocks noGrp="1"/>
          </p:cNvSpPr>
          <p:nvPr>
            <p:ph type="body" idx="1"/>
          </p:nvPr>
        </p:nvSpPr>
        <p:spPr>
          <a:xfrm>
            <a:off x="647700" y="1454149"/>
            <a:ext cx="11184400" cy="4830400"/>
          </a:xfrm>
        </p:spPr>
        <p:txBody>
          <a:bodyPr/>
          <a:lstStyle/>
          <a:p>
            <a:r>
              <a:rPr lang="en-US" dirty="0"/>
              <a:t>KV/KVI topic was introduced at SA1#104 (Nov’23), 2 ad-hoc conf calls and dedicated sessions at SA1#105 &amp; SA1#106 have been organized, with around 10 members presenting their view each time. </a:t>
            </a:r>
          </a:p>
          <a:p>
            <a:pPr lvl="1"/>
            <a:r>
              <a:rPr lang="en-US" dirty="0"/>
              <a:t>No other 3GPP group has discussed KV(I)s so far.</a:t>
            </a:r>
          </a:p>
          <a:p>
            <a:r>
              <a:rPr lang="en-US" dirty="0"/>
              <a:t>Main commonalities identified at SA1#105 were:</a:t>
            </a:r>
          </a:p>
          <a:p>
            <a:endParaRPr lang="en-US" dirty="0"/>
          </a:p>
          <a:p>
            <a:endParaRPr lang="en-US" dirty="0"/>
          </a:p>
          <a:p>
            <a:endParaRPr lang="en-US" dirty="0"/>
          </a:p>
          <a:p>
            <a:endParaRPr lang="en-US" dirty="0"/>
          </a:p>
          <a:p>
            <a:endParaRPr lang="en-US" dirty="0"/>
          </a:p>
          <a:p>
            <a:endParaRPr lang="en-US" dirty="0"/>
          </a:p>
          <a:p>
            <a:endParaRPr lang="en-US" dirty="0"/>
          </a:p>
          <a:p>
            <a:r>
              <a:rPr lang="en-US" dirty="0">
                <a:sym typeface="Wingdings" panose="05000000000000000000" pitchFamily="2" charset="2"/>
              </a:rPr>
              <a:t>Main concerns so far are on the delay introduced by this process (with respect to the value it can bring), the existing tools, the (uncertain) impact on the overall 3GPP process/consensus building.</a:t>
            </a:r>
            <a:endParaRPr lang="en-US" dirty="0"/>
          </a:p>
          <a:p>
            <a:pPr lvl="1"/>
            <a:endParaRPr lang="en-US" dirty="0"/>
          </a:p>
        </p:txBody>
      </p:sp>
      <p:pic>
        <p:nvPicPr>
          <p:cNvPr id="9" name="Picture 8">
            <a:extLst>
              <a:ext uri="{FF2B5EF4-FFF2-40B4-BE49-F238E27FC236}">
                <a16:creationId xmlns:a16="http://schemas.microsoft.com/office/drawing/2014/main" id="{AC4FA782-8166-8861-1D5B-B18C5BB403B1}"/>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406357" y="4005714"/>
            <a:ext cx="6469805" cy="2279199"/>
          </a:xfrm>
          <a:prstGeom prst="rect">
            <a:avLst/>
          </a:prstGeom>
        </p:spPr>
      </p:pic>
    </p:spTree>
    <p:extLst>
      <p:ext uri="{BB962C8B-B14F-4D97-AF65-F5344CB8AC3E}">
        <p14:creationId xmlns:p14="http://schemas.microsoft.com/office/powerpoint/2010/main" val="3386130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CE85CC4-6BB1-07E1-078F-D230B31FF0A1}"/>
              </a:ext>
            </a:extLst>
          </p:cNvPr>
          <p:cNvSpPr>
            <a:spLocks noGrp="1"/>
          </p:cNvSpPr>
          <p:nvPr>
            <p:ph type="title"/>
          </p:nvPr>
        </p:nvSpPr>
        <p:spPr>
          <a:xfrm>
            <a:off x="651933" y="228600"/>
            <a:ext cx="9103600" cy="1143200"/>
          </a:xfrm>
        </p:spPr>
        <p:txBody>
          <a:bodyPr/>
          <a:lstStyle/>
          <a:p>
            <a:r>
              <a:rPr lang="en-US" dirty="0"/>
              <a:t>SA1#106 KVI session</a:t>
            </a:r>
          </a:p>
        </p:txBody>
      </p:sp>
      <p:sp>
        <p:nvSpPr>
          <p:cNvPr id="15" name="Text Placeholder 14">
            <a:extLst>
              <a:ext uri="{FF2B5EF4-FFF2-40B4-BE49-F238E27FC236}">
                <a16:creationId xmlns:a16="http://schemas.microsoft.com/office/drawing/2014/main" id="{30A28755-7886-FE44-06AD-F6F933A55AD0}"/>
              </a:ext>
            </a:extLst>
          </p:cNvPr>
          <p:cNvSpPr>
            <a:spLocks noGrp="1"/>
          </p:cNvSpPr>
          <p:nvPr>
            <p:ph type="body" idx="1"/>
          </p:nvPr>
        </p:nvSpPr>
        <p:spPr>
          <a:xfrm>
            <a:off x="647700" y="1454149"/>
            <a:ext cx="11184400" cy="4830400"/>
          </a:xfrm>
        </p:spPr>
        <p:txBody>
          <a:bodyPr/>
          <a:lstStyle/>
          <a:p>
            <a:r>
              <a:rPr lang="en-US" dirty="0"/>
              <a:t>No consensus on way forward / endorsement</a:t>
            </a:r>
          </a:p>
        </p:txBody>
      </p:sp>
      <p:pic>
        <p:nvPicPr>
          <p:cNvPr id="2" name="Picture 1">
            <a:extLst>
              <a:ext uri="{FF2B5EF4-FFF2-40B4-BE49-F238E27FC236}">
                <a16:creationId xmlns:a16="http://schemas.microsoft.com/office/drawing/2014/main" id="{9D9BA293-8BA4-D5E0-2FD9-256ED29F2C61}"/>
              </a:ext>
            </a:extLst>
          </p:cNvPr>
          <p:cNvPicPr>
            <a:picLocks noChangeAspect="1"/>
          </p:cNvPicPr>
          <p:nvPr/>
        </p:nvPicPr>
        <p:blipFill>
          <a:blip r:embed="rId2"/>
          <a:stretch>
            <a:fillRect/>
          </a:stretch>
        </p:blipFill>
        <p:spPr>
          <a:xfrm>
            <a:off x="506016" y="2227534"/>
            <a:ext cx="5229556" cy="294162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8F31A54E-53E2-34D9-38BE-893AF71081BA}"/>
              </a:ext>
            </a:extLst>
          </p:cNvPr>
          <p:cNvPicPr>
            <a:picLocks noChangeAspect="1"/>
          </p:cNvPicPr>
          <p:nvPr/>
        </p:nvPicPr>
        <p:blipFill>
          <a:blip r:embed="rId3"/>
          <a:stretch>
            <a:fillRect/>
          </a:stretch>
        </p:blipFill>
        <p:spPr>
          <a:xfrm>
            <a:off x="6314744" y="2227534"/>
            <a:ext cx="5229556" cy="294162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8AFC764F-A98E-55E4-EE85-C22228D35F67}"/>
              </a:ext>
            </a:extLst>
          </p:cNvPr>
          <p:cNvSpPr txBox="1"/>
          <p:nvPr/>
        </p:nvSpPr>
        <p:spPr>
          <a:xfrm>
            <a:off x="1495990" y="5226715"/>
            <a:ext cx="3377848" cy="369332"/>
          </a:xfrm>
          <a:prstGeom prst="rect">
            <a:avLst/>
          </a:prstGeom>
          <a:noFill/>
        </p:spPr>
        <p:txBody>
          <a:bodyPr wrap="none" rtlCol="0">
            <a:spAutoFit/>
          </a:bodyPr>
          <a:lstStyle/>
          <a:p>
            <a:r>
              <a:rPr lang="en-US" dirty="0"/>
              <a:t>[Huawei] proposal (S1-241382)</a:t>
            </a:r>
          </a:p>
        </p:txBody>
      </p:sp>
      <p:sp>
        <p:nvSpPr>
          <p:cNvPr id="7" name="TextBox 6">
            <a:extLst>
              <a:ext uri="{FF2B5EF4-FFF2-40B4-BE49-F238E27FC236}">
                <a16:creationId xmlns:a16="http://schemas.microsoft.com/office/drawing/2014/main" id="{4438238A-559D-725D-5BD7-92F429616232}"/>
              </a:ext>
            </a:extLst>
          </p:cNvPr>
          <p:cNvSpPr txBox="1"/>
          <p:nvPr/>
        </p:nvSpPr>
        <p:spPr>
          <a:xfrm>
            <a:off x="6875113" y="5226715"/>
            <a:ext cx="4237057" cy="369332"/>
          </a:xfrm>
          <a:prstGeom prst="rect">
            <a:avLst/>
          </a:prstGeom>
          <a:noFill/>
        </p:spPr>
        <p:txBody>
          <a:bodyPr wrap="none" rtlCol="0">
            <a:spAutoFit/>
          </a:bodyPr>
          <a:lstStyle/>
          <a:p>
            <a:r>
              <a:rPr lang="en-US" dirty="0"/>
              <a:t>[Nokia/Samsung] proposal (S1-241385)</a:t>
            </a:r>
          </a:p>
        </p:txBody>
      </p:sp>
      <p:sp>
        <p:nvSpPr>
          <p:cNvPr id="8" name="Rectangle 7">
            <a:extLst>
              <a:ext uri="{FF2B5EF4-FFF2-40B4-BE49-F238E27FC236}">
                <a16:creationId xmlns:a16="http://schemas.microsoft.com/office/drawing/2014/main" id="{0F163236-5DA5-CB66-2889-F4D5CCA73FCF}"/>
              </a:ext>
            </a:extLst>
          </p:cNvPr>
          <p:cNvSpPr/>
          <p:nvPr/>
        </p:nvSpPr>
        <p:spPr>
          <a:xfrm>
            <a:off x="678180" y="2811780"/>
            <a:ext cx="10287000" cy="952500"/>
          </a:xfrm>
          <a:prstGeom prst="rect">
            <a:avLst/>
          </a:prstGeom>
          <a:solidFill>
            <a:schemeClr val="accent3">
              <a:lumMod val="40000"/>
              <a:lumOff val="60000"/>
              <a:alpha val="50000"/>
            </a:schemeClr>
          </a:solidFill>
          <a:ln>
            <a:solidFill>
              <a:schemeClr val="accent3"/>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4" name="Graphic 3" descr="Checkmark with solid fill">
            <a:extLst>
              <a:ext uri="{FF2B5EF4-FFF2-40B4-BE49-F238E27FC236}">
                <a16:creationId xmlns:a16="http://schemas.microsoft.com/office/drawing/2014/main" id="{DF14CE09-7B4E-A29D-5898-242C2E98D7F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97540" y="2783946"/>
            <a:ext cx="914400" cy="914400"/>
          </a:xfrm>
          <a:prstGeom prst="rect">
            <a:avLst/>
          </a:prstGeom>
        </p:spPr>
      </p:pic>
    </p:spTree>
    <p:extLst>
      <p:ext uri="{BB962C8B-B14F-4D97-AF65-F5344CB8AC3E}">
        <p14:creationId xmlns:p14="http://schemas.microsoft.com/office/powerpoint/2010/main" val="1983025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D6627-B774-D062-F047-4BDA2FBCED58}"/>
              </a:ext>
            </a:extLst>
          </p:cNvPr>
          <p:cNvSpPr>
            <a:spLocks noGrp="1"/>
          </p:cNvSpPr>
          <p:nvPr>
            <p:ph type="title"/>
          </p:nvPr>
        </p:nvSpPr>
        <p:spPr/>
        <p:txBody>
          <a:bodyPr/>
          <a:lstStyle/>
          <a:p>
            <a:r>
              <a:rPr lang="en-US" dirty="0"/>
              <a:t>Proposed way forward</a:t>
            </a:r>
          </a:p>
        </p:txBody>
      </p:sp>
      <p:sp>
        <p:nvSpPr>
          <p:cNvPr id="15" name="Text Placeholder 14">
            <a:extLst>
              <a:ext uri="{FF2B5EF4-FFF2-40B4-BE49-F238E27FC236}">
                <a16:creationId xmlns:a16="http://schemas.microsoft.com/office/drawing/2014/main" id="{30A28755-7886-FE44-06AD-F6F933A55AD0}"/>
              </a:ext>
            </a:extLst>
          </p:cNvPr>
          <p:cNvSpPr>
            <a:spLocks noGrp="1"/>
          </p:cNvSpPr>
          <p:nvPr>
            <p:ph type="body" sz="quarter" idx="4294967295"/>
          </p:nvPr>
        </p:nvSpPr>
        <p:spPr>
          <a:xfrm>
            <a:off x="989814" y="1679575"/>
            <a:ext cx="10087761" cy="4159250"/>
          </a:xfrm>
        </p:spPr>
        <p:txBody>
          <a:bodyPr/>
          <a:lstStyle/>
          <a:p>
            <a:r>
              <a:rPr lang="en-US" sz="2000" dirty="0">
                <a:solidFill>
                  <a:srgbClr val="FF0000"/>
                </a:solidFill>
              </a:rPr>
              <a:t>Despite no clear consensus at SA1#106, various “commonalities” were identified</a:t>
            </a:r>
          </a:p>
          <a:p>
            <a:pPr lvl="1"/>
            <a:r>
              <a:rPr lang="en-US" sz="2000" dirty="0"/>
              <a:t>At SA1#105: Dos &amp; Don’ts, with some later rewording proposal for improvement</a:t>
            </a:r>
          </a:p>
          <a:p>
            <a:pPr lvl="1"/>
            <a:r>
              <a:rPr lang="en-US" sz="2000" dirty="0"/>
              <a:t>At SA1#106: way forward “alternative” proposals had some common aspects</a:t>
            </a:r>
          </a:p>
          <a:p>
            <a:pPr lvl="1"/>
            <a:endParaRPr lang="en-US" sz="2000" dirty="0"/>
          </a:p>
          <a:p>
            <a:pPr>
              <a:buFont typeface="Wingdings" panose="05000000000000000000" pitchFamily="2" charset="2"/>
              <a:buChar char="à"/>
            </a:pPr>
            <a:r>
              <a:rPr lang="en-US" sz="2000" dirty="0">
                <a:sym typeface="Wingdings" panose="05000000000000000000" pitchFamily="2" charset="2"/>
              </a:rPr>
              <a:t>A “KV charter” is proposed in S1-242344 to capture those </a:t>
            </a:r>
            <a:r>
              <a:rPr lang="en-US" sz="2000" i="1" dirty="0">
                <a:sym typeface="Wingdings" panose="05000000000000000000" pitchFamily="2" charset="2"/>
              </a:rPr>
              <a:t>early</a:t>
            </a:r>
            <a:r>
              <a:rPr lang="en-US" sz="2000" dirty="0">
                <a:sym typeface="Wingdings" panose="05000000000000000000" pitchFamily="2" charset="2"/>
              </a:rPr>
              <a:t> agreements.</a:t>
            </a:r>
          </a:p>
          <a:p>
            <a:pPr>
              <a:buFont typeface="Wingdings" panose="05000000000000000000" pitchFamily="2" charset="2"/>
              <a:buChar char="à"/>
            </a:pPr>
            <a:r>
              <a:rPr lang="en-US" sz="2000" dirty="0">
                <a:sym typeface="Wingdings" panose="05000000000000000000" pitchFamily="2" charset="2"/>
              </a:rPr>
              <a:t>It is further proposed to capture future agreements as part of this </a:t>
            </a:r>
            <a:r>
              <a:rPr lang="en-US" sz="2000" i="1" dirty="0">
                <a:sym typeface="Wingdings" panose="05000000000000000000" pitchFamily="2" charset="2"/>
              </a:rPr>
              <a:t>charter</a:t>
            </a:r>
            <a:r>
              <a:rPr lang="en-US" sz="2000" dirty="0">
                <a:sym typeface="Wingdings" panose="05000000000000000000" pitchFamily="2" charset="2"/>
              </a:rPr>
              <a:t>.</a:t>
            </a:r>
          </a:p>
          <a:p>
            <a:pPr>
              <a:buFont typeface="Wingdings" panose="05000000000000000000" pitchFamily="2" charset="2"/>
              <a:buChar char="à"/>
            </a:pPr>
            <a:r>
              <a:rPr lang="en-US" sz="2000" dirty="0">
                <a:sym typeface="Wingdings" panose="05000000000000000000" pitchFamily="2" charset="2"/>
              </a:rPr>
              <a:t>Such </a:t>
            </a:r>
            <a:r>
              <a:rPr lang="en-US" sz="2000" i="1" dirty="0">
                <a:sym typeface="Wingdings" panose="05000000000000000000" pitchFamily="2" charset="2"/>
              </a:rPr>
              <a:t>charter</a:t>
            </a:r>
            <a:r>
              <a:rPr lang="en-US" sz="2000" dirty="0">
                <a:sym typeface="Wingdings" panose="05000000000000000000" pitchFamily="2" charset="2"/>
              </a:rPr>
              <a:t> may be added as annex to the 6G TR at the end of the study</a:t>
            </a:r>
          </a:p>
          <a:p>
            <a:pPr>
              <a:buFont typeface="Wingdings" panose="05000000000000000000" pitchFamily="2" charset="2"/>
              <a:buChar char="à"/>
            </a:pPr>
            <a:endParaRPr lang="en-US" sz="2000" dirty="0">
              <a:sym typeface="Wingdings" panose="05000000000000000000" pitchFamily="2" charset="2"/>
            </a:endParaRPr>
          </a:p>
          <a:p>
            <a:pPr>
              <a:buFont typeface="Wingdings" panose="05000000000000000000" pitchFamily="2" charset="2"/>
              <a:buChar char="à"/>
            </a:pPr>
            <a:r>
              <a:rPr lang="en-US" sz="2000" dirty="0">
                <a:sym typeface="Wingdings" panose="05000000000000000000" pitchFamily="2" charset="2"/>
              </a:rPr>
              <a:t>If endorsed, this </a:t>
            </a:r>
            <a:r>
              <a:rPr lang="en-US" sz="2000" i="1" dirty="0">
                <a:sym typeface="Wingdings" panose="05000000000000000000" pitchFamily="2" charset="2"/>
              </a:rPr>
              <a:t>charter</a:t>
            </a:r>
            <a:r>
              <a:rPr lang="en-US" sz="2000" dirty="0">
                <a:sym typeface="Wingdings" panose="05000000000000000000" pitchFamily="2" charset="2"/>
              </a:rPr>
              <a:t> will facilitate the addressing of “key values” contextually to the 6G use cases starting from SA1#108, in order to maximize their </a:t>
            </a:r>
            <a:r>
              <a:rPr lang="en-US" sz="2000" i="1" dirty="0">
                <a:sym typeface="Wingdings" panose="05000000000000000000" pitchFamily="2" charset="2"/>
              </a:rPr>
              <a:t>value</a:t>
            </a:r>
            <a:r>
              <a:rPr lang="en-US" sz="2000" dirty="0">
                <a:sym typeface="Wingdings" panose="05000000000000000000" pitchFamily="2" charset="2"/>
              </a:rPr>
              <a:t>.</a:t>
            </a:r>
          </a:p>
          <a:p>
            <a:pPr lvl="2">
              <a:buFont typeface="Wingdings" panose="05000000000000000000" pitchFamily="2" charset="2"/>
              <a:buChar char="à"/>
            </a:pPr>
            <a:endParaRPr lang="en-US" sz="2000" dirty="0"/>
          </a:p>
        </p:txBody>
      </p:sp>
    </p:spTree>
    <p:extLst>
      <p:ext uri="{BB962C8B-B14F-4D97-AF65-F5344CB8AC3E}">
        <p14:creationId xmlns:p14="http://schemas.microsoft.com/office/powerpoint/2010/main" val="3605532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3C4C7-EAD5-D4FC-96F4-798C26AB33D8}"/>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C7CA8F6E-9B8E-CB34-39F9-6F62000A0B2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60195137"/>
      </p:ext>
    </p:extLst>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RBI5PAMIO524-1616901215-28241</_dlc_DocId>
    <lcf76f155ced4ddcb4097134ff3c332f xmlns="3f2ce089-3858-4176-9a21-a30f9204848e">
      <Terms xmlns="http://schemas.microsoft.com/office/infopath/2007/PartnerControls"/>
    </lcf76f155ced4ddcb4097134ff3c332f>
    <TaxCatchAll xmlns="7275bb01-7583-478d-bc14-e839a2dd5989" xsi:nil="true"/>
    <HideFromDelve xmlns="71c5aaf6-e6ce-465b-b873-5148d2a4c105">false</HideFromDelve>
    <Comments xmlns="3f2ce089-3858-4176-9a21-a30f9204848e">OK</Comments>
    <_dlc_DocIdUrl xmlns="71c5aaf6-e6ce-465b-b873-5148d2a4c105">
      <Url>https://nokia.sharepoint.com/sites/gxp/_layouts/15/DocIdRedir.aspx?ID=RBI5PAMIO524-1616901215-28241</Url>
      <Description>RBI5PAMIO524-1616901215-28241</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SharedContentType xmlns="Microsoft.SharePoint.Taxonomy.ContentTypeSync" SourceId="34c87397-5fc1-491e-85e7-d6110dbe9cbd" ContentTypeId="0x0101" PreviousValue="false" LastSyncTimeStamp="2018-03-09T14:36:50.893Z"/>
</file>

<file path=customXml/itemProps1.xml><?xml version="1.0" encoding="utf-8"?>
<ds:datastoreItem xmlns:ds="http://schemas.openxmlformats.org/officeDocument/2006/customXml" ds:itemID="{3D1DE976-E606-428B-A811-0428815071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E6AF76-7D05-4D97-AFB4-04CF63F1B174}">
  <ds:schemaRefs>
    <ds:schemaRef ds:uri="http://schemas.microsoft.com/sharepoint/v3/contenttype/forms"/>
  </ds:schemaRefs>
</ds:datastoreItem>
</file>

<file path=customXml/itemProps3.xml><?xml version="1.0" encoding="utf-8"?>
<ds:datastoreItem xmlns:ds="http://schemas.openxmlformats.org/officeDocument/2006/customXml" ds:itemID="{E18583F0-90A4-4E4F-B7B7-583DEAA52A6C}">
  <ds:schemaRefs>
    <ds:schemaRef ds:uri="http://schemas.microsoft.com/office/2006/metadata/properties"/>
    <ds:schemaRef ds:uri="http://schemas.microsoft.com/office/infopath/2007/PartnerControls"/>
    <ds:schemaRef ds:uri="71c5aaf6-e6ce-465b-b873-5148d2a4c105"/>
    <ds:schemaRef ds:uri="3f2ce089-3858-4176-9a21-a30f9204848e"/>
    <ds:schemaRef ds:uri="7275bb01-7583-478d-bc14-e839a2dd5989"/>
  </ds:schemaRefs>
</ds:datastoreItem>
</file>

<file path=customXml/itemProps4.xml><?xml version="1.0" encoding="utf-8"?>
<ds:datastoreItem xmlns:ds="http://schemas.openxmlformats.org/officeDocument/2006/customXml" ds:itemID="{1FA30034-FED4-44BC-ABCE-E3BB4FA6C96D}">
  <ds:schemaRefs>
    <ds:schemaRef ds:uri="http://schemas.microsoft.com/sharepoint/events"/>
  </ds:schemaRefs>
</ds:datastoreItem>
</file>

<file path=customXml/itemProps5.xml><?xml version="1.0" encoding="utf-8"?>
<ds:datastoreItem xmlns:ds="http://schemas.openxmlformats.org/officeDocument/2006/customXml" ds:itemID="{E5441EB7-F908-4248-BE95-51D2488EAE8B}">
  <ds:schemaRefs>
    <ds:schemaRef ds:uri="Microsoft.SharePoint.Taxonomy.ContentTypeSync"/>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
  <TotalTime>16</TotalTime>
  <Words>301</Words>
  <Application>Microsoft Office PowerPoint</Application>
  <PresentationFormat>Widescreen</PresentationFormat>
  <Paragraphs>34</Paragraphs>
  <Slides>5</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Aptos</vt:lpstr>
      <vt:lpstr>Arial</vt:lpstr>
      <vt:lpstr>Calibri</vt:lpstr>
      <vt:lpstr>Nokia Pure Headline Light</vt:lpstr>
      <vt:lpstr>Nokia Pure Text Light</vt:lpstr>
      <vt:lpstr>Times New Roman</vt:lpstr>
      <vt:lpstr>Wingdings</vt:lpstr>
      <vt:lpstr>2_Office Theme</vt:lpstr>
      <vt:lpstr>PowerPoint Presentation</vt:lpstr>
      <vt:lpstr>Background on KV(I)s in 3GPP SA1</vt:lpstr>
      <vt:lpstr>SA1#106 KVI session</vt:lpstr>
      <vt:lpstr>Proposed way forward</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Nokia_LWG</dc:creator>
  <cp:lastModifiedBy>Nokia_LWG_rev2</cp:lastModifiedBy>
  <cp:revision>3</cp:revision>
  <dcterms:created xsi:type="dcterms:W3CDTF">2024-08-20T14:03:45Z</dcterms:created>
  <dcterms:modified xsi:type="dcterms:W3CDTF">2024-08-21T12:49:50Z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7aa81099-fa4f-4001-bbec-53738e426db1</vt:lpwstr>
  </property>
  <property fmtid="{D5CDD505-2E9C-101B-9397-08002B2CF9AE}" pid="3" name="MediaServiceImageTags">
    <vt:lpwstr/>
  </property>
  <property fmtid="{D5CDD505-2E9C-101B-9397-08002B2CF9AE}" pid="4" name="ContentTypeId">
    <vt:lpwstr>0x01010055A05E76B664164F9F76E63E6D6BE6ED</vt:lpwstr>
  </property>
</Properties>
</file>