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0"/>
  </p:notesMasterIdLst>
  <p:sldIdLst>
    <p:sldId id="303" r:id="rId7"/>
    <p:sldId id="2147478770" r:id="rId8"/>
    <p:sldId id="33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82002F-64EA-4E5D-8727-70F7E5A69743}" v="4" dt="2024-08-20T14:16:08.2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77" d="100"/>
          <a:sy n="77" d="100"/>
        </p:scale>
        <p:origin x="80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3E4391-B736-453C-81CB-9D9D740B24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865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231FE3-1914-88EB-CEE8-AD4973C377C2}"/>
              </a:ext>
            </a:extLst>
          </p:cNvPr>
          <p:cNvSpPr txBox="1"/>
          <p:nvPr userDrawn="1"/>
        </p:nvSpPr>
        <p:spPr>
          <a:xfrm>
            <a:off x="64363" y="6444734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S1-242344</a:t>
            </a:r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20/08/2024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KV </a:t>
            </a:r>
            <a:r>
              <a:rPr lang="en-US" i="1" dirty="0"/>
              <a:t>Charter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for SA1 6G Rel-20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S1-242344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SA1#107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19 – 23 Aug 2024, Maastricht, The Netherlands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741A29-0D75-2CD8-64CE-8CB17FCD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The KV </a:t>
            </a:r>
            <a:r>
              <a:rPr lang="en-US" i="1" dirty="0"/>
              <a:t>charter</a:t>
            </a:r>
            <a:r>
              <a:rPr lang="en-US" dirty="0"/>
              <a:t> (for endorsement)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0DAB74-CA0A-FAC0-9519-A6783E10D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2228850"/>
            <a:ext cx="11184400" cy="3197916"/>
          </a:xfrm>
        </p:spPr>
        <p:txBody>
          <a:bodyPr numCol="1"/>
          <a:lstStyle/>
          <a:p>
            <a:pPr>
              <a:buFont typeface="+mj-lt"/>
              <a:buAutoNum type="arabicPeriod"/>
            </a:pPr>
            <a:r>
              <a:rPr lang="en-US" sz="2000" dirty="0"/>
              <a:t>Endorse for SA1 to consider “key values” in the context of SA1 6G study/</a:t>
            </a:r>
            <a:r>
              <a:rPr lang="en-US" sz="2000" dirty="0" err="1"/>
              <a:t>ies</a:t>
            </a:r>
            <a:r>
              <a:rPr lang="en-US" sz="2000" dirty="0"/>
              <a:t> in a contribution driven way</a:t>
            </a:r>
          </a:p>
          <a:p>
            <a:pPr>
              <a:buFont typeface="+mj-lt"/>
              <a:buAutoNum type="arabicPeriod"/>
            </a:pPr>
            <a:r>
              <a:rPr lang="en-US" sz="2000" dirty="0"/>
              <a:t>Endorse the principle of addressing “key values” as part of the 6G study in the following manner only: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“Key values” may be discussed at the use case granularity, based on input contribution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The “Key values” are at contributor’s discretion (see Note)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Impact of a use case </a:t>
            </a:r>
            <a:r>
              <a:rPr lang="en-US" sz="2000" dirty="0" err="1"/>
              <a:t>wrt</a:t>
            </a:r>
            <a:r>
              <a:rPr lang="en-US" sz="2000" dirty="0"/>
              <a:t> “key values” may be included in the Description clause of a use case, hence documented in the 6G TR, using format at the contributor’s discretion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“Key values” may be considered by delegates when searching for consensus on a use case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EA05AF-8F54-7FE3-9F87-F3C22988852A}"/>
              </a:ext>
            </a:extLst>
          </p:cNvPr>
          <p:cNvSpPr txBox="1"/>
          <p:nvPr/>
        </p:nvSpPr>
        <p:spPr>
          <a:xfrm>
            <a:off x="714375" y="1105464"/>
            <a:ext cx="10591800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Basic assumptions of this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charter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 are: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à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It is only valid for SA1 6G Rel-20 study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à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What is agreed is not challenged anymore (over the remaining validity period)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à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Additional agreements can be added (over the remaining validity period)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B55DE6-3CE3-7B7A-DB5A-4961C868F8B8}"/>
              </a:ext>
            </a:extLst>
          </p:cNvPr>
          <p:cNvSpPr txBox="1"/>
          <p:nvPr/>
        </p:nvSpPr>
        <p:spPr>
          <a:xfrm>
            <a:off x="714375" y="5699041"/>
            <a:ext cx="10955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Note: As a guidance, “Key values” could for example relate to sustainability or market aspects, or e.g. refer to IMT-2030 overarching “goals”: Inclusivity, Ubiquitous connectivity, Sustainability, Enhanced security and resilience.</a:t>
            </a:r>
          </a:p>
        </p:txBody>
      </p:sp>
    </p:spTree>
    <p:extLst>
      <p:ext uri="{BB962C8B-B14F-4D97-AF65-F5344CB8AC3E}">
        <p14:creationId xmlns:p14="http://schemas.microsoft.com/office/powerpoint/2010/main" val="3129334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RBI5PAMIO524-1616901215-27814</_dlc_DocId>
    <HideFromDelve xmlns="71c5aaf6-e6ce-465b-b873-5148d2a4c105">false</HideFromDelve>
    <_dlc_DocIdUrl xmlns="71c5aaf6-e6ce-465b-b873-5148d2a4c105">
      <Url>https://nokia.sharepoint.com/sites/gxp/_layouts/15/DocIdRedir.aspx?ID=RBI5PAMIO524-1616901215-27814</Url>
      <Description>RBI5PAMIO524-1616901215-27814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http://purl.org/dc/terms/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7275bb01-7583-478d-bc14-e839a2dd5989"/>
    <ds:schemaRef ds:uri="3f2ce089-3858-4176-9a21-a30f9204848e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C37E931-D0AA-427D-83C3-7B72F1DD0A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264</Words>
  <Application>Microsoft Office PowerPoint</Application>
  <PresentationFormat>Widescreen</PresentationFormat>
  <Paragraphs>21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Wingdings</vt:lpstr>
      <vt:lpstr>2_Office Theme</vt:lpstr>
      <vt:lpstr>PowerPoint Presentation</vt:lpstr>
      <vt:lpstr>The KV charter (for endorsement)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2024-08-20T14:52:53Z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f9bd3339-cb2c-492b-9c6c-6a304dc341d8</vt:lpwstr>
  </property>
</Properties>
</file>