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7" r:id="rId4"/>
    <p:sldId id="258" r:id="rId5"/>
    <p:sldId id="261" r:id="rId6"/>
    <p:sldId id="259" r:id="rId7"/>
    <p:sldId id="260"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0" d="100"/>
          <a:sy n="110" d="100"/>
        </p:scale>
        <p:origin x="55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36E97-9D69-414B-B29D-0543F0CBA8C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5DE8001-72E1-4416-B446-B4ED69BF8E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5B325B3-371C-496C-B03E-91AB5C5D4174}"/>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8235B1CC-F95B-4606-8F78-E9AAB4C097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0B8272-BDD8-4F69-8A19-1471E69643AA}"/>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3474480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7BC67B-B97C-4B84-8893-2DFC7303830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B95F5AB-44C6-4AE1-8664-38A710CC7A9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C63DD35-2063-4D78-9ADF-F71ADA82D4F1}"/>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D43B8831-8A28-4DAE-8AA1-8CC65D60D4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EA5C05-DF9B-4C33-93A5-4913C6447F9F}"/>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213808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ACDC623-B049-4FD7-8DDA-88ECA9B1DC4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20578EF-05C2-4EA8-8D3E-AC04CCF6146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15163F1-CCF7-4764-9999-3B58CD6CA4C0}"/>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C15F941D-80DD-4B76-AC35-9D3093A51B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9B73681-E030-47CA-887D-67D0365D591F}"/>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4116074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714430-FCFC-467F-BC92-B8DFFD9F78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074A8B4-C2E9-419D-8904-EF9478778F8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4D456E7-1655-40BF-873F-8938EC18CBEE}"/>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128A5580-3E63-4156-823E-DE90A55D73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C81A43-4CB1-447D-9C55-DB14BB437A48}"/>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1792355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298521-AF39-4290-A6D6-E6B5E98A55A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EC4F2E2-7693-4CC3-BE31-0EA5D7A815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3346635-ACED-453E-849B-1EACA3BEE94B}"/>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F0E4B9BE-F9B8-4DE3-A586-0AF8868C67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DC9CE6-5758-49CE-BE5A-5850E68966EC}"/>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206141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DCB2DD-BE60-4749-91ED-870659962F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2083446-C977-4981-9063-0FAA5FD7ACA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AEF1D9F-711D-4737-910F-A39C97F78CF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EBDD4CE-7906-459C-B09E-533CE0F94BE3}"/>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6" name="页脚占位符 5">
            <a:extLst>
              <a:ext uri="{FF2B5EF4-FFF2-40B4-BE49-F238E27FC236}">
                <a16:creationId xmlns:a16="http://schemas.microsoft.com/office/drawing/2014/main" id="{F40BB230-4350-4E80-BB62-C8B9191406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CC6D7E9-8CC8-441B-AC93-D7B8E57CE909}"/>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4046780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839A6B-EDA0-4EC2-94B0-0BE1180CE04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472C33F-6993-455C-B74D-145C5D6B60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7E0FEA7-71FB-4E92-A7DB-495B7B7C21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0413610-5D6E-4BA2-B5B3-DBC00F46C7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F9D447C-5F59-4F8D-A616-59A2A554F74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E3C3E544-379A-4752-ABD9-D7CEF33C48CF}"/>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8" name="页脚占位符 7">
            <a:extLst>
              <a:ext uri="{FF2B5EF4-FFF2-40B4-BE49-F238E27FC236}">
                <a16:creationId xmlns:a16="http://schemas.microsoft.com/office/drawing/2014/main" id="{6286A38D-D720-4C56-BA08-AB54E126341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7B41A39-9FC2-4758-9C5C-7AAE1E5AC189}"/>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892846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2D600B-432F-45A6-BCF6-C05797C43FC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84BA64E-FAE2-42C7-AB80-556DBB8B49C7}"/>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4" name="页脚占位符 3">
            <a:extLst>
              <a:ext uri="{FF2B5EF4-FFF2-40B4-BE49-F238E27FC236}">
                <a16:creationId xmlns:a16="http://schemas.microsoft.com/office/drawing/2014/main" id="{03B18B32-28F1-4BC9-A4B2-08E63776FAE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6D88A0F-6E09-48F8-98B4-353967750AAC}"/>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85611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0B1C473-BB22-4E1B-806C-A100FD52C839}"/>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3" name="页脚占位符 2">
            <a:extLst>
              <a:ext uri="{FF2B5EF4-FFF2-40B4-BE49-F238E27FC236}">
                <a16:creationId xmlns:a16="http://schemas.microsoft.com/office/drawing/2014/main" id="{0B024020-858D-4FB2-94BE-2668A117080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A4B4F71-753A-491A-9D13-428BEB8BE781}"/>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1898603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57339C-E12E-42FC-A3AE-1A47A68AC8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B6AB42F-F7E6-4FD7-913C-22FCED2766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76FB92F-7A25-4B0C-8EF4-DCB4051296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4F81A7B-BFF6-48AE-B708-1526A2673CFD}"/>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6" name="页脚占位符 5">
            <a:extLst>
              <a:ext uri="{FF2B5EF4-FFF2-40B4-BE49-F238E27FC236}">
                <a16:creationId xmlns:a16="http://schemas.microsoft.com/office/drawing/2014/main" id="{ECCA9C55-5DF3-49AA-A0F6-7AC0DA67A12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A4F232C-4E40-4745-9B31-CEBAF9E15059}"/>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1929763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DD992A-6C6D-4B03-A258-2AE08F2CDBE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ABD5799-FA68-413A-9AC6-E40D90B408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56791BB-80D9-4253-9680-5656F68DBB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B2D302D-BEB5-4D3F-8D6F-E3A3884851C5}"/>
              </a:ext>
            </a:extLst>
          </p:cNvPr>
          <p:cNvSpPr>
            <a:spLocks noGrp="1"/>
          </p:cNvSpPr>
          <p:nvPr>
            <p:ph type="dt" sz="half" idx="10"/>
          </p:nvPr>
        </p:nvSpPr>
        <p:spPr/>
        <p:txBody>
          <a:bodyPr/>
          <a:lstStyle/>
          <a:p>
            <a:fld id="{1B7CEFE9-E065-4E7F-A778-3F1863815576}" type="datetimeFigureOut">
              <a:rPr lang="zh-CN" altLang="en-US" smtClean="0"/>
              <a:t>2024/8/14</a:t>
            </a:fld>
            <a:endParaRPr lang="zh-CN" altLang="en-US"/>
          </a:p>
        </p:txBody>
      </p:sp>
      <p:sp>
        <p:nvSpPr>
          <p:cNvPr id="6" name="页脚占位符 5">
            <a:extLst>
              <a:ext uri="{FF2B5EF4-FFF2-40B4-BE49-F238E27FC236}">
                <a16:creationId xmlns:a16="http://schemas.microsoft.com/office/drawing/2014/main" id="{03D3D449-EE6C-4513-BBF1-BC17929AC25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7DDEBD-829B-4DB3-9445-F0812FACA25E}"/>
              </a:ext>
            </a:extLst>
          </p:cNvPr>
          <p:cNvSpPr>
            <a:spLocks noGrp="1"/>
          </p:cNvSpPr>
          <p:nvPr>
            <p:ph type="sldNum" sz="quarter" idx="12"/>
          </p:nvPr>
        </p:nvSpPr>
        <p:spPr/>
        <p:txBody>
          <a:body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398071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BCC26A0-BDDC-432D-9EF2-BE623543C6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AD67FB4-49CD-4675-9AD3-E765747EA1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3FAC1E7-0C7F-43D6-8DC1-07C353A33C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7CEFE9-E065-4E7F-A778-3F1863815576}" type="datetimeFigureOut">
              <a:rPr lang="zh-CN" altLang="en-US" smtClean="0"/>
              <a:t>2024/8/14</a:t>
            </a:fld>
            <a:endParaRPr lang="zh-CN" altLang="en-US"/>
          </a:p>
        </p:txBody>
      </p:sp>
      <p:sp>
        <p:nvSpPr>
          <p:cNvPr id="5" name="页脚占位符 4">
            <a:extLst>
              <a:ext uri="{FF2B5EF4-FFF2-40B4-BE49-F238E27FC236}">
                <a16:creationId xmlns:a16="http://schemas.microsoft.com/office/drawing/2014/main" id="{7E61B700-334E-42EB-8A49-53EA755D8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03C2576-BB67-442F-8F85-A0EA9320F0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69D4B4-2E06-4FE8-9C91-E7CB38A025F8}" type="slidenum">
              <a:rPr lang="zh-CN" altLang="en-US" smtClean="0"/>
              <a:t>‹#›</a:t>
            </a:fld>
            <a:endParaRPr lang="zh-CN" altLang="en-US"/>
          </a:p>
        </p:txBody>
      </p:sp>
    </p:spTree>
    <p:extLst>
      <p:ext uri="{BB962C8B-B14F-4D97-AF65-F5344CB8AC3E}">
        <p14:creationId xmlns:p14="http://schemas.microsoft.com/office/powerpoint/2010/main" val="4019637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4266B9-4DE9-495A-AC5C-721039D97A53}"/>
              </a:ext>
            </a:extLst>
          </p:cNvPr>
          <p:cNvSpPr>
            <a:spLocks noGrp="1"/>
          </p:cNvSpPr>
          <p:nvPr>
            <p:ph type="ctrTitle"/>
          </p:nvPr>
        </p:nvSpPr>
        <p:spPr>
          <a:xfrm>
            <a:off x="1524000" y="1122363"/>
            <a:ext cx="9144000" cy="2117794"/>
          </a:xfrm>
        </p:spPr>
        <p:txBody>
          <a:bodyPr>
            <a:normAutofit/>
          </a:bodyPr>
          <a:lstStyle/>
          <a:p>
            <a:r>
              <a:rPr lang="en-US" altLang="zh-CN" sz="5000" b="1" dirty="0"/>
              <a:t>Draft reply to LS of </a:t>
            </a:r>
            <a:r>
              <a:rPr lang="en-US" altLang="zh-CN" sz="5000" b="1" dirty="0" err="1"/>
              <a:t>AIoT</a:t>
            </a:r>
            <a:r>
              <a:rPr lang="en-US" altLang="zh-CN" sz="5000" b="1" dirty="0"/>
              <a:t> security (S1-242185/SP-241016)</a:t>
            </a:r>
            <a:endParaRPr lang="zh-CN" altLang="en-US" sz="5000" b="1" dirty="0"/>
          </a:p>
        </p:txBody>
      </p:sp>
      <p:sp>
        <p:nvSpPr>
          <p:cNvPr id="3" name="副标题 2">
            <a:extLst>
              <a:ext uri="{FF2B5EF4-FFF2-40B4-BE49-F238E27FC236}">
                <a16:creationId xmlns:a16="http://schemas.microsoft.com/office/drawing/2014/main" id="{A2C6879D-9536-412C-A996-C2F0E937DE55}"/>
              </a:ext>
            </a:extLst>
          </p:cNvPr>
          <p:cNvSpPr>
            <a:spLocks noGrp="1"/>
          </p:cNvSpPr>
          <p:nvPr>
            <p:ph type="subTitle" idx="1"/>
          </p:nvPr>
        </p:nvSpPr>
        <p:spPr>
          <a:xfrm>
            <a:off x="1524000" y="4641574"/>
            <a:ext cx="9144000" cy="616226"/>
          </a:xfrm>
        </p:spPr>
        <p:txBody>
          <a:bodyPr/>
          <a:lstStyle/>
          <a:p>
            <a:r>
              <a:rPr lang="en-US" altLang="zh-CN" dirty="0"/>
              <a:t>OPPO</a:t>
            </a:r>
            <a:endParaRPr lang="zh-CN" altLang="en-US" dirty="0"/>
          </a:p>
        </p:txBody>
      </p:sp>
    </p:spTree>
    <p:extLst>
      <p:ext uri="{BB962C8B-B14F-4D97-AF65-F5344CB8AC3E}">
        <p14:creationId xmlns:p14="http://schemas.microsoft.com/office/powerpoint/2010/main" val="506829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ADE00BA-8221-45A8-9FAC-2D47E9DB8CA1}"/>
              </a:ext>
            </a:extLst>
          </p:cNvPr>
          <p:cNvSpPr>
            <a:spLocks noGrp="1"/>
          </p:cNvSpPr>
          <p:nvPr>
            <p:ph idx="1"/>
          </p:nvPr>
        </p:nvSpPr>
        <p:spPr>
          <a:xfrm>
            <a:off x="798442" y="1507573"/>
            <a:ext cx="10949609" cy="4351338"/>
          </a:xfrm>
        </p:spPr>
        <p:txBody>
          <a:bodyPr>
            <a:normAutofit lnSpcReduction="10000"/>
          </a:bodyPr>
          <a:lstStyle/>
          <a:p>
            <a:r>
              <a:rPr lang="en-US" altLang="zh-CN" dirty="0"/>
              <a:t>There is a LS from SA regarding to </a:t>
            </a:r>
            <a:r>
              <a:rPr lang="en-US" altLang="zh-CN" dirty="0" err="1"/>
              <a:t>AIoT</a:t>
            </a:r>
            <a:r>
              <a:rPr lang="en-US" altLang="zh-CN" dirty="0"/>
              <a:t> security (S1-242185/SP-241016). Several </a:t>
            </a:r>
            <a:r>
              <a:rPr lang="en-US" altLang="zh-CN" dirty="0" err="1"/>
              <a:t>LSreply</a:t>
            </a:r>
            <a:r>
              <a:rPr lang="en-US" altLang="zh-CN" dirty="0"/>
              <a:t> contributions are submitted by companies (S1-242193, 2231, 2242, 2283, 2121, 2158).</a:t>
            </a:r>
          </a:p>
          <a:p>
            <a:r>
              <a:rPr lang="en-US" altLang="zh-CN" dirty="0"/>
              <a:t>It is to propose the reply the LS based on the aspects and corresponding answers addressed in all companies’ contributions:</a:t>
            </a:r>
          </a:p>
          <a:p>
            <a:pPr marL="0" indent="0">
              <a:buNone/>
            </a:pPr>
            <a:r>
              <a:rPr lang="en-US" altLang="zh-CN" dirty="0"/>
              <a:t>   -  How to collect and expose data with 3rd party based on SLA;</a:t>
            </a:r>
          </a:p>
          <a:p>
            <a:pPr marL="0" indent="0">
              <a:buNone/>
            </a:pPr>
            <a:r>
              <a:rPr lang="en-US" altLang="zh-CN" dirty="0"/>
              <a:t>   -   Subscription and Lifecycle management;</a:t>
            </a:r>
          </a:p>
          <a:p>
            <a:pPr marL="0" indent="0">
              <a:buNone/>
            </a:pPr>
            <a:r>
              <a:rPr lang="en-US" altLang="zh-CN" dirty="0"/>
              <a:t>   -   Charging;</a:t>
            </a:r>
          </a:p>
          <a:p>
            <a:pPr marL="0" indent="0">
              <a:buNone/>
            </a:pPr>
            <a:r>
              <a:rPr lang="en-US" altLang="zh-CN" dirty="0"/>
              <a:t>   -   Operator-managed </a:t>
            </a:r>
            <a:r>
              <a:rPr lang="en-US" altLang="zh-CN" dirty="0" err="1"/>
              <a:t>v.s</a:t>
            </a:r>
            <a:r>
              <a:rPr lang="en-US" altLang="zh-CN" dirty="0"/>
              <a:t>. application-managed model;</a:t>
            </a:r>
          </a:p>
          <a:p>
            <a:pPr marL="0" indent="0">
              <a:buNone/>
            </a:pPr>
            <a:r>
              <a:rPr lang="en-US" altLang="zh-CN" dirty="0"/>
              <a:t>   -   Secured storage and secured data transfer. </a:t>
            </a:r>
            <a:endParaRPr lang="zh-CN" altLang="en-US" dirty="0"/>
          </a:p>
        </p:txBody>
      </p:sp>
      <p:sp>
        <p:nvSpPr>
          <p:cNvPr id="4" name="标题 1">
            <a:extLst>
              <a:ext uri="{FF2B5EF4-FFF2-40B4-BE49-F238E27FC236}">
                <a16:creationId xmlns:a16="http://schemas.microsoft.com/office/drawing/2014/main" id="{1E77CCEB-A4C0-4A81-83D5-10D06CF78040}"/>
              </a:ext>
            </a:extLst>
          </p:cNvPr>
          <p:cNvSpPr>
            <a:spLocks noGrp="1"/>
          </p:cNvSpPr>
          <p:nvPr>
            <p:ph type="title"/>
          </p:nvPr>
        </p:nvSpPr>
        <p:spPr>
          <a:xfrm>
            <a:off x="838200" y="514213"/>
            <a:ext cx="10515600" cy="628788"/>
          </a:xfrm>
        </p:spPr>
        <p:txBody>
          <a:bodyPr>
            <a:normAutofit fontScale="90000"/>
          </a:bodyPr>
          <a:lstStyle/>
          <a:p>
            <a:r>
              <a:rPr lang="en-US" altLang="zh-CN" b="1" dirty="0"/>
              <a:t>Background</a:t>
            </a:r>
            <a:endParaRPr lang="zh-CN" altLang="en-US" b="1" dirty="0"/>
          </a:p>
        </p:txBody>
      </p:sp>
    </p:spTree>
    <p:extLst>
      <p:ext uri="{BB962C8B-B14F-4D97-AF65-F5344CB8AC3E}">
        <p14:creationId xmlns:p14="http://schemas.microsoft.com/office/powerpoint/2010/main" val="427764682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A28386-ED37-490D-B38A-78BC6906657F}"/>
              </a:ext>
            </a:extLst>
          </p:cNvPr>
          <p:cNvSpPr>
            <a:spLocks noGrp="1"/>
          </p:cNvSpPr>
          <p:nvPr>
            <p:ph type="title"/>
          </p:nvPr>
        </p:nvSpPr>
        <p:spPr>
          <a:xfrm>
            <a:off x="838200" y="514213"/>
            <a:ext cx="10515600" cy="628788"/>
          </a:xfrm>
        </p:spPr>
        <p:txBody>
          <a:bodyPr>
            <a:normAutofit fontScale="90000"/>
          </a:bodyPr>
          <a:lstStyle/>
          <a:p>
            <a:r>
              <a:rPr lang="en-US" altLang="zh-CN" b="1" dirty="0"/>
              <a:t>How to collect and expose data with 3rd party based on SLA</a:t>
            </a:r>
            <a:endParaRPr lang="zh-CN" altLang="en-US" b="1" dirty="0"/>
          </a:p>
        </p:txBody>
      </p:sp>
      <p:sp>
        <p:nvSpPr>
          <p:cNvPr id="3" name="内容占位符 2">
            <a:extLst>
              <a:ext uri="{FF2B5EF4-FFF2-40B4-BE49-F238E27FC236}">
                <a16:creationId xmlns:a16="http://schemas.microsoft.com/office/drawing/2014/main" id="{A92A4D2D-CCDB-494A-9F65-4D70DCF1141B}"/>
              </a:ext>
            </a:extLst>
          </p:cNvPr>
          <p:cNvSpPr>
            <a:spLocks noGrp="1"/>
          </p:cNvSpPr>
          <p:nvPr>
            <p:ph idx="1"/>
          </p:nvPr>
        </p:nvSpPr>
        <p:spPr>
          <a:xfrm>
            <a:off x="718931" y="1992449"/>
            <a:ext cx="10515600" cy="4351338"/>
          </a:xfrm>
        </p:spPr>
        <p:txBody>
          <a:bodyPr>
            <a:normAutofit lnSpcReduction="10000"/>
          </a:bodyPr>
          <a:lstStyle/>
          <a:p>
            <a:pPr marL="0" indent="0">
              <a:buNone/>
            </a:pPr>
            <a:r>
              <a:rPr lang="en-US" altLang="zh-CN" b="1" dirty="0"/>
              <a:t>Proposed reply:</a:t>
            </a:r>
          </a:p>
          <a:p>
            <a:r>
              <a:rPr lang="en-US" altLang="zh-CN" dirty="0"/>
              <a:t>In 22.369, there are three communication modes: </a:t>
            </a:r>
          </a:p>
          <a:p>
            <a:pPr>
              <a:buFontTx/>
              <a:buChar char="-"/>
            </a:pPr>
            <a:r>
              <a:rPr lang="en-GB" altLang="zh-CN" dirty="0"/>
              <a:t>Ambient IoT Direct Network Communication, Ambient IoT Indirect Network communication: requires a 3GPP network entity to collect data and expose it to a trusted 3</a:t>
            </a:r>
            <a:r>
              <a:rPr lang="en-GB" altLang="zh-CN" baseline="30000" dirty="0"/>
              <a:t>rd</a:t>
            </a:r>
            <a:r>
              <a:rPr lang="en-GB" altLang="zh-CN" dirty="0"/>
              <a:t> party;</a:t>
            </a:r>
          </a:p>
          <a:p>
            <a:pPr>
              <a:buFontTx/>
              <a:buChar char="-"/>
            </a:pPr>
            <a:r>
              <a:rPr lang="en-GB" altLang="zh-CN" dirty="0"/>
              <a:t>Ambient IoT Device to UE Direct Communication: requires an authorized UE to collect data from Ambient IoT devices and expose it to an trusted 3</a:t>
            </a:r>
            <a:r>
              <a:rPr lang="en-GB" altLang="zh-CN" baseline="30000" dirty="0"/>
              <a:t>rd</a:t>
            </a:r>
            <a:r>
              <a:rPr lang="en-GB" altLang="zh-CN" dirty="0"/>
              <a:t> party.</a:t>
            </a:r>
          </a:p>
          <a:p>
            <a:r>
              <a:rPr lang="en-US" altLang="zh-CN" dirty="0"/>
              <a:t>In 22.369 clause 5.2.4, there are “exposure” requirements based on SLA.</a:t>
            </a:r>
          </a:p>
          <a:p>
            <a:pPr marL="0" indent="0">
              <a:buNone/>
            </a:pPr>
            <a:endParaRPr lang="zh-CN" altLang="en-US" dirty="0"/>
          </a:p>
        </p:txBody>
      </p:sp>
    </p:spTree>
    <p:extLst>
      <p:ext uri="{BB962C8B-B14F-4D97-AF65-F5344CB8AC3E}">
        <p14:creationId xmlns:p14="http://schemas.microsoft.com/office/powerpoint/2010/main" val="309897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40E141-8CBF-4375-88F3-C6003483E363}"/>
              </a:ext>
            </a:extLst>
          </p:cNvPr>
          <p:cNvSpPr>
            <a:spLocks noGrp="1"/>
          </p:cNvSpPr>
          <p:nvPr>
            <p:ph type="title"/>
          </p:nvPr>
        </p:nvSpPr>
        <p:spPr/>
        <p:txBody>
          <a:bodyPr/>
          <a:lstStyle/>
          <a:p>
            <a:r>
              <a:rPr lang="en-US" altLang="zh-CN" b="1" dirty="0"/>
              <a:t>Subscription and Lifecycle management</a:t>
            </a:r>
            <a:endParaRPr lang="zh-CN" altLang="en-US" b="1" dirty="0"/>
          </a:p>
        </p:txBody>
      </p:sp>
      <p:sp>
        <p:nvSpPr>
          <p:cNvPr id="3" name="内容占位符 2">
            <a:extLst>
              <a:ext uri="{FF2B5EF4-FFF2-40B4-BE49-F238E27FC236}">
                <a16:creationId xmlns:a16="http://schemas.microsoft.com/office/drawing/2014/main" id="{7A4D6F67-262D-408D-B81A-26D3BEE5EFBC}"/>
              </a:ext>
            </a:extLst>
          </p:cNvPr>
          <p:cNvSpPr>
            <a:spLocks noGrp="1"/>
          </p:cNvSpPr>
          <p:nvPr>
            <p:ph idx="1"/>
          </p:nvPr>
        </p:nvSpPr>
        <p:spPr/>
        <p:txBody>
          <a:bodyPr/>
          <a:lstStyle/>
          <a:p>
            <a:pPr marL="0" indent="0">
              <a:buNone/>
            </a:pPr>
            <a:r>
              <a:rPr lang="en-US" altLang="zh-CN" b="1" dirty="0"/>
              <a:t>Proposed reply:</a:t>
            </a:r>
          </a:p>
          <a:p>
            <a:r>
              <a:rPr lang="en-US" altLang="zh-CN" dirty="0" err="1"/>
              <a:t>AIoT</a:t>
            </a:r>
            <a:r>
              <a:rPr lang="en-US" altLang="zh-CN" dirty="0"/>
              <a:t> device as a kind of IoT device, is a UE with subscription. The requirements for subscription (TS22.261 clause 6.14.2) and security (clause 8.1) can apply to </a:t>
            </a:r>
            <a:r>
              <a:rPr lang="en-US" altLang="zh-CN" dirty="0" err="1"/>
              <a:t>AIoT</a:t>
            </a:r>
            <a:r>
              <a:rPr lang="en-US" altLang="zh-CN" dirty="0"/>
              <a:t> device, which includes the ownership and provisioning requirements.</a:t>
            </a:r>
          </a:p>
        </p:txBody>
      </p:sp>
    </p:spTree>
    <p:extLst>
      <p:ext uri="{BB962C8B-B14F-4D97-AF65-F5344CB8AC3E}">
        <p14:creationId xmlns:p14="http://schemas.microsoft.com/office/powerpoint/2010/main" val="30485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40E141-8CBF-4375-88F3-C6003483E363}"/>
              </a:ext>
            </a:extLst>
          </p:cNvPr>
          <p:cNvSpPr>
            <a:spLocks noGrp="1"/>
          </p:cNvSpPr>
          <p:nvPr>
            <p:ph type="title"/>
          </p:nvPr>
        </p:nvSpPr>
        <p:spPr>
          <a:xfrm>
            <a:off x="838200" y="186221"/>
            <a:ext cx="10515600" cy="1325563"/>
          </a:xfrm>
        </p:spPr>
        <p:txBody>
          <a:bodyPr/>
          <a:lstStyle/>
          <a:p>
            <a:r>
              <a:rPr lang="en-US" altLang="zh-CN" b="1" dirty="0"/>
              <a:t>Charging</a:t>
            </a:r>
            <a:endParaRPr lang="zh-CN" altLang="en-US" b="1" dirty="0"/>
          </a:p>
        </p:txBody>
      </p:sp>
      <p:sp>
        <p:nvSpPr>
          <p:cNvPr id="3" name="内容占位符 2">
            <a:extLst>
              <a:ext uri="{FF2B5EF4-FFF2-40B4-BE49-F238E27FC236}">
                <a16:creationId xmlns:a16="http://schemas.microsoft.com/office/drawing/2014/main" id="{7A4D6F67-262D-408D-B81A-26D3BEE5EFBC}"/>
              </a:ext>
            </a:extLst>
          </p:cNvPr>
          <p:cNvSpPr>
            <a:spLocks noGrp="1"/>
          </p:cNvSpPr>
          <p:nvPr>
            <p:ph idx="1"/>
          </p:nvPr>
        </p:nvSpPr>
        <p:spPr/>
        <p:txBody>
          <a:bodyPr/>
          <a:lstStyle/>
          <a:p>
            <a:pPr marL="0" indent="0">
              <a:buNone/>
            </a:pPr>
            <a:r>
              <a:rPr lang="en-US" altLang="zh-CN" b="1" dirty="0"/>
              <a:t>Proposed reply:</a:t>
            </a:r>
            <a:endParaRPr lang="en-US" altLang="zh-CN" dirty="0"/>
          </a:p>
          <a:p>
            <a:r>
              <a:rPr lang="en-US" altLang="zh-CN" dirty="0"/>
              <a:t>In 22.369, the charging requirement is as below. SA1 understands it is possible for </a:t>
            </a:r>
            <a:r>
              <a:rPr lang="en-US" altLang="zh-CN" dirty="0" err="1"/>
              <a:t>AIoT</a:t>
            </a:r>
            <a:r>
              <a:rPr lang="en-US" altLang="zh-CN" dirty="0"/>
              <a:t> </a:t>
            </a:r>
            <a:r>
              <a:rPr lang="en-GB" altLang="zh-CN" dirty="0"/>
              <a:t>device to be charged individually, or aggregated charging per application server</a:t>
            </a:r>
            <a:endParaRPr lang="en-US" altLang="zh-CN" dirty="0"/>
          </a:p>
          <a:p>
            <a:pPr marL="457200" lvl="1" indent="0">
              <a:buNone/>
            </a:pPr>
            <a:r>
              <a:rPr lang="en-GB" altLang="zh-CN" i="1" dirty="0"/>
              <a:t>-  The 5G system shall be able to collect charging information in a suitable way for using Ambient IoT services on per Ambient IoT device basis or a group of Ambient IoT devices (e.g., </a:t>
            </a:r>
            <a:r>
              <a:rPr lang="en-US" altLang="zh-CN" i="1" dirty="0"/>
              <a:t>total number of communications per charging period</a:t>
            </a:r>
            <a:r>
              <a:rPr lang="en-GB" altLang="zh-CN" i="1" dirty="0"/>
              <a:t>).</a:t>
            </a:r>
            <a:endParaRPr lang="zh-CN" altLang="zh-CN" i="1" dirty="0"/>
          </a:p>
          <a:p>
            <a:endParaRPr lang="en-US" altLang="zh-CN" dirty="0"/>
          </a:p>
        </p:txBody>
      </p:sp>
    </p:spTree>
    <p:extLst>
      <p:ext uri="{BB962C8B-B14F-4D97-AF65-F5344CB8AC3E}">
        <p14:creationId xmlns:p14="http://schemas.microsoft.com/office/powerpoint/2010/main" val="4156850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6C6204-3EF5-47DF-B6BA-69A5F3E8C93D}"/>
              </a:ext>
            </a:extLst>
          </p:cNvPr>
          <p:cNvSpPr>
            <a:spLocks noGrp="1"/>
          </p:cNvSpPr>
          <p:nvPr>
            <p:ph type="title"/>
          </p:nvPr>
        </p:nvSpPr>
        <p:spPr>
          <a:xfrm>
            <a:off x="669234" y="452437"/>
            <a:ext cx="10959548" cy="1325563"/>
          </a:xfrm>
        </p:spPr>
        <p:txBody>
          <a:bodyPr>
            <a:normAutofit/>
          </a:bodyPr>
          <a:lstStyle/>
          <a:p>
            <a:r>
              <a:rPr lang="en-US" altLang="zh-CN" sz="3800" b="1" dirty="0"/>
              <a:t>Operator-managed </a:t>
            </a:r>
            <a:r>
              <a:rPr lang="en-US" altLang="zh-CN" sz="3800" b="1" dirty="0" err="1"/>
              <a:t>v.s</a:t>
            </a:r>
            <a:r>
              <a:rPr lang="en-US" altLang="zh-CN" sz="3800" b="1" dirty="0"/>
              <a:t>. application-managed model</a:t>
            </a:r>
            <a:endParaRPr lang="zh-CN" altLang="en-US" sz="3800" b="1" dirty="0"/>
          </a:p>
        </p:txBody>
      </p:sp>
      <p:sp>
        <p:nvSpPr>
          <p:cNvPr id="3" name="内容占位符 2">
            <a:extLst>
              <a:ext uri="{FF2B5EF4-FFF2-40B4-BE49-F238E27FC236}">
                <a16:creationId xmlns:a16="http://schemas.microsoft.com/office/drawing/2014/main" id="{E6AD40B9-EAD6-44F0-AB19-D2BD7ABFC8A4}"/>
              </a:ext>
            </a:extLst>
          </p:cNvPr>
          <p:cNvSpPr>
            <a:spLocks noGrp="1"/>
          </p:cNvSpPr>
          <p:nvPr>
            <p:ph idx="1"/>
          </p:nvPr>
        </p:nvSpPr>
        <p:spPr>
          <a:xfrm>
            <a:off x="838199" y="2054225"/>
            <a:ext cx="10790583" cy="4351338"/>
          </a:xfrm>
        </p:spPr>
        <p:txBody>
          <a:bodyPr/>
          <a:lstStyle/>
          <a:p>
            <a:r>
              <a:rPr lang="en-US" altLang="zh-CN" b="1" dirty="0"/>
              <a:t>Proposed reply:</a:t>
            </a:r>
          </a:p>
          <a:p>
            <a:pPr marL="0" indent="0">
              <a:buNone/>
            </a:pPr>
            <a:r>
              <a:rPr lang="en-US" altLang="zh-CN" dirty="0"/>
              <a:t>SA1 thinks operator-managed model is a typical scenario, while SA1 does not exclude application-managed model.</a:t>
            </a:r>
            <a:endParaRPr lang="zh-CN" altLang="en-US" dirty="0"/>
          </a:p>
        </p:txBody>
      </p:sp>
    </p:spTree>
    <p:extLst>
      <p:ext uri="{BB962C8B-B14F-4D97-AF65-F5344CB8AC3E}">
        <p14:creationId xmlns:p14="http://schemas.microsoft.com/office/powerpoint/2010/main" val="1465178326"/>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0D7C19-6468-4988-82E6-F9D07E8E21B3}"/>
              </a:ext>
            </a:extLst>
          </p:cNvPr>
          <p:cNvSpPr>
            <a:spLocks noGrp="1"/>
          </p:cNvSpPr>
          <p:nvPr>
            <p:ph type="title"/>
          </p:nvPr>
        </p:nvSpPr>
        <p:spPr/>
        <p:txBody>
          <a:bodyPr/>
          <a:lstStyle/>
          <a:p>
            <a:r>
              <a:rPr lang="en-US" altLang="zh-CN" b="1" dirty="0"/>
              <a:t>Secured storage and secured data transfer</a:t>
            </a:r>
            <a:endParaRPr lang="zh-CN" altLang="en-US" b="1" dirty="0"/>
          </a:p>
        </p:txBody>
      </p:sp>
      <p:sp>
        <p:nvSpPr>
          <p:cNvPr id="3" name="内容占位符 2">
            <a:extLst>
              <a:ext uri="{FF2B5EF4-FFF2-40B4-BE49-F238E27FC236}">
                <a16:creationId xmlns:a16="http://schemas.microsoft.com/office/drawing/2014/main" id="{6812A315-1A98-4EC1-807B-03D265544645}"/>
              </a:ext>
            </a:extLst>
          </p:cNvPr>
          <p:cNvSpPr>
            <a:spLocks noGrp="1"/>
          </p:cNvSpPr>
          <p:nvPr>
            <p:ph idx="1"/>
          </p:nvPr>
        </p:nvSpPr>
        <p:spPr/>
        <p:txBody>
          <a:bodyPr>
            <a:normAutofit/>
          </a:bodyPr>
          <a:lstStyle/>
          <a:p>
            <a:pPr marL="0" indent="0">
              <a:buNone/>
            </a:pPr>
            <a:r>
              <a:rPr lang="en-US" altLang="zh-CN" b="1" dirty="0"/>
              <a:t>Proposed reply:</a:t>
            </a:r>
          </a:p>
          <a:p>
            <a:r>
              <a:rPr lang="en-US" altLang="zh-CN" dirty="0"/>
              <a:t>SA1 thinks some kind of tampered resistant storage for credential make sense, but whether it needs UICC is solution specific.</a:t>
            </a:r>
          </a:p>
          <a:p>
            <a:r>
              <a:rPr lang="en-US" altLang="zh-CN" dirty="0"/>
              <a:t>Data transfer with Ambient IoT device may require security protection (crypted, integrity protected) depending on scenarios. </a:t>
            </a:r>
          </a:p>
          <a:p>
            <a:r>
              <a:rPr lang="en-US" altLang="zh-CN" dirty="0"/>
              <a:t>Considering the characteristics of Ambient IoT devices is described in 22.369 clause 4.2 (incl. low complexity, low data rate, long life span, energy harvesting), it is up to downstream group to decide whether the existing security mechanism suitably applies to Ambient IoT device, or a light-weight mechanism is needed. </a:t>
            </a:r>
            <a:endParaRPr lang="zh-CN" altLang="en-US" dirty="0"/>
          </a:p>
        </p:txBody>
      </p:sp>
    </p:spTree>
    <p:extLst>
      <p:ext uri="{BB962C8B-B14F-4D97-AF65-F5344CB8AC3E}">
        <p14:creationId xmlns:p14="http://schemas.microsoft.com/office/powerpoint/2010/main" val="350403246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171</TotalTime>
  <Words>477</Words>
  <Application>Microsoft Office PowerPoint</Application>
  <PresentationFormat>宽屏</PresentationFormat>
  <Paragraphs>31</Paragraphs>
  <Slides>7</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7</vt:i4>
      </vt:variant>
    </vt:vector>
  </HeadingPairs>
  <TitlesOfParts>
    <vt:vector size="11" baseType="lpstr">
      <vt:lpstr>等线</vt:lpstr>
      <vt:lpstr>等线 Light</vt:lpstr>
      <vt:lpstr>Arial</vt:lpstr>
      <vt:lpstr>Office 主题​​</vt:lpstr>
      <vt:lpstr>Draft reply to LS of AIoT security (S1-242185/SP-241016)</vt:lpstr>
      <vt:lpstr>Background</vt:lpstr>
      <vt:lpstr>How to collect and expose data with 3rd party based on SLA</vt:lpstr>
      <vt:lpstr>Subscription and Lifecycle management</vt:lpstr>
      <vt:lpstr>Charging</vt:lpstr>
      <vt:lpstr>Operator-managed v.s. application-managed model</vt:lpstr>
      <vt:lpstr>Secured storage and secured data transfer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dc:creator>
  <cp:lastModifiedBy>OPPO</cp:lastModifiedBy>
  <cp:revision>15</cp:revision>
  <dcterms:created xsi:type="dcterms:W3CDTF">2024-08-13T04:02:14Z</dcterms:created>
  <dcterms:modified xsi:type="dcterms:W3CDTF">2024-08-14T09:01:53Z</dcterms:modified>
</cp:coreProperties>
</file>