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15"/>
  </p:notesMasterIdLst>
  <p:sldIdLst>
    <p:sldId id="303" r:id="rId7"/>
    <p:sldId id="2147478752" r:id="rId8"/>
    <p:sldId id="2147478750" r:id="rId9"/>
    <p:sldId id="2147478757" r:id="rId10"/>
    <p:sldId id="2147478755" r:id="rId11"/>
    <p:sldId id="2147478749" r:id="rId12"/>
    <p:sldId id="2147478758" r:id="rId13"/>
    <p:sldId id="33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46" autoAdjust="0"/>
    <p:restoredTop sz="93784" autoAdjust="0"/>
  </p:normalViewPr>
  <p:slideViewPr>
    <p:cSldViewPr snapToGrid="0">
      <p:cViewPr varScale="1">
        <p:scale>
          <a:sx n="67" d="100"/>
          <a:sy n="67" d="100"/>
        </p:scale>
        <p:origin x="552"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8/9/2024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3E4391-B736-453C-81CB-9D9D740B24EA}" type="slidenum">
              <a:rPr lang="en-US" smtClean="0"/>
              <a:t>6</a:t>
            </a:fld>
            <a:endParaRPr lang="en-US"/>
          </a:p>
        </p:txBody>
      </p:sp>
    </p:spTree>
    <p:extLst>
      <p:ext uri="{BB962C8B-B14F-4D97-AF65-F5344CB8AC3E}">
        <p14:creationId xmlns:p14="http://schemas.microsoft.com/office/powerpoint/2010/main" val="2344038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3E4391-B736-453C-81CB-9D9D740B24EA}" type="slidenum">
              <a:rPr lang="en-US" smtClean="0"/>
              <a:t>7</a:t>
            </a:fld>
            <a:endParaRPr lang="en-US"/>
          </a:p>
        </p:txBody>
      </p:sp>
    </p:spTree>
    <p:extLst>
      <p:ext uri="{BB962C8B-B14F-4D97-AF65-F5344CB8AC3E}">
        <p14:creationId xmlns:p14="http://schemas.microsoft.com/office/powerpoint/2010/main" val="3822012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09/08/2024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7">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942429" y="2565400"/>
            <a:ext cx="5210971" cy="1727200"/>
          </a:xfrm>
          <a:prstGeom prst="rect">
            <a:avLst/>
          </a:prstGeom>
          <a:noFill/>
          <a:ln>
            <a:noFill/>
          </a:ln>
        </p:spPr>
        <p:txBody>
          <a:bodyPr lIns="121907" tIns="60953" rIns="121907" bIns="60953" anchor="ctr">
            <a:normAutofit fontScale="92500" lnSpcReduction="10000"/>
          </a:bodyPr>
          <a:lstStyle>
            <a:defPPr>
              <a:defRPr lang="en-US"/>
            </a:defPPr>
            <a:lvl1pPr algn="ctr">
              <a:defRPr sz="4267" b="1">
                <a:solidFill>
                  <a:srgbClr val="FF0000"/>
                </a:solidFill>
                <a:latin typeface="+mj-lt"/>
                <a:ea typeface="ＭＳ Ｐゴシック" charset="0"/>
              </a:defRPr>
            </a:lvl1pPr>
          </a:lstStyle>
          <a:p>
            <a:r>
              <a:rPr lang="en-US" dirty="0"/>
              <a:t>Sustainability KV</a:t>
            </a:r>
          </a:p>
          <a:p>
            <a:r>
              <a:rPr lang="en-US" dirty="0"/>
              <a:t>for</a:t>
            </a:r>
          </a:p>
          <a:p>
            <a:r>
              <a:rPr lang="en-US" dirty="0"/>
              <a:t>SA1 6G study</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Xiaomi</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Discussion and Decision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81518" y="6342592"/>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SA1#107</a:t>
            </a:r>
            <a:r>
              <a:rPr lang="en-GB" sz="1333" kern="0" dirty="0">
                <a:solidFill>
                  <a:srgbClr val="FFFFFF"/>
                </a:solidFill>
                <a:latin typeface="Arial" panose="020B0604020202020204" pitchFamily="34" charset="0"/>
                <a:cs typeface="Arial"/>
                <a:sym typeface="Arial"/>
              </a:rPr>
              <a:t>, </a:t>
            </a:r>
            <a:r>
              <a:rPr lang="en-US" sz="1333" kern="0" dirty="0">
                <a:solidFill>
                  <a:srgbClr val="FFFFFF"/>
                </a:solidFill>
                <a:latin typeface="Arial" panose="020B0604020202020204" pitchFamily="34" charset="0"/>
                <a:cs typeface="Arial"/>
                <a:sym typeface="Arial"/>
              </a:rPr>
              <a:t>19-23 August 2024</a:t>
            </a:r>
            <a:r>
              <a:rPr lang="en-GB" sz="1333" kern="0" dirty="0">
                <a:solidFill>
                  <a:srgbClr val="FFFFFF"/>
                </a:solidFill>
                <a:latin typeface="Arial" panose="020B0604020202020204" pitchFamily="34" charset="0"/>
                <a:cs typeface="Arial"/>
                <a:sym typeface="Arial"/>
              </a:rPr>
              <a:t>, </a:t>
            </a:r>
            <a:r>
              <a:rPr lang="en-US" sz="1333" kern="0" dirty="0">
                <a:solidFill>
                  <a:srgbClr val="FFFFFF"/>
                </a:solidFill>
                <a:latin typeface="Arial" panose="020B0604020202020204" pitchFamily="34" charset="0"/>
                <a:cs typeface="Arial"/>
                <a:sym typeface="Arial"/>
              </a:rPr>
              <a:t>Maastricht, Netherlands</a:t>
            </a:r>
            <a:endParaRPr lang="en-GB" altLang="en-US" sz="1333" kern="0" dirty="0">
              <a:solidFill>
                <a:srgbClr val="FFFFFF"/>
              </a:solidFill>
              <a:latin typeface="Arial" panose="020B0604020202020204" pitchFamily="34" charset="0"/>
              <a:cs typeface="Arial"/>
              <a:sym typeface="Arial"/>
            </a:endParaRPr>
          </a:p>
        </p:txBody>
      </p:sp>
      <p:sp>
        <p:nvSpPr>
          <p:cNvPr id="2" name="TextBox 1">
            <a:extLst>
              <a:ext uri="{FF2B5EF4-FFF2-40B4-BE49-F238E27FC236}">
                <a16:creationId xmlns:a16="http://schemas.microsoft.com/office/drawing/2014/main" id="{E4A652AE-6AFB-436F-A80E-AE5EED2D99B8}"/>
              </a:ext>
            </a:extLst>
          </p:cNvPr>
          <p:cNvSpPr txBox="1"/>
          <p:nvPr/>
        </p:nvSpPr>
        <p:spPr>
          <a:xfrm>
            <a:off x="366776" y="309281"/>
            <a:ext cx="1419691" cy="369332"/>
          </a:xfrm>
          <a:prstGeom prst="rect">
            <a:avLst/>
          </a:prstGeom>
          <a:noFill/>
        </p:spPr>
        <p:txBody>
          <a:bodyPr wrap="square" rtlCol="0">
            <a:spAutoFit/>
          </a:bodyPr>
          <a:lstStyle/>
          <a:p>
            <a:r>
              <a:rPr lang="en-GB" b="1" dirty="0"/>
              <a:t>S1-242286</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ACFA-AFFA-40FF-B0D0-9CFA17BF0501}"/>
              </a:ext>
            </a:extLst>
          </p:cNvPr>
          <p:cNvSpPr>
            <a:spLocks noGrp="1"/>
          </p:cNvSpPr>
          <p:nvPr>
            <p:ph type="title"/>
          </p:nvPr>
        </p:nvSpPr>
        <p:spPr/>
        <p:txBody>
          <a:bodyPr/>
          <a:lstStyle/>
          <a:p>
            <a:r>
              <a:rPr lang="en-US" dirty="0"/>
              <a:t>“Sustainable 6G” v “6G for sustainability” </a:t>
            </a:r>
            <a:endParaRPr lang="en-GB" dirty="0"/>
          </a:p>
        </p:txBody>
      </p:sp>
      <p:sp>
        <p:nvSpPr>
          <p:cNvPr id="3" name="Text Placeholder 2">
            <a:extLst>
              <a:ext uri="{FF2B5EF4-FFF2-40B4-BE49-F238E27FC236}">
                <a16:creationId xmlns:a16="http://schemas.microsoft.com/office/drawing/2014/main" id="{61BE9540-5C24-4E12-8362-CD692EF1EE32}"/>
              </a:ext>
            </a:extLst>
          </p:cNvPr>
          <p:cNvSpPr>
            <a:spLocks noGrp="1"/>
          </p:cNvSpPr>
          <p:nvPr>
            <p:ph type="body" idx="1"/>
          </p:nvPr>
        </p:nvSpPr>
        <p:spPr/>
        <p:txBody>
          <a:bodyPr/>
          <a:lstStyle/>
          <a:p>
            <a:pPr marL="67732" indent="0">
              <a:buNone/>
            </a:pPr>
            <a:r>
              <a:rPr lang="en-US" dirty="0"/>
              <a:t>Which are we addressing with the 6G Study? </a:t>
            </a:r>
          </a:p>
          <a:p>
            <a:r>
              <a:rPr lang="en-US" dirty="0"/>
              <a:t>Sustainable 6G - </a:t>
            </a:r>
            <a:r>
              <a:rPr lang="en-US" dirty="0" err="1"/>
              <a:t>Optimise</a:t>
            </a:r>
            <a:r>
              <a:rPr lang="en-US" dirty="0"/>
              <a:t> resource </a:t>
            </a:r>
            <a:r>
              <a:rPr lang="en-US" dirty="0" err="1"/>
              <a:t>utilisation</a:t>
            </a:r>
            <a:r>
              <a:rPr lang="en-US" dirty="0"/>
              <a:t>, </a:t>
            </a:r>
            <a:r>
              <a:rPr lang="en-US" dirty="0" err="1"/>
              <a:t>maximise</a:t>
            </a:r>
            <a:r>
              <a:rPr lang="en-US" dirty="0"/>
              <a:t> security and trustworthiness, enhance coverage</a:t>
            </a:r>
          </a:p>
          <a:p>
            <a:r>
              <a:rPr lang="en-US" dirty="0"/>
              <a:t>6G for sustainability - Assessment from ?Regulators, MNOs, verticals? regarding ability to impact/influence UN related sustainability development goals (UN SDGs) with 6G deployments</a:t>
            </a:r>
          </a:p>
          <a:p>
            <a:r>
              <a:rPr lang="en-GB" dirty="0"/>
              <a:t>UN SDGs - 17 different goals, and reflect strong and important UN global targets. However dependencies and interaction of SDGs may impact the resulting SDG performance </a:t>
            </a:r>
          </a:p>
          <a:p>
            <a:pPr lvl="1"/>
            <a:r>
              <a:rPr lang="en-GB" dirty="0"/>
              <a:t>Also other factors such as adoption and level of deployment</a:t>
            </a:r>
          </a:p>
        </p:txBody>
      </p:sp>
    </p:spTree>
    <p:extLst>
      <p:ext uri="{BB962C8B-B14F-4D97-AF65-F5344CB8AC3E}">
        <p14:creationId xmlns:p14="http://schemas.microsoft.com/office/powerpoint/2010/main" val="382128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7663-9ED8-4331-896F-205998AA5E7D}"/>
              </a:ext>
            </a:extLst>
          </p:cNvPr>
          <p:cNvSpPr>
            <a:spLocks noGrp="1"/>
          </p:cNvSpPr>
          <p:nvPr>
            <p:ph type="title"/>
          </p:nvPr>
        </p:nvSpPr>
        <p:spPr/>
        <p:txBody>
          <a:bodyPr/>
          <a:lstStyle/>
          <a:p>
            <a:r>
              <a:rPr lang="en-GB" dirty="0"/>
              <a:t>What is SA1 goal?</a:t>
            </a:r>
          </a:p>
        </p:txBody>
      </p:sp>
      <p:sp>
        <p:nvSpPr>
          <p:cNvPr id="3" name="Text Placeholder 2">
            <a:extLst>
              <a:ext uri="{FF2B5EF4-FFF2-40B4-BE49-F238E27FC236}">
                <a16:creationId xmlns:a16="http://schemas.microsoft.com/office/drawing/2014/main" id="{06BF1623-B6EC-4F97-B031-6706BE696F74}"/>
              </a:ext>
            </a:extLst>
          </p:cNvPr>
          <p:cNvSpPr>
            <a:spLocks noGrp="1"/>
          </p:cNvSpPr>
          <p:nvPr>
            <p:ph type="body" idx="1"/>
          </p:nvPr>
        </p:nvSpPr>
        <p:spPr/>
        <p:txBody>
          <a:bodyPr/>
          <a:lstStyle/>
          <a:p>
            <a:pPr marL="67732" indent="0">
              <a:buNone/>
            </a:pPr>
            <a:r>
              <a:rPr lang="en-GB" dirty="0"/>
              <a:t>Q1. If and how SA1 captures Value through inclusion of Sustainability in 6G Study of Use cases and Requirements</a:t>
            </a:r>
          </a:p>
          <a:p>
            <a:r>
              <a:rPr lang="en-GB" dirty="0"/>
              <a:t>support shown in SA1#106 for concept of value through sustainability in S1 6G Study</a:t>
            </a:r>
          </a:p>
          <a:p>
            <a:r>
              <a:rPr lang="en-GB" dirty="0"/>
              <a:t>What and how are we expecting to address?</a:t>
            </a:r>
          </a:p>
          <a:p>
            <a:pPr marL="67732" indent="0">
              <a:buNone/>
            </a:pPr>
            <a:r>
              <a:rPr lang="en-GB" dirty="0"/>
              <a:t>Q2. What target for SA1 in this process and how to handle in 6G Study?</a:t>
            </a:r>
          </a:p>
          <a:p>
            <a:r>
              <a:rPr lang="en-GB" dirty="0"/>
              <a:t>determine on conclusion of TR a meaningful understanding of 6G sustainable goals? </a:t>
            </a:r>
          </a:p>
          <a:p>
            <a:r>
              <a:rPr lang="en-GB" dirty="0"/>
              <a:t>E.g. what is needed for a meaningful sustainable statement for 6G System for IMT-2030 submission in response to ITU-R M.2160</a:t>
            </a:r>
          </a:p>
        </p:txBody>
      </p:sp>
    </p:spTree>
    <p:extLst>
      <p:ext uri="{BB962C8B-B14F-4D97-AF65-F5344CB8AC3E}">
        <p14:creationId xmlns:p14="http://schemas.microsoft.com/office/powerpoint/2010/main" val="2078824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C413284-19BE-4B11-9B79-57D1A890F52D}"/>
              </a:ext>
            </a:extLst>
          </p:cNvPr>
          <p:cNvGraphicFramePr>
            <a:graphicFrameLocks noGrp="1"/>
          </p:cNvGraphicFramePr>
          <p:nvPr>
            <p:extLst>
              <p:ext uri="{D42A27DB-BD31-4B8C-83A1-F6EECF244321}">
                <p14:modId xmlns:p14="http://schemas.microsoft.com/office/powerpoint/2010/main" val="3897819168"/>
              </p:ext>
            </p:extLst>
          </p:nvPr>
        </p:nvGraphicFramePr>
        <p:xfrm>
          <a:off x="543487" y="800200"/>
          <a:ext cx="10971676" cy="5781576"/>
        </p:xfrm>
        <a:graphic>
          <a:graphicData uri="http://schemas.openxmlformats.org/drawingml/2006/table">
            <a:tbl>
              <a:tblPr firstRow="1" bandRow="1">
                <a:tableStyleId>{5C22544A-7EE6-4342-B048-85BDC9FD1C3A}</a:tableStyleId>
              </a:tblPr>
              <a:tblGrid>
                <a:gridCol w="10971676">
                  <a:extLst>
                    <a:ext uri="{9D8B030D-6E8A-4147-A177-3AD203B41FA5}">
                      <a16:colId xmlns:a16="http://schemas.microsoft.com/office/drawing/2014/main" val="884440146"/>
                    </a:ext>
                  </a:extLst>
                </a:gridCol>
              </a:tblGrid>
              <a:tr h="5781576">
                <a:tc>
                  <a:txBody>
                    <a:bodyPr/>
                    <a:lstStyle/>
                    <a:p>
                      <a:r>
                        <a:rPr lang="en-US" sz="1400" b="0" dirty="0">
                          <a:solidFill>
                            <a:schemeClr val="tx1"/>
                          </a:solidFill>
                        </a:rPr>
                        <a:t>2 Trends of IMT-2030</a:t>
                      </a:r>
                    </a:p>
                    <a:p>
                      <a:r>
                        <a:rPr lang="en-US" sz="1400" b="0" dirty="0">
                          <a:solidFill>
                            <a:schemeClr val="tx1"/>
                          </a:solidFill>
                        </a:rPr>
                        <a:t>2.1 Motivation and societal considerations</a:t>
                      </a:r>
                    </a:p>
                    <a:p>
                      <a:r>
                        <a:rPr lang="en-US" sz="1400" b="0" dirty="0">
                          <a:solidFill>
                            <a:schemeClr val="tx1"/>
                          </a:solidFill>
                        </a:rPr>
                        <a:t>The </a:t>
                      </a:r>
                      <a:r>
                        <a:rPr lang="en-US" sz="1400" b="0" dirty="0">
                          <a:solidFill>
                            <a:schemeClr val="tx1"/>
                          </a:solidFill>
                          <a:highlight>
                            <a:srgbClr val="00FFFF"/>
                          </a:highlight>
                        </a:rPr>
                        <a:t>motivation for the development of IMT-2030 is to continue to build an inclusive information society towards contributing to support the United Nations Sustainable Development Goals (SDGs</a:t>
                      </a:r>
                      <a:r>
                        <a:rPr lang="en-US" sz="1400" b="0" dirty="0">
                          <a:solidFill>
                            <a:schemeClr val="tx1"/>
                          </a:solidFill>
                        </a:rPr>
                        <a:t>). To this end</a:t>
                      </a:r>
                      <a:r>
                        <a:rPr lang="en-US" sz="1400" b="0" dirty="0">
                          <a:solidFill>
                            <a:schemeClr val="tx1"/>
                          </a:solidFill>
                          <a:highlight>
                            <a:srgbClr val="00FFFF"/>
                          </a:highlight>
                        </a:rPr>
                        <a:t>, IMT-2030 is expected to be an important enabler for achieving the following goals, among others:</a:t>
                      </a:r>
                    </a:p>
                    <a:p>
                      <a:r>
                        <a:rPr lang="en-US" sz="1400" b="0" dirty="0">
                          <a:solidFill>
                            <a:schemeClr val="tx1"/>
                          </a:solidFill>
                        </a:rPr>
                        <a:t>– </a:t>
                      </a:r>
                      <a:r>
                        <a:rPr lang="en-US" sz="1400" b="0" dirty="0">
                          <a:solidFill>
                            <a:schemeClr val="tx1"/>
                          </a:solidFill>
                          <a:highlight>
                            <a:srgbClr val="00FFFF"/>
                          </a:highlight>
                        </a:rPr>
                        <a:t>Inclusivity</a:t>
                      </a:r>
                      <a:r>
                        <a:rPr lang="en-US" sz="1400" b="0" dirty="0">
                          <a:solidFill>
                            <a:schemeClr val="tx1"/>
                          </a:solidFill>
                        </a:rPr>
                        <a:t>: Contributing towards further bridging of digital divides, to the maximum extent feasible, by ensuring affordable access to meaningful connectivity to everyone.</a:t>
                      </a:r>
                    </a:p>
                    <a:p>
                      <a:r>
                        <a:rPr lang="en-US" sz="1400" b="0" dirty="0">
                          <a:solidFill>
                            <a:schemeClr val="tx1"/>
                          </a:solidFill>
                        </a:rPr>
                        <a:t>– </a:t>
                      </a:r>
                      <a:r>
                        <a:rPr lang="en-US" sz="1400" b="0" dirty="0">
                          <a:solidFill>
                            <a:schemeClr val="tx1"/>
                          </a:solidFill>
                          <a:highlight>
                            <a:srgbClr val="00FFFF"/>
                          </a:highlight>
                        </a:rPr>
                        <a:t>Ubiquitous connectivity: </a:t>
                      </a:r>
                      <a:r>
                        <a:rPr lang="en-US" sz="1400" b="0" dirty="0">
                          <a:solidFill>
                            <a:schemeClr val="tx1"/>
                          </a:solidFill>
                        </a:rPr>
                        <a:t>Towards connecting unconnected, IMT-2030 is expected to include affordable connectivity and, at minimum, basic broadband services with extended coverage, including sparsely populated areas.</a:t>
                      </a:r>
                    </a:p>
                    <a:p>
                      <a:r>
                        <a:rPr lang="en-US" sz="1400" b="0" dirty="0">
                          <a:solidFill>
                            <a:schemeClr val="tx1"/>
                          </a:solidFill>
                        </a:rPr>
                        <a:t>– </a:t>
                      </a:r>
                      <a:r>
                        <a:rPr lang="en-US" sz="1400" b="0" dirty="0">
                          <a:solidFill>
                            <a:schemeClr val="tx1"/>
                          </a:solidFill>
                          <a:highlight>
                            <a:srgbClr val="00FF00"/>
                          </a:highlight>
                        </a:rPr>
                        <a:t>Sustainability: Sustainability </a:t>
                      </a:r>
                      <a:r>
                        <a:rPr lang="en-US" sz="1400" b="0" dirty="0">
                          <a:solidFill>
                            <a:schemeClr val="tx1"/>
                          </a:solidFill>
                        </a:rPr>
                        <a:t>refers to the principle of ensuring that today’s actions do not limit the range of economic, social and environmental options to future generations. IMT-2030 </a:t>
                      </a:r>
                      <a:r>
                        <a:rPr lang="en-US" sz="1400" b="0" dirty="0">
                          <a:solidFill>
                            <a:schemeClr val="tx1"/>
                          </a:solidFill>
                          <a:highlight>
                            <a:srgbClr val="FFFF00"/>
                          </a:highlight>
                        </a:rPr>
                        <a:t>is envisaged to be built on energy efficiency, low power consumption technologies</a:t>
                      </a:r>
                      <a:r>
                        <a:rPr lang="en-US" sz="1400" b="0" dirty="0">
                          <a:solidFill>
                            <a:schemeClr val="tx1"/>
                          </a:solidFill>
                        </a:rPr>
                        <a:t>, reducing greenhouse gas emissions and appropriate use of resources under the applicable model of circular economy, in order to address climate change and contribute towards the achievement of current and future sustainable development goals.</a:t>
                      </a:r>
                    </a:p>
                    <a:p>
                      <a:r>
                        <a:rPr lang="en-US" sz="1400" b="0" dirty="0">
                          <a:solidFill>
                            <a:schemeClr val="tx1"/>
                          </a:solidFill>
                        </a:rPr>
                        <a:t>– </a:t>
                      </a:r>
                      <a:r>
                        <a:rPr lang="en-US" sz="1400" b="0" dirty="0">
                          <a:solidFill>
                            <a:schemeClr val="tx1"/>
                          </a:solidFill>
                          <a:highlight>
                            <a:srgbClr val="00FFFF"/>
                          </a:highlight>
                        </a:rPr>
                        <a:t>Innovation:</a:t>
                      </a:r>
                      <a:r>
                        <a:rPr lang="en-US" sz="1400" b="0" dirty="0">
                          <a:solidFill>
                            <a:schemeClr val="tx1"/>
                          </a:solidFill>
                        </a:rPr>
                        <a:t> Fostering innovation with technologies that facilitate connectivity, productivity and the efficient management of resources. These technological advances will improve user experience with a view to positively transform economies and lives everywhere.</a:t>
                      </a:r>
                    </a:p>
                    <a:p>
                      <a:r>
                        <a:rPr lang="en-US" sz="1400" b="0" dirty="0">
                          <a:solidFill>
                            <a:schemeClr val="tx1"/>
                          </a:solidFill>
                        </a:rPr>
                        <a:t>– </a:t>
                      </a:r>
                      <a:r>
                        <a:rPr lang="en-US" sz="1400" b="0" dirty="0">
                          <a:solidFill>
                            <a:schemeClr val="tx1"/>
                          </a:solidFill>
                          <a:highlight>
                            <a:srgbClr val="00FFFF"/>
                          </a:highlight>
                        </a:rPr>
                        <a:t>Enhanced security and resilience</a:t>
                      </a:r>
                      <a:r>
                        <a:rPr lang="en-US" sz="1400" b="0" dirty="0">
                          <a:solidFill>
                            <a:schemeClr val="tx1"/>
                          </a:solidFill>
                        </a:rPr>
                        <a:t>: IMT-2030 system is expected to be secure by design. It is expected to have the ability to continue operating during and quickly recover from a disruptive event, whether natural or man-made. Making security and resilience as the key considerations in the design, deployment and operation of IMT-2030 systems is fundamental to achieving broader societal and economic goals.</a:t>
                      </a:r>
                    </a:p>
                    <a:p>
                      <a:r>
                        <a:rPr lang="en-US" sz="1400" b="0" dirty="0">
                          <a:solidFill>
                            <a:schemeClr val="tx1"/>
                          </a:solidFill>
                        </a:rPr>
                        <a:t>– </a:t>
                      </a:r>
                      <a:r>
                        <a:rPr lang="en-US" sz="1400" b="0" dirty="0">
                          <a:solidFill>
                            <a:schemeClr val="tx1"/>
                          </a:solidFill>
                          <a:highlight>
                            <a:srgbClr val="00FFFF"/>
                          </a:highlight>
                        </a:rPr>
                        <a:t>Standardization and interoperability</a:t>
                      </a:r>
                      <a:r>
                        <a:rPr lang="en-US" sz="1400" b="0" dirty="0">
                          <a:solidFill>
                            <a:schemeClr val="tx1"/>
                          </a:solidFill>
                        </a:rPr>
                        <a:t>: IMT-2030 systems are expected to be designed from the start to use transparently and member-inclusively standardized and interoperable interfaces, ensuring that different parts of the network, whether from the same or different vendors, work together as a fully functional and interoperable system.</a:t>
                      </a:r>
                    </a:p>
                    <a:p>
                      <a:r>
                        <a:rPr lang="en-US" sz="1400" b="0" dirty="0">
                          <a:solidFill>
                            <a:schemeClr val="tx1"/>
                          </a:solidFill>
                        </a:rPr>
                        <a:t>– </a:t>
                      </a:r>
                      <a:r>
                        <a:rPr lang="en-US" sz="1400" b="0" dirty="0">
                          <a:solidFill>
                            <a:schemeClr val="tx1"/>
                          </a:solidFill>
                          <a:highlight>
                            <a:srgbClr val="00FFFF"/>
                          </a:highlight>
                        </a:rPr>
                        <a:t>Interworking</a:t>
                      </a:r>
                      <a:r>
                        <a:rPr lang="en-US" sz="1400" b="0" dirty="0">
                          <a:solidFill>
                            <a:schemeClr val="tx1"/>
                          </a:solidFill>
                        </a:rPr>
                        <a:t>: IMT-2030 is expected to support service continuity and provide flexibility to users via close interworking with non-terrestrial network implementations, existing IMT systems and other non-IMT access systems. IMT-2030 is also expected to support smooth</a:t>
                      </a:r>
                    </a:p>
                    <a:p>
                      <a:r>
                        <a:rPr lang="en-US" sz="1400" b="0" dirty="0">
                          <a:solidFill>
                            <a:schemeClr val="tx1"/>
                          </a:solidFill>
                        </a:rPr>
                        <a:t>migration from existing IMT systems, where including support of connectivity to IMT-2020 and potentially IMT-Advanced devices will be advantageous for inclusivity.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5921674"/>
                  </a:ext>
                </a:extLst>
              </a:tr>
            </a:tbl>
          </a:graphicData>
        </a:graphic>
      </p:graphicFrame>
      <p:sp>
        <p:nvSpPr>
          <p:cNvPr id="6" name="Title 1">
            <a:extLst>
              <a:ext uri="{FF2B5EF4-FFF2-40B4-BE49-F238E27FC236}">
                <a16:creationId xmlns:a16="http://schemas.microsoft.com/office/drawing/2014/main" id="{110D9C61-166C-433B-8D01-AFF3C6BFCCE0}"/>
              </a:ext>
            </a:extLst>
          </p:cNvPr>
          <p:cNvSpPr>
            <a:spLocks noGrp="1"/>
          </p:cNvSpPr>
          <p:nvPr>
            <p:ph type="title"/>
          </p:nvPr>
        </p:nvSpPr>
        <p:spPr>
          <a:xfrm>
            <a:off x="761999" y="228600"/>
            <a:ext cx="8993533" cy="571600"/>
          </a:xfrm>
        </p:spPr>
        <p:txBody>
          <a:bodyPr/>
          <a:lstStyle/>
          <a:p>
            <a:r>
              <a:rPr lang="en-GB" dirty="0"/>
              <a:t>ITU-R M.2160 on Sustainability </a:t>
            </a:r>
          </a:p>
        </p:txBody>
      </p:sp>
    </p:spTree>
    <p:extLst>
      <p:ext uri="{BB962C8B-B14F-4D97-AF65-F5344CB8AC3E}">
        <p14:creationId xmlns:p14="http://schemas.microsoft.com/office/powerpoint/2010/main" val="80885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92A2E-B26D-4219-A0C7-B7238D079516}"/>
              </a:ext>
            </a:extLst>
          </p:cNvPr>
          <p:cNvSpPr>
            <a:spLocks noGrp="1"/>
          </p:cNvSpPr>
          <p:nvPr>
            <p:ph type="title"/>
          </p:nvPr>
        </p:nvSpPr>
        <p:spPr/>
        <p:txBody>
          <a:bodyPr/>
          <a:lstStyle/>
          <a:p>
            <a:r>
              <a:rPr lang="en-GB" dirty="0"/>
              <a:t>ITU-R M.2160 on Sustainability </a:t>
            </a:r>
          </a:p>
        </p:txBody>
      </p:sp>
      <p:graphicFrame>
        <p:nvGraphicFramePr>
          <p:cNvPr id="4" name="Table 3">
            <a:extLst>
              <a:ext uri="{FF2B5EF4-FFF2-40B4-BE49-F238E27FC236}">
                <a16:creationId xmlns:a16="http://schemas.microsoft.com/office/drawing/2014/main" id="{BD9246C0-2F3C-4955-88C5-309597A107A6}"/>
              </a:ext>
            </a:extLst>
          </p:cNvPr>
          <p:cNvGraphicFramePr>
            <a:graphicFrameLocks noGrp="1"/>
          </p:cNvGraphicFramePr>
          <p:nvPr>
            <p:extLst>
              <p:ext uri="{D42A27DB-BD31-4B8C-83A1-F6EECF244321}">
                <p14:modId xmlns:p14="http://schemas.microsoft.com/office/powerpoint/2010/main" val="1924226467"/>
              </p:ext>
            </p:extLst>
          </p:nvPr>
        </p:nvGraphicFramePr>
        <p:xfrm>
          <a:off x="610162" y="1230521"/>
          <a:ext cx="10971676" cy="2438400"/>
        </p:xfrm>
        <a:graphic>
          <a:graphicData uri="http://schemas.openxmlformats.org/drawingml/2006/table">
            <a:tbl>
              <a:tblPr firstRow="1" bandRow="1">
                <a:tableStyleId>{5C22544A-7EE6-4342-B048-85BDC9FD1C3A}</a:tableStyleId>
              </a:tblPr>
              <a:tblGrid>
                <a:gridCol w="10971676">
                  <a:extLst>
                    <a:ext uri="{9D8B030D-6E8A-4147-A177-3AD203B41FA5}">
                      <a16:colId xmlns:a16="http://schemas.microsoft.com/office/drawing/2014/main" val="1484681191"/>
                    </a:ext>
                  </a:extLst>
                </a:gridCol>
              </a:tblGrid>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1" dirty="0">
                          <a:solidFill>
                            <a:schemeClr val="tx1"/>
                          </a:solidFill>
                        </a:rPr>
                        <a:t>2.2 User and Application Trends</a:t>
                      </a:r>
                    </a:p>
                    <a:p>
                      <a:r>
                        <a:rPr lang="en-GB" sz="1400" b="0" dirty="0">
                          <a:solidFill>
                            <a:schemeClr val="tx1"/>
                          </a:solidFill>
                          <a:highlight>
                            <a:srgbClr val="00FF00"/>
                          </a:highlight>
                        </a:rPr>
                        <a:t>2.2.9 Sustainability</a:t>
                      </a:r>
                    </a:p>
                    <a:p>
                      <a:r>
                        <a:rPr lang="en-US" sz="1400" b="0" dirty="0">
                          <a:solidFill>
                            <a:schemeClr val="tx1"/>
                          </a:solidFill>
                        </a:rPr>
                        <a:t>Sustainability is a foundational aspiration of future IMT systems. IMT-2030 is expected to help address the need for increased environmental, social, and economic sustainability, and also support the goals of the Paris Agreement of the United Nations Framework Convention on Climate Change. IMT-2030 implementations </a:t>
                      </a:r>
                      <a:r>
                        <a:rPr lang="en-US" sz="1400" b="0" dirty="0">
                          <a:solidFill>
                            <a:schemeClr val="tx1"/>
                          </a:solidFill>
                          <a:highlight>
                            <a:srgbClr val="FFFF00"/>
                          </a:highlight>
                        </a:rPr>
                        <a:t>are expected to be designed to achieve the least possible environmental impact and to use resources efficiently by </a:t>
                      </a:r>
                      <a:r>
                        <a:rPr lang="en-US" sz="1400" b="1" dirty="0">
                          <a:solidFill>
                            <a:schemeClr val="tx1"/>
                          </a:solidFill>
                          <a:highlight>
                            <a:srgbClr val="FFFF00"/>
                          </a:highlight>
                        </a:rPr>
                        <a:t>minimizing power consumption</a:t>
                      </a:r>
                      <a:r>
                        <a:rPr lang="en-US" sz="1400" b="0" dirty="0">
                          <a:solidFill>
                            <a:schemeClr val="tx1"/>
                          </a:solidFill>
                          <a:highlight>
                            <a:srgbClr val="FFFF00"/>
                          </a:highlight>
                        </a:rPr>
                        <a:t>, using energy efficiently and reducing greenhouse gas emissions</a:t>
                      </a:r>
                      <a:r>
                        <a:rPr lang="en-US" sz="1400" b="0" dirty="0">
                          <a:solidFill>
                            <a:schemeClr val="tx1"/>
                          </a:solidFill>
                        </a:rPr>
                        <a:t>. </a:t>
                      </a:r>
                      <a:r>
                        <a:rPr lang="en-US" sz="1400" b="0" dirty="0">
                          <a:solidFill>
                            <a:schemeClr val="tx1"/>
                          </a:solidFill>
                          <a:highlight>
                            <a:srgbClr val="00FFFF"/>
                          </a:highlight>
                        </a:rPr>
                        <a:t>Leveraging circular economy principles helps retain and recover value from resources and extend lifetime through such important considerations as reusing, repairing, repurposing or recycling</a:t>
                      </a:r>
                      <a:r>
                        <a:rPr lang="en-US" sz="1400" b="0" dirty="0">
                          <a:solidFill>
                            <a:schemeClr val="tx1"/>
                          </a:solidFill>
                        </a:rPr>
                        <a:t>. Moreover, IMT-2030 </a:t>
                      </a:r>
                      <a:r>
                        <a:rPr lang="en-US" sz="1400" b="1" dirty="0">
                          <a:solidFill>
                            <a:schemeClr val="tx1"/>
                          </a:solidFill>
                        </a:rPr>
                        <a:t>may allow for efficient deployments and operation</a:t>
                      </a:r>
                      <a:r>
                        <a:rPr lang="en-US" sz="1400" b="0" dirty="0">
                          <a:solidFill>
                            <a:schemeClr val="tx1"/>
                          </a:solidFill>
                        </a:rPr>
                        <a:t>, thereby </a:t>
                      </a:r>
                      <a:r>
                        <a:rPr lang="en-US" sz="1400" b="1" dirty="0">
                          <a:solidFill>
                            <a:schemeClr val="tx1"/>
                          </a:solidFill>
                        </a:rPr>
                        <a:t>improving both environmental sustainability and the affordability necessary to support social sustainability</a:t>
                      </a:r>
                      <a:r>
                        <a:rPr lang="en-US" sz="1400" b="0" dirty="0">
                          <a:solidFill>
                            <a:schemeClr val="tx1"/>
                          </a:solidFill>
                        </a:rPr>
                        <a:t>.</a:t>
                      </a:r>
                    </a:p>
                    <a:p>
                      <a:r>
                        <a:rPr lang="en-US" sz="1400" b="0" dirty="0">
                          <a:solidFill>
                            <a:schemeClr val="tx1"/>
                          </a:solidFill>
                        </a:rPr>
                        <a:t>Beyond its own environmental impact, IMT-2030 is expected to contribute towards empowering other industries/sectors to reduce their environmental impacts by promoting digital transformation</a:t>
                      </a:r>
                      <a:endParaRPr lang="en-GB" sz="1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8551312"/>
                  </a:ext>
                </a:extLst>
              </a:tr>
            </a:tbl>
          </a:graphicData>
        </a:graphic>
      </p:graphicFrame>
      <p:graphicFrame>
        <p:nvGraphicFramePr>
          <p:cNvPr id="5" name="Table 4">
            <a:extLst>
              <a:ext uri="{FF2B5EF4-FFF2-40B4-BE49-F238E27FC236}">
                <a16:creationId xmlns:a16="http://schemas.microsoft.com/office/drawing/2014/main" id="{A49B6C31-02E3-4CE8-8449-497D13085A2B}"/>
              </a:ext>
            </a:extLst>
          </p:cNvPr>
          <p:cNvGraphicFramePr>
            <a:graphicFrameLocks noGrp="1"/>
          </p:cNvGraphicFramePr>
          <p:nvPr>
            <p:extLst>
              <p:ext uri="{D42A27DB-BD31-4B8C-83A1-F6EECF244321}">
                <p14:modId xmlns:p14="http://schemas.microsoft.com/office/powerpoint/2010/main" val="1855476419"/>
              </p:ext>
            </p:extLst>
          </p:nvPr>
        </p:nvGraphicFramePr>
        <p:xfrm>
          <a:off x="610162" y="4003075"/>
          <a:ext cx="10971676" cy="2011680"/>
        </p:xfrm>
        <a:graphic>
          <a:graphicData uri="http://schemas.openxmlformats.org/drawingml/2006/table">
            <a:tbl>
              <a:tblPr firstRow="1" bandRow="1">
                <a:tableStyleId>{5C22544A-7EE6-4342-B048-85BDC9FD1C3A}</a:tableStyleId>
              </a:tblPr>
              <a:tblGrid>
                <a:gridCol w="10971676">
                  <a:extLst>
                    <a:ext uri="{9D8B030D-6E8A-4147-A177-3AD203B41FA5}">
                      <a16:colId xmlns:a16="http://schemas.microsoft.com/office/drawing/2014/main" val="884440146"/>
                    </a:ext>
                  </a:extLst>
                </a:gridCol>
              </a:tblGrid>
              <a:tr h="1759549">
                <a:tc>
                  <a:txBody>
                    <a:bodyPr/>
                    <a:lstStyle/>
                    <a:p>
                      <a:r>
                        <a:rPr lang="en-US" sz="1400" b="1" dirty="0">
                          <a:solidFill>
                            <a:schemeClr val="tx1"/>
                          </a:solidFill>
                        </a:rPr>
                        <a:t>4 Capabilities of IMT-2030</a:t>
                      </a:r>
                    </a:p>
                    <a:p>
                      <a:r>
                        <a:rPr lang="en-US" sz="1400" b="0" dirty="0">
                          <a:solidFill>
                            <a:schemeClr val="tx1"/>
                          </a:solidFill>
                          <a:highlight>
                            <a:srgbClr val="00FF00"/>
                          </a:highlight>
                        </a:rPr>
                        <a:t>14) Sustainability</a:t>
                      </a:r>
                    </a:p>
                    <a:p>
                      <a:r>
                        <a:rPr lang="en-US" sz="1400" b="0" dirty="0">
                          <a:solidFill>
                            <a:schemeClr val="tx1"/>
                          </a:solidFill>
                        </a:rPr>
                        <a:t>Sustainability, or </a:t>
                      </a:r>
                      <a:r>
                        <a:rPr lang="en-US" sz="1400" b="0" dirty="0">
                          <a:solidFill>
                            <a:schemeClr val="tx1"/>
                          </a:solidFill>
                          <a:highlight>
                            <a:srgbClr val="FFFF00"/>
                          </a:highlight>
                        </a:rPr>
                        <a:t>more specifically environmental sustainability</a:t>
                      </a:r>
                      <a:r>
                        <a:rPr lang="en-US" sz="1400" b="0" dirty="0">
                          <a:solidFill>
                            <a:schemeClr val="tx1"/>
                          </a:solidFill>
                        </a:rPr>
                        <a:t>, refers to the ability of both the network and devices to minimize greenhouse gas emissions and other environmental impacts throughout their life cycle. Important factors include </a:t>
                      </a:r>
                      <a:r>
                        <a:rPr lang="en-US" sz="1400" b="0" dirty="0">
                          <a:solidFill>
                            <a:schemeClr val="tx1"/>
                          </a:solidFill>
                          <a:highlight>
                            <a:srgbClr val="FFFF00"/>
                          </a:highlight>
                        </a:rPr>
                        <a:t>improving energy efficiency, minimizing energy consumption </a:t>
                      </a:r>
                      <a:r>
                        <a:rPr lang="en-US" sz="1400" b="0" dirty="0">
                          <a:solidFill>
                            <a:schemeClr val="tx1"/>
                          </a:solidFill>
                          <a:highlight>
                            <a:srgbClr val="00FFFF"/>
                          </a:highlight>
                        </a:rPr>
                        <a:t>and the use of resources, for example by optimizing for equipment longevity, repair, reuse and recycling.</a:t>
                      </a:r>
                    </a:p>
                    <a:p>
                      <a:r>
                        <a:rPr lang="en-US" sz="1400" b="0" dirty="0">
                          <a:solidFill>
                            <a:schemeClr val="tx1"/>
                          </a:solidFill>
                          <a:highlight>
                            <a:srgbClr val="FFFF00"/>
                          </a:highlight>
                        </a:rPr>
                        <a:t>Energy efficiency is a quantifiable metric of sustainability</a:t>
                      </a:r>
                      <a:r>
                        <a:rPr lang="en-US" sz="1400" b="0" dirty="0">
                          <a:solidFill>
                            <a:schemeClr val="tx1"/>
                          </a:solidFill>
                        </a:rPr>
                        <a:t>. It refers to the quantity of information bits transmitted or received, per unit of energy consumption (in bit/Joule). </a:t>
                      </a:r>
                      <a:r>
                        <a:rPr lang="en-US" sz="1400" b="0" dirty="0">
                          <a:solidFill>
                            <a:schemeClr val="tx1"/>
                          </a:solidFill>
                          <a:highlight>
                            <a:srgbClr val="FFFF00"/>
                          </a:highlight>
                        </a:rPr>
                        <a:t>Energy efficiency is expected to be improved appropriately with the capacity increase in order to minimize overall power consumption.</a:t>
                      </a:r>
                      <a:endParaRPr lang="en-GB" sz="1400" b="0" dirty="0">
                        <a:solidFill>
                          <a:schemeClr val="tx1"/>
                        </a:solidFill>
                        <a:highlight>
                          <a:srgbClr val="FFFF00"/>
                        </a:highligh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5921674"/>
                  </a:ext>
                </a:extLst>
              </a:tr>
            </a:tbl>
          </a:graphicData>
        </a:graphic>
      </p:graphicFrame>
    </p:spTree>
    <p:extLst>
      <p:ext uri="{BB962C8B-B14F-4D97-AF65-F5344CB8AC3E}">
        <p14:creationId xmlns:p14="http://schemas.microsoft.com/office/powerpoint/2010/main" val="706235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FFB6BD-9BCA-D2D2-3908-7CD6226854B8}"/>
              </a:ext>
            </a:extLst>
          </p:cNvPr>
          <p:cNvSpPr>
            <a:spLocks noGrp="1"/>
          </p:cNvSpPr>
          <p:nvPr>
            <p:ph type="title"/>
          </p:nvPr>
        </p:nvSpPr>
        <p:spPr/>
        <p:txBody>
          <a:bodyPr/>
          <a:lstStyle/>
          <a:p>
            <a:r>
              <a:rPr lang="en-US" dirty="0"/>
              <a:t>So what to address in SA1 6G Study?</a:t>
            </a:r>
          </a:p>
        </p:txBody>
      </p:sp>
      <p:sp>
        <p:nvSpPr>
          <p:cNvPr id="4" name="Text Placeholder 3">
            <a:extLst>
              <a:ext uri="{FF2B5EF4-FFF2-40B4-BE49-F238E27FC236}">
                <a16:creationId xmlns:a16="http://schemas.microsoft.com/office/drawing/2014/main" id="{DB1C791A-06DB-9A2B-9962-E40946C3E3AF}"/>
              </a:ext>
            </a:extLst>
          </p:cNvPr>
          <p:cNvSpPr>
            <a:spLocks noGrp="1"/>
          </p:cNvSpPr>
          <p:nvPr>
            <p:ph type="body" idx="1"/>
          </p:nvPr>
        </p:nvSpPr>
        <p:spPr>
          <a:xfrm>
            <a:off x="647700" y="1454149"/>
            <a:ext cx="11184400" cy="4962554"/>
          </a:xfrm>
        </p:spPr>
        <p:txBody>
          <a:bodyPr/>
          <a:lstStyle/>
          <a:p>
            <a:pPr marL="67732" indent="0">
              <a:buNone/>
            </a:pPr>
            <a:r>
              <a:rPr lang="en-US" sz="2400" dirty="0"/>
              <a:t>Sustainable 6G</a:t>
            </a:r>
          </a:p>
          <a:p>
            <a:pPr marL="67732" indent="0">
              <a:buNone/>
            </a:pPr>
            <a:r>
              <a:rPr lang="en-US" sz="2400" dirty="0"/>
              <a:t>- Energy metrics, deployment environmental considerations? </a:t>
            </a:r>
          </a:p>
          <a:p>
            <a:pPr marL="677317" lvl="1" indent="0">
              <a:buNone/>
            </a:pPr>
            <a:r>
              <a:rPr lang="en-US" sz="2000" dirty="0"/>
              <a:t>- Potentially a common SID Objective?</a:t>
            </a:r>
          </a:p>
          <a:p>
            <a:pPr marL="67732" indent="0">
              <a:buNone/>
            </a:pPr>
            <a:r>
              <a:rPr lang="en-US" sz="2400" dirty="0"/>
              <a:t>6G for sustainability</a:t>
            </a:r>
          </a:p>
          <a:p>
            <a:pPr>
              <a:buFontTx/>
              <a:buChar char="-"/>
            </a:pPr>
            <a:r>
              <a:rPr lang="en-US" sz="2400" dirty="0"/>
              <a:t>Dependent on sustainable goal under consideration.</a:t>
            </a:r>
          </a:p>
          <a:p>
            <a:pPr>
              <a:buFontTx/>
              <a:buChar char="-"/>
            </a:pPr>
            <a:r>
              <a:rPr lang="en-US" sz="2400" dirty="0"/>
              <a:t>Should allow for sustainable consideration from all 17 UN SDGs?</a:t>
            </a:r>
          </a:p>
          <a:p>
            <a:pPr>
              <a:buFontTx/>
              <a:buChar char="-"/>
            </a:pPr>
            <a:r>
              <a:rPr lang="en-US" sz="2400" dirty="0"/>
              <a:t>Choose only the subset indicated in M.2160</a:t>
            </a:r>
          </a:p>
          <a:p>
            <a:pPr lvl="1">
              <a:buFontTx/>
              <a:buChar char="-"/>
            </a:pPr>
            <a:r>
              <a:rPr lang="en-US" sz="2000" dirty="0"/>
              <a:t>E.g. Inclusivity, ubiquitous connectivity, sustainability, innovation, enhanced security and resilience, standardization and interoperability, interworking? </a:t>
            </a:r>
          </a:p>
          <a:p>
            <a:pPr>
              <a:buFontTx/>
              <a:buChar char="-"/>
            </a:pPr>
            <a:r>
              <a:rPr lang="en-US" sz="2400" dirty="0"/>
              <a:t>Or restrict to a smaller subset </a:t>
            </a:r>
          </a:p>
          <a:p>
            <a:pPr lvl="1">
              <a:buFontTx/>
              <a:buChar char="-"/>
            </a:pPr>
            <a:r>
              <a:rPr lang="en-US" sz="2000" dirty="0"/>
              <a:t>E.g. Environmental, economic, societal?</a:t>
            </a:r>
          </a:p>
          <a:p>
            <a:pPr>
              <a:buFontTx/>
              <a:buChar char="-"/>
            </a:pPr>
            <a:r>
              <a:rPr lang="en-US" sz="2400" dirty="0"/>
              <a:t>Allow for any reasonable sustainable assessment or goal?</a:t>
            </a:r>
          </a:p>
        </p:txBody>
      </p:sp>
    </p:spTree>
    <p:extLst>
      <p:ext uri="{BB962C8B-B14F-4D97-AF65-F5344CB8AC3E}">
        <p14:creationId xmlns:p14="http://schemas.microsoft.com/office/powerpoint/2010/main" val="2113407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FFB6BD-9BCA-D2D2-3908-7CD6226854B8}"/>
              </a:ext>
            </a:extLst>
          </p:cNvPr>
          <p:cNvSpPr>
            <a:spLocks noGrp="1"/>
          </p:cNvSpPr>
          <p:nvPr>
            <p:ph type="title"/>
          </p:nvPr>
        </p:nvSpPr>
        <p:spPr/>
        <p:txBody>
          <a:bodyPr/>
          <a:lstStyle/>
          <a:p>
            <a:r>
              <a:rPr lang="en-US" dirty="0"/>
              <a:t>How to study and what to capture</a:t>
            </a:r>
          </a:p>
        </p:txBody>
      </p:sp>
      <p:sp>
        <p:nvSpPr>
          <p:cNvPr id="4" name="Text Placeholder 3">
            <a:extLst>
              <a:ext uri="{FF2B5EF4-FFF2-40B4-BE49-F238E27FC236}">
                <a16:creationId xmlns:a16="http://schemas.microsoft.com/office/drawing/2014/main" id="{DB1C791A-06DB-9A2B-9962-E40946C3E3AF}"/>
              </a:ext>
            </a:extLst>
          </p:cNvPr>
          <p:cNvSpPr>
            <a:spLocks noGrp="1"/>
          </p:cNvSpPr>
          <p:nvPr>
            <p:ph type="body" idx="1"/>
          </p:nvPr>
        </p:nvSpPr>
        <p:spPr>
          <a:xfrm>
            <a:off x="647700" y="1454149"/>
            <a:ext cx="11184400" cy="4962554"/>
          </a:xfrm>
        </p:spPr>
        <p:txBody>
          <a:bodyPr/>
          <a:lstStyle/>
          <a:p>
            <a:pPr marL="67732" indent="0">
              <a:buNone/>
            </a:pPr>
            <a:r>
              <a:rPr lang="en-US" sz="2400" b="1" dirty="0"/>
              <a:t>Propose SA1 capture in SID Objective for Sustainable 6G</a:t>
            </a:r>
          </a:p>
          <a:p>
            <a:pPr>
              <a:buFontTx/>
              <a:buChar char="-"/>
            </a:pPr>
            <a:r>
              <a:rPr lang="en-US" sz="2400" b="1" dirty="0"/>
              <a:t>e.g. Network energy and resource efficiencies, enhanced security and trustworthiness</a:t>
            </a:r>
          </a:p>
          <a:p>
            <a:pPr>
              <a:buFontTx/>
              <a:buChar char="-"/>
            </a:pPr>
            <a:endParaRPr lang="en-US" sz="2400" b="1" dirty="0"/>
          </a:p>
          <a:p>
            <a:pPr marL="67732" indent="0">
              <a:buNone/>
            </a:pPr>
            <a:r>
              <a:rPr lang="en-US" sz="2400" b="1" dirty="0"/>
              <a:t>Propose SA1 capture open objective to address 6G for sustainability</a:t>
            </a:r>
          </a:p>
          <a:p>
            <a:pPr>
              <a:buFontTx/>
              <a:buChar char="-"/>
            </a:pPr>
            <a:r>
              <a:rPr lang="en-US" sz="2400" b="1" dirty="0"/>
              <a:t>Allow for optional open text contribution based on contributor choice of sustainable goal, to indicate potential sustainable benefit</a:t>
            </a:r>
            <a:endParaRPr lang="en-US" sz="2000" b="1" dirty="0"/>
          </a:p>
          <a:p>
            <a:pPr>
              <a:buFontTx/>
              <a:buChar char="-"/>
            </a:pPr>
            <a:r>
              <a:rPr lang="en-US" sz="2400" b="1" dirty="0"/>
              <a:t>Choose single field of entry in Use case template for submission consistency</a:t>
            </a:r>
          </a:p>
          <a:p>
            <a:pPr>
              <a:buFontTx/>
              <a:buChar char="-"/>
            </a:pPr>
            <a:endParaRPr lang="en-US" sz="2400" dirty="0"/>
          </a:p>
          <a:p>
            <a:pPr marL="67732" indent="0">
              <a:buNone/>
            </a:pPr>
            <a:endParaRPr lang="en-US" sz="2400" dirty="0"/>
          </a:p>
        </p:txBody>
      </p:sp>
    </p:spTree>
    <p:extLst>
      <p:ext uri="{BB962C8B-B14F-4D97-AF65-F5344CB8AC3E}">
        <p14:creationId xmlns:p14="http://schemas.microsoft.com/office/powerpoint/2010/main" val="399044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LastSyncTimeStamp="2018-03-09T14:36:50.893Z"/>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RBI5PAMIO524-1616901215-23986</_dlc_DocId>
    <HideFromDelve xmlns="71c5aaf6-e6ce-465b-b873-5148d2a4c105">false</HideFromDelve>
    <_dlc_DocIdUrl xmlns="71c5aaf6-e6ce-465b-b873-5148d2a4c105">
      <Url>https://nokia.sharepoint.com/sites/gxp/_layouts/15/DocIdRedir.aspx?ID=RBI5PAMIO524-1616901215-23986</Url>
      <Description>RBI5PAMIO524-1616901215-23986</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Props1.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2.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3.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4.xml><?xml version="1.0" encoding="utf-8"?>
<ds:datastoreItem xmlns:ds="http://schemas.openxmlformats.org/officeDocument/2006/customXml" ds:itemID="{C6FDE0B1-8167-42BF-ABFE-28D1A20CF4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B91150F-6C29-4D01-9C2A-26DFE2253169}">
  <ds:schemaRefs>
    <ds:schemaRef ds:uri="http://purl.org/dc/terms/"/>
    <ds:schemaRef ds:uri="http://schemas.microsoft.com/office/2006/documentManagement/types"/>
    <ds:schemaRef ds:uri="7275bb01-7583-478d-bc14-e839a2dd5989"/>
    <ds:schemaRef ds:uri="http://purl.org/dc/elements/1.1/"/>
    <ds:schemaRef ds:uri="http://schemas.microsoft.com/office/2006/metadata/properties"/>
    <ds:schemaRef ds:uri="http://schemas.microsoft.com/office/infopath/2007/PartnerControls"/>
    <ds:schemaRef ds:uri="71c5aaf6-e6ce-465b-b873-5148d2a4c105"/>
    <ds:schemaRef ds:uri="http://schemas.openxmlformats.org/package/2006/metadata/core-properties"/>
    <ds:schemaRef ds:uri="3f2ce089-3858-4176-9a21-a30f9204848e"/>
    <ds:schemaRef ds:uri="http://www.w3.org/XML/1998/namespace"/>
    <ds:schemaRef ds:uri="http://purl.org/dc/dcmitype/"/>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1139</Words>
  <Application>Microsoft Office PowerPoint</Application>
  <PresentationFormat>Widescreen</PresentationFormat>
  <Paragraphs>66</Paragraphs>
  <Slides>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ＭＳ Ｐゴシック</vt:lpstr>
      <vt:lpstr>ＭＳ Ｐゴシック</vt:lpstr>
      <vt:lpstr>Arial</vt:lpstr>
      <vt:lpstr>Calibri</vt:lpstr>
      <vt:lpstr>Times New Roman</vt:lpstr>
      <vt:lpstr>2_Office Theme</vt:lpstr>
      <vt:lpstr>PowerPoint Presentation</vt:lpstr>
      <vt:lpstr>“Sustainable 6G” v “6G for sustainability” </vt:lpstr>
      <vt:lpstr>What is SA1 goal?</vt:lpstr>
      <vt:lpstr>ITU-R M.2160 on Sustainability </vt:lpstr>
      <vt:lpstr>ITU-R M.2160 on Sustainability </vt:lpstr>
      <vt:lpstr>So what to address in SA1 6G Study?</vt:lpstr>
      <vt:lpstr>How to study and what to capture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6</cp:revision>
  <dcterms:created xsi:type="dcterms:W3CDTF">2024-02-07T17:13:37Z</dcterms:created>
  <dcterms:modified xsi:type="dcterms:W3CDTF">2024-08-09T21:04:50Z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9c47df4b-821f-48c7-9857-10233883352d</vt:lpwstr>
  </property>
</Properties>
</file>