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8"/>
  </p:notesMasterIdLst>
  <p:handoutMasterIdLst>
    <p:handoutMasterId r:id="rId9"/>
  </p:handoutMasterIdLst>
  <p:sldIdLst>
    <p:sldId id="1163" r:id="rId6"/>
    <p:sldId id="1245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F950C89-33B5-B9DE-E11F-265694C64AE4}" name="Henry, Daniel" initials="DH" userId="S::dhenry@ntia.gov::41e92c00-2901-40fa-bd02-fd075e214992" providerId="AD"/>
  <p188:author id="{884735AB-71FB-6519-D052-77A8C295FFEE}" name="Spreenberg, Ona" initials="SO" userId="S::ospreenberg@ntia.gov::5d1f4c61-dd84-43d7-85e7-1650d05b0c2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B78F2D-1CA6-4DE4-AA23-16B785059345}" v="21" dt="2024-08-08T15:39:52.82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7"/>
    <p:restoredTop sz="90756" autoAdjust="0"/>
  </p:normalViewPr>
  <p:slideViewPr>
    <p:cSldViewPr snapToGrid="0">
      <p:cViewPr varScale="1">
        <p:scale>
          <a:sx n="176" d="100"/>
          <a:sy n="176" d="100"/>
        </p:scale>
        <p:origin x="568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8/9/24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8/9/24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i="1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FBFF58-1BFD-46E1-9878-B87483523780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71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>
                <a:latin typeface="Arial" panose="020B0604020202020204" pitchFamily="34" charset="0"/>
              </a:rPr>
              <a:t>National Telecommunications and Information Administration, U.S. Department of Commerce</a:t>
            </a:r>
            <a:endParaRPr lang="en-US" altLang="nl-NL" sz="16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S1-242271  |  3GPP SA1#107 Maastricht, NL  |  19-23 August, 2024 </a:t>
            </a:r>
            <a:endParaRPr lang="en-GB" altLang="en-US" sz="1000" dirty="0">
              <a:solidFill>
                <a:schemeClr val="bg1"/>
              </a:solidFill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26633D-6F69-5793-0E0B-D16A4AC5A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126" y="896143"/>
            <a:ext cx="7324078" cy="2917217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3733" b="1" i="1" kern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Contribution</a:t>
            </a:r>
          </a:p>
          <a:p>
            <a:pPr algn="ctr">
              <a:defRPr/>
            </a:pPr>
            <a:endParaRPr lang="en-GB" sz="2400" b="1" i="1" kern="0">
              <a:solidFill>
                <a:srgbClr val="FF0000"/>
              </a:solidFill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  <a:p>
            <a:pPr algn="ctr">
              <a:defRPr/>
            </a:pPr>
            <a:r>
              <a:rPr lang="en-US" sz="3733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6G Areas of Interest</a:t>
            </a:r>
            <a:endParaRPr lang="en-GB" sz="1067" kern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FCE07-9C8D-B67C-1529-146A0F593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6G Areas of Interest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8BDB1-710B-7AE3-4149-8142255F4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6342"/>
            <a:ext cx="8388350" cy="3787385"/>
          </a:xfrm>
        </p:spPr>
        <p:txBody>
          <a:bodyPr>
            <a:normAutofit/>
          </a:bodyPr>
          <a:lstStyle/>
          <a:p>
            <a:pPr marL="342265" indent="-342265"/>
            <a:r>
              <a:rPr lang="en-US" sz="1600" b="1" dirty="0">
                <a:latin typeface="+mj-lt"/>
                <a:ea typeface="+mn-lt"/>
                <a:cs typeface="+mn-lt"/>
              </a:rPr>
              <a:t>Distributed Sensing/</a:t>
            </a:r>
            <a:r>
              <a:rPr lang="en-US" sz="1600" b="1" dirty="0">
                <a:solidFill>
                  <a:srgbClr val="1B1B1B"/>
                </a:solidFill>
                <a:latin typeface="+mj-lt"/>
                <a:ea typeface="+mn-lt"/>
                <a:cs typeface="+mn-lt"/>
              </a:rPr>
              <a:t>Wireless Sensing</a:t>
            </a:r>
            <a:r>
              <a:rPr lang="en-US" sz="1600" b="1" dirty="0">
                <a:solidFill>
                  <a:srgbClr val="000000"/>
                </a:solidFill>
                <a:latin typeface="+mj-lt"/>
                <a:ea typeface="+mn-lt"/>
                <a:cs typeface="+mn-lt"/>
              </a:rPr>
              <a:t> </a:t>
            </a:r>
            <a:r>
              <a:rPr lang="en-US" sz="1600" b="1" dirty="0">
                <a:latin typeface="+mj-lt"/>
                <a:ea typeface="+mn-lt"/>
                <a:cs typeface="+mn-lt"/>
              </a:rPr>
              <a:t>and Communications: </a:t>
            </a:r>
            <a:r>
              <a:rPr lang="en-US" sz="1600" dirty="0">
                <a:latin typeface="+mj-lt"/>
                <a:ea typeface="+mn-lt"/>
                <a:cs typeface="+mn-lt"/>
              </a:rPr>
              <a:t>Sensors tightly integrated with communications to support autonomous systems.</a:t>
            </a:r>
          </a:p>
          <a:p>
            <a:pPr marL="342265" indent="-342265"/>
            <a:r>
              <a:rPr lang="en-US" sz="1600" b="1" dirty="0">
                <a:solidFill>
                  <a:srgbClr val="242424"/>
                </a:solidFill>
                <a:latin typeface="+mj-lt"/>
                <a:ea typeface="+mn-lt"/>
                <a:cs typeface="+mn-lt"/>
              </a:rPr>
              <a:t>Fixed Wireless Access: </a:t>
            </a:r>
            <a:r>
              <a:rPr lang="en-US" sz="1600" dirty="0">
                <a:solidFill>
                  <a:srgbClr val="222222"/>
                </a:solidFill>
                <a:latin typeface="+mj-lt"/>
                <a:ea typeface="Verdana"/>
                <a:cs typeface="Arial"/>
              </a:rPr>
              <a:t>enablement of high network capacity to extend coverage across urban, suburban and rural regions to foster greater inclusivity and </a:t>
            </a:r>
            <a:r>
              <a:rPr lang="en-US" sz="1600" dirty="0">
                <a:solidFill>
                  <a:srgbClr val="222222"/>
                </a:solidFill>
                <a:latin typeface="+mj-lt"/>
                <a:ea typeface="Verdana"/>
                <a:cs typeface="+mn-lt"/>
              </a:rPr>
              <a:t>connectivity.</a:t>
            </a:r>
            <a:endParaRPr lang="en-US" sz="1600" dirty="0">
              <a:latin typeface="+mj-lt"/>
            </a:endParaRPr>
          </a:p>
          <a:p>
            <a:pPr marL="342265" indent="-342265"/>
            <a:r>
              <a:rPr lang="en-US" sz="1600" b="1" dirty="0">
                <a:solidFill>
                  <a:srgbClr val="111111"/>
                </a:solidFill>
                <a:latin typeface="+mj-lt"/>
                <a:ea typeface="+mn-lt"/>
                <a:cs typeface="+mn-lt"/>
              </a:rPr>
              <a:t>Support for Evolved Critical Communications: </a:t>
            </a:r>
            <a:r>
              <a:rPr lang="en-US" sz="1600" dirty="0">
                <a:solidFill>
                  <a:srgbClr val="111111"/>
                </a:solidFill>
                <a:latin typeface="+mj-lt"/>
                <a:ea typeface="+mn-lt"/>
                <a:cs typeface="+mn-lt"/>
              </a:rPr>
              <a:t>evolution of MCX to 6G and expanded capabilities for, e.g., NTN, enhanced positioning, indoor/outdoor expanded coverage, sensing, mesh, AI/ML, i-Axis.</a:t>
            </a:r>
          </a:p>
          <a:p>
            <a:pPr marL="342265" indent="-342265"/>
            <a:r>
              <a:rPr lang="en-US" sz="1600" b="1" dirty="0">
                <a:solidFill>
                  <a:srgbClr val="111111"/>
                </a:solidFill>
                <a:latin typeface="+mj-lt"/>
                <a:ea typeface="+mn-lt"/>
                <a:cs typeface="+mn-lt"/>
              </a:rPr>
              <a:t>Support for Disaggregated and Distributed Radio Access: </a:t>
            </a:r>
            <a:r>
              <a:rPr lang="en-US" sz="1600" dirty="0">
                <a:solidFill>
                  <a:srgbClr val="111111"/>
                </a:solidFill>
                <a:latin typeface="+mj-lt"/>
                <a:ea typeface="+mn-lt"/>
                <a:cs typeface="+mn-lt"/>
              </a:rPr>
              <a:t>evolution toward disaggregation of the RAN into standardized, interoperable components that can diversify the marketplace.</a:t>
            </a:r>
          </a:p>
          <a:p>
            <a:pPr marL="342265" indent="-342265"/>
            <a:r>
              <a:rPr lang="en-US" sz="1600" b="1" dirty="0">
                <a:solidFill>
                  <a:srgbClr val="111111"/>
                </a:solidFill>
                <a:latin typeface="+mj-lt"/>
                <a:ea typeface="+mn-lt"/>
                <a:cs typeface="+mn-lt"/>
              </a:rPr>
              <a:t>Support for Key Societal Values:</a:t>
            </a:r>
            <a:r>
              <a:rPr lang="en-US" sz="1600" dirty="0">
                <a:solidFill>
                  <a:srgbClr val="111111"/>
                </a:solidFill>
                <a:latin typeface="+mj-lt"/>
                <a:ea typeface="+mn-lt"/>
                <a:cs typeface="+mn-lt"/>
              </a:rPr>
              <a:t> expanding 6G’s considerations beyond traditional KPIs to incorporate societal needs like inclusivity, ubiquitous connectivity, environmental sustainability, security, and interoperability.</a:t>
            </a:r>
          </a:p>
        </p:txBody>
      </p:sp>
    </p:spTree>
    <p:extLst>
      <p:ext uri="{BB962C8B-B14F-4D97-AF65-F5344CB8AC3E}">
        <p14:creationId xmlns:p14="http://schemas.microsoft.com/office/powerpoint/2010/main" val="12560486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PADReviewCompleted xmlns="d78da151-60e5-4e0a-9b23-771793939314">false</OPADReviewCompleted>
    <DateDue xmlns="d78da151-60e5-4e0a-9b23-77179393931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C3991592B5224EA21C2C71ABD597DF" ma:contentTypeVersion="10" ma:contentTypeDescription="Create a new document." ma:contentTypeScope="" ma:versionID="27de2b71bf47f3e508a8e6e03b8e7d2b">
  <xsd:schema xmlns:xsd="http://www.w3.org/2001/XMLSchema" xmlns:xs="http://www.w3.org/2001/XMLSchema" xmlns:p="http://schemas.microsoft.com/office/2006/metadata/properties" xmlns:ns2="d78da151-60e5-4e0a-9b23-771793939314" xmlns:ns3="337c7ba3-4015-4d96-a4e1-f64c9957a48c" targetNamespace="http://schemas.microsoft.com/office/2006/metadata/properties" ma:root="true" ma:fieldsID="cfbc5e2b2846c139744a536dfa8b7503" ns2:_="" ns3:_="">
    <xsd:import namespace="d78da151-60e5-4e0a-9b23-771793939314"/>
    <xsd:import namespace="337c7ba3-4015-4d96-a4e1-f64c9957a4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OPADReviewCompleted" minOccurs="0"/>
                <xsd:element ref="ns2:DateDu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8da151-60e5-4e0a-9b23-7717939393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OPADReviewCompleted" ma:index="14" nillable="true" ma:displayName="OPAD Review Completed" ma:default="0" ma:format="Dropdown" ma:internalName="OPADReviewCompleted">
      <xsd:simpleType>
        <xsd:restriction base="dms:Boolean"/>
      </xsd:simpleType>
    </xsd:element>
    <xsd:element name="DateDue" ma:index="15" nillable="true" ma:displayName="Date Due" ma:default="6/7/2023" ma:format="DateTime" ma:internalName="DateDue">
      <xsd:simpleType>
        <xsd:restriction base="dms:DateTime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7c7ba3-4015-4d96-a4e1-f64c9957a48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metadata/properties"/>
    <ds:schemaRef ds:uri="http://purl.org/dc/dcmitype/"/>
    <ds:schemaRef ds:uri="http://schemas.microsoft.com/office/2006/documentManagement/types"/>
    <ds:schemaRef ds:uri="337c7ba3-4015-4d96-a4e1-f64c9957a48c"/>
    <ds:schemaRef ds:uri="d78da151-60e5-4e0a-9b23-77179393931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C1110C-49AC-42AF-BAA6-146B058544DB}">
  <ds:schemaRefs>
    <ds:schemaRef ds:uri="337c7ba3-4015-4d96-a4e1-f64c9957a48c"/>
    <ds:schemaRef ds:uri="d78da151-60e5-4e0a-9b23-77179393931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68178ef-2b90-40ee-86de-4595a529cba9}" enabled="1" method="Standard" siteId="{d6cff1bd-67dd-4ce8-945d-d07dc775672f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179</Words>
  <Application>Microsoft Macintosh PowerPoint</Application>
  <PresentationFormat>On-screen Show (16:9)</PresentationFormat>
  <Paragraphs>14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Custom Design</vt:lpstr>
      <vt:lpstr>PowerPoint Presentation</vt:lpstr>
      <vt:lpstr>6G Areas of Interest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Daniel Henry</cp:lastModifiedBy>
  <cp:revision>14</cp:revision>
  <cp:lastPrinted>2017-02-24T12:37:51Z</cp:lastPrinted>
  <dcterms:created xsi:type="dcterms:W3CDTF">2008-08-30T09:32:10Z</dcterms:created>
  <dcterms:modified xsi:type="dcterms:W3CDTF">2024-08-09T19:26:53Z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0x01010023C3991592B5224EA21C2C71ABD597DF</vt:lpwstr>
  </property>
</Properties>
</file>