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303" r:id="rId6"/>
    <p:sldId id="863" r:id="rId7"/>
    <p:sldId id="868" r:id="rId8"/>
    <p:sldId id="870" r:id="rId9"/>
    <p:sldId id="871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4" autoAdjust="0"/>
    <p:restoredTop sz="62467" autoAdjust="0"/>
  </p:normalViewPr>
  <p:slideViewPr>
    <p:cSldViewPr snapToGrid="0">
      <p:cViewPr varScale="1">
        <p:scale>
          <a:sx n="84" d="100"/>
          <a:sy n="84" d="100"/>
        </p:scale>
        <p:origin x="1788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lina Mladin" userId="ecbe660b-0ff8-4b26-a091-67238c63dc76" providerId="ADAL" clId="{2F0FD6BC-3ABE-4599-82AF-EFFF2580EE3A}"/>
    <pc:docChg chg="undo custSel modSld">
      <pc:chgData name="Catalina Mladin" userId="ecbe660b-0ff8-4b26-a091-67238c63dc76" providerId="ADAL" clId="{2F0FD6BC-3ABE-4599-82AF-EFFF2580EE3A}" dt="2024-08-09T18:09:56.819" v="109" actId="20577"/>
      <pc:docMkLst>
        <pc:docMk/>
      </pc:docMkLst>
      <pc:sldChg chg="modSp mod">
        <pc:chgData name="Catalina Mladin" userId="ecbe660b-0ff8-4b26-a091-67238c63dc76" providerId="ADAL" clId="{2F0FD6BC-3ABE-4599-82AF-EFFF2580EE3A}" dt="2024-08-09T18:08:01.755" v="79" actId="20577"/>
        <pc:sldMkLst>
          <pc:docMk/>
          <pc:sldMk cId="0" sldId="303"/>
        </pc:sldMkLst>
        <pc:spChg chg="mod">
          <ac:chgData name="Catalina Mladin" userId="ecbe660b-0ff8-4b26-a091-67238c63dc76" providerId="ADAL" clId="{2F0FD6BC-3ABE-4599-82AF-EFFF2580EE3A}" dt="2024-08-09T18:08:01.755" v="79" actId="20577"/>
          <ac:spMkLst>
            <pc:docMk/>
            <pc:sldMk cId="0" sldId="303"/>
            <ac:spMk id="7" creationId="{00000000-0000-0000-0000-000000000000}"/>
          </ac:spMkLst>
        </pc:spChg>
      </pc:sldChg>
      <pc:sldChg chg="modSp mod">
        <pc:chgData name="Catalina Mladin" userId="ecbe660b-0ff8-4b26-a091-67238c63dc76" providerId="ADAL" clId="{2F0FD6BC-3ABE-4599-82AF-EFFF2580EE3A}" dt="2024-08-09T18:08:33.214" v="86" actId="20577"/>
        <pc:sldMkLst>
          <pc:docMk/>
          <pc:sldMk cId="1835246549" sldId="863"/>
        </pc:sldMkLst>
        <pc:spChg chg="mod">
          <ac:chgData name="Catalina Mladin" userId="ecbe660b-0ff8-4b26-a091-67238c63dc76" providerId="ADAL" clId="{2F0FD6BC-3ABE-4599-82AF-EFFF2580EE3A}" dt="2024-08-09T18:08:33.214" v="86" actId="20577"/>
          <ac:spMkLst>
            <pc:docMk/>
            <pc:sldMk cId="1835246549" sldId="863"/>
            <ac:spMk id="3" creationId="{9D509E97-C950-08D9-A774-D27F3BB133B3}"/>
          </ac:spMkLst>
        </pc:spChg>
      </pc:sldChg>
      <pc:sldChg chg="modSp mod">
        <pc:chgData name="Catalina Mladin" userId="ecbe660b-0ff8-4b26-a091-67238c63dc76" providerId="ADAL" clId="{2F0FD6BC-3ABE-4599-82AF-EFFF2580EE3A}" dt="2024-08-09T18:09:56.819" v="109" actId="20577"/>
        <pc:sldMkLst>
          <pc:docMk/>
          <pc:sldMk cId="2821219018" sldId="868"/>
        </pc:sldMkLst>
        <pc:spChg chg="mod">
          <ac:chgData name="Catalina Mladin" userId="ecbe660b-0ff8-4b26-a091-67238c63dc76" providerId="ADAL" clId="{2F0FD6BC-3ABE-4599-82AF-EFFF2580EE3A}" dt="2024-08-09T18:08:47.107" v="89" actId="20577"/>
          <ac:spMkLst>
            <pc:docMk/>
            <pc:sldMk cId="2821219018" sldId="868"/>
            <ac:spMk id="2" creationId="{A0A89ACB-7616-BACE-42DD-6654A889EBA0}"/>
          </ac:spMkLst>
        </pc:spChg>
        <pc:spChg chg="mod">
          <ac:chgData name="Catalina Mladin" userId="ecbe660b-0ff8-4b26-a091-67238c63dc76" providerId="ADAL" clId="{2F0FD6BC-3ABE-4599-82AF-EFFF2580EE3A}" dt="2024-08-09T18:09:56.819" v="109" actId="20577"/>
          <ac:spMkLst>
            <pc:docMk/>
            <pc:sldMk cId="2821219018" sldId="868"/>
            <ac:spMk id="3" creationId="{394EA9C9-5ADE-70A4-9662-D67232329D36}"/>
          </ac:spMkLst>
        </pc:spChg>
      </pc:sldChg>
      <pc:sldChg chg="addSp delSp modSp mod">
        <pc:chgData name="Catalina Mladin" userId="ecbe660b-0ff8-4b26-a091-67238c63dc76" providerId="ADAL" clId="{2F0FD6BC-3ABE-4599-82AF-EFFF2580EE3A}" dt="2024-08-09T18:09:18.040" v="94" actId="20577"/>
        <pc:sldMkLst>
          <pc:docMk/>
          <pc:sldMk cId="3969656449" sldId="870"/>
        </pc:sldMkLst>
        <pc:spChg chg="add mod">
          <ac:chgData name="Catalina Mladin" userId="ecbe660b-0ff8-4b26-a091-67238c63dc76" providerId="ADAL" clId="{2F0FD6BC-3ABE-4599-82AF-EFFF2580EE3A}" dt="2024-08-09T18:09:18.040" v="94" actId="20577"/>
          <ac:spMkLst>
            <pc:docMk/>
            <pc:sldMk cId="3969656449" sldId="870"/>
            <ac:spMk id="3" creationId="{93610ADE-4746-B4B5-CAAB-B294F5DA7986}"/>
          </ac:spMkLst>
        </pc:spChg>
        <pc:spChg chg="del">
          <ac:chgData name="Catalina Mladin" userId="ecbe660b-0ff8-4b26-a091-67238c63dc76" providerId="ADAL" clId="{2F0FD6BC-3ABE-4599-82AF-EFFF2580EE3A}" dt="2024-08-07T18:03:42.984" v="18" actId="478"/>
          <ac:spMkLst>
            <pc:docMk/>
            <pc:sldMk cId="3969656449" sldId="870"/>
            <ac:spMk id="6" creationId="{B81CD263-86B5-9D62-AE98-FD69050653B6}"/>
          </ac:spMkLst>
        </pc:spChg>
      </pc:sldChg>
      <pc:sldChg chg="modSp mod">
        <pc:chgData name="Catalina Mladin" userId="ecbe660b-0ff8-4b26-a091-67238c63dc76" providerId="ADAL" clId="{2F0FD6BC-3ABE-4599-82AF-EFFF2580EE3A}" dt="2024-08-07T21:06:28.169" v="46" actId="20577"/>
        <pc:sldMkLst>
          <pc:docMk/>
          <pc:sldMk cId="2344352457" sldId="871"/>
        </pc:sldMkLst>
        <pc:spChg chg="mod">
          <ac:chgData name="Catalina Mladin" userId="ecbe660b-0ff8-4b26-a091-67238c63dc76" providerId="ADAL" clId="{2F0FD6BC-3ABE-4599-82AF-EFFF2580EE3A}" dt="2024-08-07T21:06:28.169" v="46" actId="20577"/>
          <ac:spMkLst>
            <pc:docMk/>
            <pc:sldMk cId="2344352457" sldId="871"/>
            <ac:spMk id="5" creationId="{881C62B5-DCBD-9655-5D69-FD636A079DFF}"/>
          </ac:spMkLst>
        </pc:spChg>
      </pc:sldChg>
    </pc:docChg>
  </pc:docChgLst>
  <pc:docChgLst>
    <pc:chgData name="Catalina Mladin" userId="ecbe660b-0ff8-4b26-a091-67238c63dc76" providerId="ADAL" clId="{9FDC088F-9A3A-4A8A-AD80-0841A8D4806C}"/>
    <pc:docChg chg="undo custSel modSld">
      <pc:chgData name="Catalina Mladin" userId="ecbe660b-0ff8-4b26-a091-67238c63dc76" providerId="ADAL" clId="{9FDC088F-9A3A-4A8A-AD80-0841A8D4806C}" dt="2024-08-09T19:02:49.669" v="254" actId="20577"/>
      <pc:docMkLst>
        <pc:docMk/>
      </pc:docMkLst>
      <pc:sldChg chg="modSp mod">
        <pc:chgData name="Catalina Mladin" userId="ecbe660b-0ff8-4b26-a091-67238c63dc76" providerId="ADAL" clId="{9FDC088F-9A3A-4A8A-AD80-0841A8D4806C}" dt="2024-08-09T19:02:49.669" v="254" actId="20577"/>
        <pc:sldMkLst>
          <pc:docMk/>
          <pc:sldMk cId="0" sldId="303"/>
        </pc:sldMkLst>
        <pc:spChg chg="mod">
          <ac:chgData name="Catalina Mladin" userId="ecbe660b-0ff8-4b26-a091-67238c63dc76" providerId="ADAL" clId="{9FDC088F-9A3A-4A8A-AD80-0841A8D4806C}" dt="2024-08-09T19:02:49.669" v="254" actId="20577"/>
          <ac:spMkLst>
            <pc:docMk/>
            <pc:sldMk cId="0" sldId="303"/>
            <ac:spMk id="6150" creationId="{00000000-0000-0000-0000-000000000000}"/>
          </ac:spMkLst>
        </pc:spChg>
      </pc:sldChg>
      <pc:sldChg chg="modSp mod">
        <pc:chgData name="Catalina Mladin" userId="ecbe660b-0ff8-4b26-a091-67238c63dc76" providerId="ADAL" clId="{9FDC088F-9A3A-4A8A-AD80-0841A8D4806C}" dt="2024-08-09T18:57:23.102" v="138" actId="20577"/>
        <pc:sldMkLst>
          <pc:docMk/>
          <pc:sldMk cId="2821219018" sldId="868"/>
        </pc:sldMkLst>
        <pc:spChg chg="mod">
          <ac:chgData name="Catalina Mladin" userId="ecbe660b-0ff8-4b26-a091-67238c63dc76" providerId="ADAL" clId="{9FDC088F-9A3A-4A8A-AD80-0841A8D4806C}" dt="2024-08-09T18:57:23.102" v="138" actId="20577"/>
          <ac:spMkLst>
            <pc:docMk/>
            <pc:sldMk cId="2821219018" sldId="868"/>
            <ac:spMk id="3" creationId="{394EA9C9-5ADE-70A4-9662-D67232329D36}"/>
          </ac:spMkLst>
        </pc:spChg>
      </pc:sldChg>
      <pc:sldChg chg="modSp mod">
        <pc:chgData name="Catalina Mladin" userId="ecbe660b-0ff8-4b26-a091-67238c63dc76" providerId="ADAL" clId="{9FDC088F-9A3A-4A8A-AD80-0841A8D4806C}" dt="2024-08-09T18:58:01.761" v="141" actId="14100"/>
        <pc:sldMkLst>
          <pc:docMk/>
          <pc:sldMk cId="3969656449" sldId="870"/>
        </pc:sldMkLst>
        <pc:spChg chg="mod">
          <ac:chgData name="Catalina Mladin" userId="ecbe660b-0ff8-4b26-a091-67238c63dc76" providerId="ADAL" clId="{9FDC088F-9A3A-4A8A-AD80-0841A8D4806C}" dt="2024-08-09T18:57:11.329" v="137" actId="255"/>
          <ac:spMkLst>
            <pc:docMk/>
            <pc:sldMk cId="3969656449" sldId="870"/>
            <ac:spMk id="3" creationId="{93610ADE-4746-B4B5-CAAB-B294F5DA7986}"/>
          </ac:spMkLst>
        </pc:spChg>
        <pc:graphicFrameChg chg="mod">
          <ac:chgData name="Catalina Mladin" userId="ecbe660b-0ff8-4b26-a091-67238c63dc76" providerId="ADAL" clId="{9FDC088F-9A3A-4A8A-AD80-0841A8D4806C}" dt="2024-08-09T18:58:01.761" v="141" actId="14100"/>
          <ac:graphicFrameMkLst>
            <pc:docMk/>
            <pc:sldMk cId="3969656449" sldId="870"/>
            <ac:graphicFrameMk id="7" creationId="{C95A78E7-3552-F355-D171-AC02DFEF8311}"/>
          </ac:graphicFrameMkLst>
        </pc:graphicFrameChg>
      </pc:sldChg>
    </pc:docChg>
  </pc:docChgLst>
  <pc:docChgLst>
    <pc:chgData name="Ulises Olvera-Hernandez" userId="818d0d9c-4931-4c23-83b4-d368b3e43970" providerId="ADAL" clId="{934B41AD-6A44-4884-B175-1599BD5A198E}"/>
    <pc:docChg chg="modSld">
      <pc:chgData name="Ulises Olvera-Hernandez" userId="818d0d9c-4931-4c23-83b4-d368b3e43970" providerId="ADAL" clId="{934B41AD-6A44-4884-B175-1599BD5A198E}" dt="2024-08-09T15:36:37.856" v="28" actId="20577"/>
      <pc:docMkLst>
        <pc:docMk/>
      </pc:docMkLst>
      <pc:sldChg chg="modSp mod">
        <pc:chgData name="Ulises Olvera-Hernandez" userId="818d0d9c-4931-4c23-83b4-d368b3e43970" providerId="ADAL" clId="{934B41AD-6A44-4884-B175-1599BD5A198E}" dt="2024-08-09T15:36:37.856" v="28" actId="20577"/>
        <pc:sldMkLst>
          <pc:docMk/>
          <pc:sldMk cId="2821219018" sldId="868"/>
        </pc:sldMkLst>
        <pc:spChg chg="mod">
          <ac:chgData name="Ulises Olvera-Hernandez" userId="818d0d9c-4931-4c23-83b4-d368b3e43970" providerId="ADAL" clId="{934B41AD-6A44-4884-B175-1599BD5A198E}" dt="2024-08-09T15:36:37.856" v="28" actId="20577"/>
          <ac:spMkLst>
            <pc:docMk/>
            <pc:sldMk cId="2821219018" sldId="868"/>
            <ac:spMk id="3" creationId="{394EA9C9-5ADE-70A4-9662-D67232329D36}"/>
          </ac:spMkLst>
        </pc:spChg>
      </pc:sldChg>
    </pc:docChg>
  </pc:docChgLst>
  <pc:docChgLst>
    <pc:chgData name="Saad Ahmad" userId="4488141f-8834-47d7-abf9-6fd11011423e" providerId="ADAL" clId="{97C3BFAA-47CC-43D6-BA35-166257D74923}"/>
    <pc:docChg chg="modSld">
      <pc:chgData name="Saad Ahmad" userId="4488141f-8834-47d7-abf9-6fd11011423e" providerId="ADAL" clId="{97C3BFAA-47CC-43D6-BA35-166257D74923}" dt="2024-08-09T15:40:36.554" v="2" actId="20577"/>
      <pc:docMkLst>
        <pc:docMk/>
      </pc:docMkLst>
      <pc:sldChg chg="modSp mod">
        <pc:chgData name="Saad Ahmad" userId="4488141f-8834-47d7-abf9-6fd11011423e" providerId="ADAL" clId="{97C3BFAA-47CC-43D6-BA35-166257D74923}" dt="2024-08-09T15:40:36.554" v="2" actId="20577"/>
        <pc:sldMkLst>
          <pc:docMk/>
          <pc:sldMk cId="3969656449" sldId="870"/>
        </pc:sldMkLst>
        <pc:spChg chg="mod">
          <ac:chgData name="Saad Ahmad" userId="4488141f-8834-47d7-abf9-6fd11011423e" providerId="ADAL" clId="{97C3BFAA-47CC-43D6-BA35-166257D74923}" dt="2024-08-09T15:40:36.554" v="2" actId="20577"/>
          <ac:spMkLst>
            <pc:docMk/>
            <pc:sldMk cId="3969656449" sldId="870"/>
            <ac:spMk id="3" creationId="{93610ADE-4746-B4B5-CAAB-B294F5DA798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pPr>
                <a:defRPr/>
              </a:pPr>
              <a:t>8/9/2024</a:t>
            </a:fld>
            <a:endParaRPr lang="en-US" alt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D799534-4D31-476B-A57F-3138EDB1FD8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pPr>
                <a:defRPr/>
              </a:pPr>
              <a:t>8/9/2024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ED3ADB20-ED44-40D1-9B39-9A7965F7AF7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76027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153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8431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20977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4339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6408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6879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80264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7656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409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6144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6099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247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885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pPr algn="ctr"/>
              <a:t>‹#›</a:t>
            </a:fld>
            <a:endParaRPr lang="en-GB" altLang="en-US" b="1" dirty="0"/>
          </a:p>
          <a:p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8" r:id="rId1"/>
    <p:sldLayoutId id="2147485555" r:id="rId2"/>
    <p:sldLayoutId id="214748555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pPr>
                <a:defRPr/>
              </a:pPr>
              <a:t>09/08/2024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extgalliance.org/white_papers/trust-security-and-resilience-for-6g-systems/" TargetMode="External"/><Relationship Id="rId2" Type="http://schemas.openxmlformats.org/officeDocument/2006/relationships/hyperlink" Target="https://www.ngmn.org/wp-content/uploads/NGMN_6G_Trustworthines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andle.itu.int/11.1002/pub/80fd6f3d-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938" y="4770003"/>
            <a:ext cx="76501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S1-242270, 3GPP TSG SA1#107 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Maastricht, The Netherlands, 19-23 August 2024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132041" y="2349424"/>
            <a:ext cx="7307719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Area of study for Main Topic: </a:t>
            </a:r>
          </a:p>
          <a:p>
            <a:r>
              <a:rPr lang="en-US" altLang="zh-CN" kern="0" dirty="0"/>
              <a:t>6G Ecosystem Trust</a:t>
            </a:r>
            <a:endParaRPr lang="zh-CN" altLang="en-US" kern="0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3455553"/>
            <a:ext cx="6400800" cy="1314450"/>
          </a:xfrm>
        </p:spPr>
        <p:txBody>
          <a:bodyPr/>
          <a:lstStyle/>
          <a:p>
            <a:r>
              <a:rPr lang="en-US" altLang="zh-CN" dirty="0"/>
              <a:t>InterDigital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D57FB-F264-B4C9-8953-C928E98AB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 skeleton: general assumptions, considerations,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09E97-C950-08D9-A774-D27F3BB13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763327"/>
          </a:xfrm>
        </p:spPr>
        <p:txBody>
          <a:bodyPr>
            <a:normAutofit fontScale="55000" lnSpcReduction="20000"/>
          </a:bodyPr>
          <a:lstStyle/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SA1 #107 determines a framework of “Main topics of interest” as higher-level clauses (e.g. 5.x), 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Each “Main topic of interest” </a:t>
            </a:r>
            <a:r>
              <a:rPr lang="en-GB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composed of a set of “areas of interest” (with possible grouping in “sub-topics of interest”)</a:t>
            </a:r>
          </a:p>
          <a:p>
            <a:pPr marL="342900" marR="0" lvl="0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“Areas of interest“ are derived from contributions to AI 8.2 at SA1 #107 (or similar, see S1-241416).</a:t>
            </a:r>
          </a:p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2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 skeleton </a:t>
            </a:r>
            <a:r>
              <a:rPr lang="en-GB" sz="2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proposal*:</a:t>
            </a:r>
            <a:endParaRPr lang="en-GB" sz="2200" b="1" u="sng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1-4 (as usual): Scope, References, Definitions, Overview.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  Main topics of interest</a:t>
            </a:r>
            <a:endParaRPr lang="en-GB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5.x  6G Ecosystem Trust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5.x.m  Distributed device and user-centric trust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  5.x.m.1 Use Case m1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5.x.m.2 Use Case m2 (…may reference usecase in 5.y.k.p…)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5.x.n </a:t>
            </a:r>
            <a:r>
              <a:rPr lang="en-US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Trust evaluation and trust index exposure 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 5.x.n.1 Use Case n1 …</a:t>
            </a:r>
            <a:endParaRPr lang="en-US" sz="1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  Considerations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n-GB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6.y   Considerations on trust in the 6G ecosystem.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6.z   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(…other considerations….)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7-8 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(as usual):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Consolidated potential requirements and KPIs, </a:t>
            </a: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Conclusions and recommendations</a:t>
            </a: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98502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 skeleton similar to 22.856 Metaverse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24654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89ACB-7616-BACE-42DD-6654A889E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zh-CN" dirty="0"/>
              <a:t>6G Ecosystem Trust</a:t>
            </a:r>
            <a:br>
              <a:rPr lang="en-US" altLang="zh-CN" dirty="0"/>
            </a:br>
            <a:r>
              <a:rPr lang="en-US" altLang="zh-CN" dirty="0"/>
              <a:t> (main topic) - 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EA9C9-5ADE-70A4-9662-D67232329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16667"/>
          </a:xfrm>
        </p:spPr>
        <p:txBody>
          <a:bodyPr>
            <a:noAutofit/>
          </a:bodyPr>
          <a:lstStyle/>
          <a:p>
            <a:r>
              <a:rPr lang="en-US" sz="1400" b="1" dirty="0"/>
              <a:t>“Trust” has broad definition and considerations in the 6G Ecosystem, including:</a:t>
            </a:r>
          </a:p>
          <a:p>
            <a:pPr lvl="1"/>
            <a:r>
              <a:rPr lang="en-US" sz="1100" dirty="0"/>
              <a:t>Security as a service (6G network supporting flexible security capability orchestration and dynamic adjustment, from NGMN[1].)</a:t>
            </a:r>
          </a:p>
          <a:p>
            <a:pPr lvl="1"/>
            <a:r>
              <a:rPr lang="en-US" sz="1100" dirty="0"/>
              <a:t>Trust and risk assessment (multi-dimensional awareness to measure and attest trust levels of the network, from NGMN[1]). </a:t>
            </a:r>
          </a:p>
          <a:p>
            <a:pPr lvl="1"/>
            <a:r>
              <a:rPr lang="en-US" sz="1100" dirty="0"/>
              <a:t>Enablement of “proof points” for the entire 6G Ecosystem (from NextG Alliance[2]), e.g., by organizing business processes and value chains so as not to create doubt in equipment, actors, and processes associated with network services. </a:t>
            </a:r>
          </a:p>
          <a:p>
            <a:pPr lvl="1"/>
            <a:r>
              <a:rPr lang="en-US" sz="1100" dirty="0"/>
              <a:t>ITU-T [3]  views trust in future mobile networks to have a broader scope covering aspects such as availability, reliability, dependability, security, and privacy-preservation. It introduces trust index as a metric to evaluate and quantify trustworthiness. </a:t>
            </a:r>
          </a:p>
          <a:p>
            <a:r>
              <a:rPr lang="en-US" sz="1400" b="1" dirty="0">
                <a:solidFill>
                  <a:srgbClr val="FF0000"/>
                </a:solidFill>
              </a:rPr>
              <a:t>Proposal:  Employ an ecosystem approach for 6G Trust as main topic in TR, with the following objectives:</a:t>
            </a:r>
          </a:p>
          <a:p>
            <a:pPr lvl="1"/>
            <a:r>
              <a:rPr lang="en-GB" sz="1400" dirty="0">
                <a:solidFill>
                  <a:srgbClr val="FF0000"/>
                </a:solidFill>
              </a:rPr>
              <a:t>Derive considerations for the 3GPP Trust model in the 6G Ecosystem, including:</a:t>
            </a:r>
          </a:p>
          <a:p>
            <a:pPr lvl="2"/>
            <a:r>
              <a:rPr lang="en-GB" sz="1400" dirty="0">
                <a:solidFill>
                  <a:srgbClr val="FF0000"/>
                </a:solidFill>
              </a:rPr>
              <a:t>The </a:t>
            </a:r>
            <a:r>
              <a:rPr lang="en-US" sz="1400" dirty="0">
                <a:solidFill>
                  <a:srgbClr val="FF0000"/>
                </a:solidFill>
              </a:rPr>
              <a:t>definition</a:t>
            </a:r>
            <a:r>
              <a:rPr lang="en-GB" sz="1400" dirty="0">
                <a:solidFill>
                  <a:srgbClr val="FF0000"/>
                </a:solidFill>
              </a:rPr>
              <a:t> and scope of 6G 3GPP trustworthiness</a:t>
            </a:r>
            <a:endParaRPr lang="en-US" sz="1400" dirty="0">
              <a:solidFill>
                <a:srgbClr val="FF0000"/>
              </a:solidFill>
            </a:endParaRP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Coexistence of existing stage-1 terminology (e.g., access control, confidentiality, integrity protection) with that of other </a:t>
            </a:r>
            <a:r>
              <a:rPr lang="en-GB" sz="1400" dirty="0">
                <a:solidFill>
                  <a:srgbClr val="FF0000"/>
                </a:solidFill>
              </a:rPr>
              <a:t>trust models  (e.g. for distributed networks and services).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GB" sz="1400" dirty="0">
                <a:solidFill>
                  <a:srgbClr val="FF0000"/>
                </a:solidFill>
              </a:rPr>
              <a:t>Use </a:t>
            </a:r>
            <a:r>
              <a:rPr lang="en-US" sz="1400" dirty="0">
                <a:solidFill>
                  <a:srgbClr val="FF0000"/>
                </a:solidFill>
              </a:rPr>
              <a:t>cases and requirements of: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Distributed device and user-centric trust in 6G *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Continuous trust evaluation, trust index [3] use within 6GS and its exposure</a:t>
            </a:r>
          </a:p>
          <a:p>
            <a:pPr lvl="2"/>
            <a:endParaRPr lang="en-US" sz="1400" dirty="0">
              <a:solidFill>
                <a:srgbClr val="FF0000"/>
              </a:solidFill>
            </a:endParaRPr>
          </a:p>
          <a:p>
            <a:pPr marL="115848" indent="0">
              <a:buNone/>
            </a:pPr>
            <a:r>
              <a:rPr lang="en-US" sz="1050" dirty="0"/>
              <a:t>* see also next slide</a:t>
            </a:r>
          </a:p>
        </p:txBody>
      </p:sp>
    </p:spTree>
    <p:extLst>
      <p:ext uri="{BB962C8B-B14F-4D97-AF65-F5344CB8AC3E}">
        <p14:creationId xmlns:p14="http://schemas.microsoft.com/office/powerpoint/2010/main" val="282121901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89ACB-7616-BACE-42DD-6654A889E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726325"/>
          </a:xfrm>
        </p:spPr>
        <p:txBody>
          <a:bodyPr/>
          <a:lstStyle/>
          <a:p>
            <a:r>
              <a:rPr lang="en-US" altLang="zh-CN" sz="2600" dirty="0"/>
              <a:t>Distributed device and user-centric t</a:t>
            </a:r>
            <a:r>
              <a:rPr lang="en-US" altLang="zh-CN" sz="2600" kern="0" dirty="0"/>
              <a:t>rust </a:t>
            </a:r>
            <a:br>
              <a:rPr lang="en-US" altLang="zh-CN" sz="2600" kern="0" dirty="0"/>
            </a:br>
            <a:r>
              <a:rPr lang="en-US" altLang="zh-CN" sz="2600" dirty="0"/>
              <a:t>(area) -</a:t>
            </a:r>
            <a:r>
              <a:rPr lang="en-US" altLang="zh-CN" sz="2600" kern="0" dirty="0"/>
              <a:t> motivation</a:t>
            </a:r>
            <a:endParaRPr lang="en-US" sz="2600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5A78E7-3552-F355-D171-AC02DFEF8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4350065"/>
              </p:ext>
            </p:extLst>
          </p:nvPr>
        </p:nvGraphicFramePr>
        <p:xfrm>
          <a:off x="7498080" y="2283949"/>
          <a:ext cx="1356531" cy="2265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159049" imgH="3422657" progId="Visio.Drawing.15">
                  <p:embed/>
                </p:oleObj>
              </mc:Choice>
              <mc:Fallback>
                <p:oleObj name="Visio" r:id="rId2" imgW="2159049" imgH="3422657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5A78E7-3552-F355-D171-AC02DFEF83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8080" y="2283949"/>
                        <a:ext cx="1356531" cy="2265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10ADE-4746-B4B5-CAAB-B294F5DA7986}"/>
              </a:ext>
            </a:extLst>
          </p:cNvPr>
          <p:cNvSpPr txBox="1">
            <a:spLocks/>
          </p:cNvSpPr>
          <p:nvPr/>
        </p:nvSpPr>
        <p:spPr bwMode="auto">
          <a:xfrm>
            <a:off x="397510" y="1047187"/>
            <a:ext cx="7352030" cy="367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 fontScale="40000" lnSpcReduction="20000"/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91440" indent="-182880">
              <a:spcBef>
                <a:spcPts val="600"/>
              </a:spcBef>
            </a:pPr>
            <a:r>
              <a:rPr lang="en-US" b="1" kern="0" dirty="0">
                <a:solidFill>
                  <a:srgbClr val="FF0000"/>
                </a:solidFill>
              </a:rPr>
              <a:t>Trust in 6G mobile networks includes new scenarios for distribution of networks, devices and computing.</a:t>
            </a:r>
          </a:p>
          <a:p>
            <a:pPr marL="457200" lvl="1" indent="-91440">
              <a:spcBef>
                <a:spcPts val="600"/>
              </a:spcBef>
            </a:pPr>
            <a:r>
              <a:rPr lang="en-US" sz="2800" kern="0" dirty="0"/>
              <a:t>See  NGMN [1] on D</a:t>
            </a:r>
            <a:r>
              <a:rPr lang="en-US" sz="2800" dirty="0"/>
              <a:t>ecentralized Trust Foundation: a decentralized trust model can improve 6G network that will evolve with different network topologies and business models. </a:t>
            </a:r>
          </a:p>
          <a:p>
            <a:pPr marL="457200" lvl="1" indent="-91440">
              <a:spcBef>
                <a:spcPts val="600"/>
              </a:spcBef>
            </a:pPr>
            <a:r>
              <a:rPr lang="en-US" sz="2800" kern="0" dirty="0"/>
              <a:t>See  NGMN [1] on </a:t>
            </a:r>
            <a:r>
              <a:rPr lang="en-US" sz="2800" dirty="0"/>
              <a:t>Intelligent Collaboration: AI-based intelligent analysis of security threats is needed for collaboration between security capabilities. </a:t>
            </a:r>
            <a:endParaRPr lang="en-US" sz="2800" kern="0" dirty="0"/>
          </a:p>
          <a:p>
            <a:pPr marL="457200" lvl="1" indent="-91440">
              <a:spcBef>
                <a:spcPts val="600"/>
              </a:spcBef>
            </a:pPr>
            <a:r>
              <a:rPr lang="en-US" sz="2800" kern="0" dirty="0"/>
              <a:t>Distributed networks and services can be offered from different domains (e.g., administrative domains) and without a requirement that there is a pre-established mutual trust relationship (e.g., from mutual authentication) between all such devices or distributed networks.  Different distributed networks may use different authentication and trust mechanisms. </a:t>
            </a:r>
          </a:p>
          <a:p>
            <a:pPr marL="58698" indent="-91440">
              <a:spcBef>
                <a:spcPts val="600"/>
              </a:spcBef>
            </a:pPr>
            <a:r>
              <a:rPr lang="en-US" b="1" kern="0" dirty="0">
                <a:solidFill>
                  <a:srgbClr val="FF0000"/>
                </a:solidFill>
              </a:rPr>
              <a:t>Distributed trust in 6G mobile networks needs to be integrated with the user-centric trust requirements of the 6G ecosystem.</a:t>
            </a:r>
            <a:endParaRPr lang="en-US" kern="0" dirty="0">
              <a:solidFill>
                <a:srgbClr val="FF0000"/>
              </a:solidFill>
            </a:endParaRPr>
          </a:p>
          <a:p>
            <a:pPr marL="457200" lvl="1" indent="-91440">
              <a:spcBef>
                <a:spcPts val="600"/>
              </a:spcBef>
            </a:pPr>
            <a:r>
              <a:rPr lang="en-US" sz="2800" kern="0" dirty="0"/>
              <a:t>See  NGMN [1] on  </a:t>
            </a:r>
            <a:r>
              <a:rPr lang="en-US" sz="2800" dirty="0"/>
              <a:t>Dynamic Trust Model: 6G network needs to leverage zero-trust concept and dynamic trust model to evaluate trust of a user such as continuous profiling and analyzing of user identity and behavior. </a:t>
            </a:r>
          </a:p>
          <a:p>
            <a:pPr marL="457200" lvl="1" indent="-91440">
              <a:spcBef>
                <a:spcPts val="600"/>
              </a:spcBef>
            </a:pPr>
            <a:r>
              <a:rPr lang="en-US" sz="2800" dirty="0"/>
              <a:t>See NextG Alliance [2]  “proof point”: Assurance that networks are deployed and operated in accordance with user expectations.</a:t>
            </a:r>
          </a:p>
          <a:p>
            <a:pPr marL="457200" lvl="1" indent="-91440">
              <a:spcBef>
                <a:spcPts val="600"/>
              </a:spcBef>
            </a:pPr>
            <a:endParaRPr lang="en-US" sz="2800" dirty="0"/>
          </a:p>
          <a:p>
            <a:pPr marL="58698" indent="-91440">
              <a:spcBef>
                <a:spcPts val="600"/>
              </a:spcBef>
            </a:pPr>
            <a:r>
              <a:rPr lang="en-US" sz="3500" b="1" dirty="0">
                <a:solidFill>
                  <a:srgbClr val="FF0000"/>
                </a:solidFill>
              </a:rPr>
              <a:t>Proposal:  Include distributed device and user-centric trust as area of study in the TR</a:t>
            </a:r>
            <a:endParaRPr lang="en-US" sz="2900" dirty="0"/>
          </a:p>
          <a:p>
            <a:pPr marL="398502" lvl="1" indent="0">
              <a:spcBef>
                <a:spcPts val="600"/>
              </a:spcBef>
              <a:buNone/>
            </a:pPr>
            <a:r>
              <a:rPr lang="en-US" sz="2800" dirty="0"/>
              <a:t>Note: Additional areas of study within the “6G Ecosystem Trust” main topic available on the previous slide and expected to emerge from other contributions</a:t>
            </a:r>
          </a:p>
          <a:p>
            <a:pPr marL="457200" lvl="1" indent="-91440">
              <a:spcBef>
                <a:spcPts val="600"/>
              </a:spcBef>
            </a:pPr>
            <a:endParaRPr lang="en-US" sz="2400" dirty="0"/>
          </a:p>
          <a:p>
            <a:pPr marL="457200" lvl="1" indent="-91440">
              <a:spcBef>
                <a:spcPts val="600"/>
              </a:spcBef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6965644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89ACB-7616-BACE-42DD-6654A889E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867486"/>
            <a:ext cx="6827838" cy="85725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Thank 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1C62B5-DCBD-9655-5D69-FD636A079DFF}"/>
              </a:ext>
            </a:extLst>
          </p:cNvPr>
          <p:cNvSpPr txBox="1"/>
          <p:nvPr/>
        </p:nvSpPr>
        <p:spPr>
          <a:xfrm>
            <a:off x="830532" y="2522228"/>
            <a:ext cx="7592118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u="sng" dirty="0">
                <a:latin typeface="+mn-lt"/>
              </a:rPr>
              <a:t>References: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[1] NGMN Publication, “6G Trustworthiness Considerations”, October 2023 (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  <a:hlinkClick r:id="rId2"/>
              </a:rPr>
              <a:t>https://www.ngmn.org/wp-content/uploads/NGMN_6G_Trustworthiness.pdf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[2] NextG Alliance White Paper Report, “Trust, Security, and Resilience for 6G Systems”, July 2022 (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  <a:hlinkClick r:id="rId3"/>
              </a:rPr>
              <a:t>https://nextgalliance.org/white_papers/trust-security-and-resilience-for-6g-systems/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[3] ITU-T Technical Report, “Trust in ICT”, 2017 (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  <a:hlinkClick r:id="rId4"/>
              </a:rPr>
              <a:t>http://handle.itu.int/11.1002/pub/80fd6f3d-en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3524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2" ma:contentTypeDescription="Create a new document." ma:contentTypeScope="" ma:versionID="6490668202d3d89d648fc16a1f9c6cc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503f00ec9a1c71b3b351ff6759742ecc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e32f50e1-6846-4d7d-ad60-ccd6877e6c5e"/>
    <ds:schemaRef ds:uri="5a888943-97ca-4c93-b605-714bb5e9e285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23a22248-acb0-4303-bd1b-c36b2527d0a2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7B667D0-9EA0-426B-932A-B86710D79D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28546</TotalTime>
  <Words>893</Words>
  <Application>Microsoft Office PowerPoint</Application>
  <PresentationFormat>On-screen Show (16:9)</PresentationFormat>
  <Paragraphs>56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Symbol</vt:lpstr>
      <vt:lpstr>Times New Roman</vt:lpstr>
      <vt:lpstr>Office Theme</vt:lpstr>
      <vt:lpstr>Custom Design</vt:lpstr>
      <vt:lpstr>Visio</vt:lpstr>
      <vt:lpstr>PowerPoint Presentation</vt:lpstr>
      <vt:lpstr>TR skeleton: general assumptions, considerations, proposal</vt:lpstr>
      <vt:lpstr>6G Ecosystem Trust  (main topic) - motivation</vt:lpstr>
      <vt:lpstr>Distributed device and user-centric trust  (area) - motivation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Catalina Mladin</cp:lastModifiedBy>
  <cp:revision>1899</cp:revision>
  <cp:lastPrinted>2017-02-24T12:37:51Z</cp:lastPrinted>
  <dcterms:created xsi:type="dcterms:W3CDTF">2008-08-30T09:32:10Z</dcterms:created>
  <dcterms:modified xsi:type="dcterms:W3CDTF">2024-08-09T19:02:57Z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2024-07-31T16:41:06Z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3c744453-11ab-4347-acd9-f772ca068698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ediaServiceImageTags">
    <vt:lpwstr/>
  </property>
</Properties>
</file>