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6"/>
  </p:sldMasterIdLst>
  <p:notesMasterIdLst>
    <p:notesMasterId r:id="rId10"/>
  </p:notesMasterIdLst>
  <p:sldIdLst>
    <p:sldId id="303" r:id="rId7"/>
    <p:sldId id="2147478725" r:id="rId8"/>
    <p:sldId id="2147478722" r:id="rId9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26E1E34-69A8-6550-E246-0BB266404452}" name="Feifei Lou (Nokia)" initials="FL" userId="S::feifei.lou@nokia.com::5a9d7bff-8e78-424d-b8d0-f913ded263e3" providerId="AD"/>
  <p188:author id="{B9497C81-942B-AC4E-8347-629AB7CA13FB}" name="Hideaki Takahashi (Nokia)" initials="HT" userId="S::hideaki.takahashi@nokia.com::42788fdf-2e17-4914-9a82-fe3b5b4191b2" providerId="AD"/>
  <p188:author id="{4269948B-D281-50B8-AF99-14C9D20151A9}" name="Laurent-Walter Goix (Nokia)" initials="LWG" userId="Laurent-Walter Goix (Nokia)" providerId="None"/>
  <p188:author id="{693BC5BA-F084-477E-70D9-41390269FB6F}" name="Laurent-Walter Goix (Nokia)" initials="" userId="S::laurent-walter.goix@nokia.com::9ff40d73-f4ab-4eaa-b919-9a91c319482c" providerId="AD"/>
  <p188:author id="{6D814AC8-3236-0419-19C7-EA822081876B}" name="Juergen Merkel (Nokia)" initials="J(" userId="S::juergen.merkel@nokia.com::793410af-fce9-4112-99d8-174f3348183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3399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64" autoAdjust="0"/>
    <p:restoredTop sz="92915" autoAdjust="0"/>
  </p:normalViewPr>
  <p:slideViewPr>
    <p:cSldViewPr snapToGrid="0">
      <p:cViewPr varScale="1">
        <p:scale>
          <a:sx n="143" d="100"/>
          <a:sy n="143" d="100"/>
        </p:scale>
        <p:origin x="125" y="2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3429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164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861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018" y="1898355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32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Areas of Interest for SA1 Rel-20 6G study</a:t>
            </a: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648890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Source: 		Huawei	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8.2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Discussion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S1-242246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-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3GPP SA1#107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, 19 - 23 August 2024, Maastricht, Netherlands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78BC09-522F-CA31-A23B-A0495A772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729" y="60960"/>
            <a:ext cx="7098967" cy="285750"/>
          </a:xfrm>
        </p:spPr>
        <p:txBody>
          <a:bodyPr/>
          <a:lstStyle/>
          <a:p>
            <a:r>
              <a:rPr lang="en-US" dirty="0"/>
              <a:t>	As motivated by the Observations: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47EC5E-3436-2CED-712F-F63993569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056" y="266700"/>
            <a:ext cx="8955024" cy="481584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/>
              <a:t>ITU-R M.2160 (IMT-2030 Framework) consolidates numerous inputs into 6 usage scenarios (Immersive Communication, ISAC, AI and Communication, HRLLC, Massive Communication, Ubiquitous Connectivity) for IMT-2030, as an official ITU-R recommendation document. A great number of member states, industry companies, universities and research institutes from all regions contributed to formation of these 6 usage scenarios of IMT-2030. Therefore, these 6 usages scenarios of IMT-2030 represents the comprehensive collection of major directions for IMT-2030.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Referring to IMT-2020, ITU-R defined 3 usage scenarios (</a:t>
            </a:r>
            <a:r>
              <a:rPr lang="en-US" sz="1400" dirty="0" err="1"/>
              <a:t>eMBB</a:t>
            </a:r>
            <a:r>
              <a:rPr lang="en-US" sz="1400" dirty="0"/>
              <a:t>, URLLC, </a:t>
            </a:r>
            <a:r>
              <a:rPr lang="en-US" sz="1400" dirty="0" err="1"/>
              <a:t>mMTC</a:t>
            </a:r>
            <a:r>
              <a:rPr lang="en-US" sz="1400" dirty="0"/>
              <a:t>). SA1 studies toward IMT-2020 were organized in a way such that the use cases are categorized into these 3 usage scenarios, as well as </a:t>
            </a:r>
            <a:r>
              <a:rPr lang="en-US" altLang="zh-CN" sz="1400" dirty="0"/>
              <a:t>network operation</a:t>
            </a:r>
            <a:r>
              <a:rPr lang="en-US" sz="1400" dirty="0"/>
              <a:t>. Such organization of SA1 studies for IMT-2020 proved to be reasonable and effective, which is a good starting point for SA1 studies for IMT-2030.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Based on publicly available contributions for 3GPP (e.g. Rel-20 6G presentations at SA1#106), a significant majority of 3GPP IMs have been showing interest in </a:t>
            </a:r>
            <a:r>
              <a:rPr lang="en-GB" sz="1400" dirty="0"/>
              <a:t>ITU-R IMT2030 vision (e.g. 6 areas of usage scenarios). Almost all the contributions include some aspects outside the 6 usage scenarios related to overall system/network operation.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/>
              <a:t>System Operation facilitates system and network operation features that underpin overall operation (e.g. increased network/UE energy-efficiency, solve issues found in deployed networks, improve overall system performance via AI/ubiquitous intelligence, security and privacy, migration and interworking, etc.)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T</a:t>
            </a:r>
            <a:r>
              <a:rPr lang="en-GB" sz="1400" dirty="0" err="1"/>
              <a:t>herefore</a:t>
            </a:r>
            <a:r>
              <a:rPr lang="en-GB" sz="1400" dirty="0"/>
              <a:t>, TR skeleton adopting “6 usage scenarios + System Operation” structure as the good starting point for studying 6G (services/use cases/requirements) has the clear merit of focusing companies to contribute to these areas of interest.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/>
              <a:t> The general principle for 6G study in SA1 is to allow use cases contributed to the above areas of interest.</a:t>
            </a:r>
            <a:endParaRPr lang="en-US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500" dirty="0"/>
          </a:p>
        </p:txBody>
      </p:sp>
    </p:spTree>
    <p:extLst>
      <p:ext uri="{BB962C8B-B14F-4D97-AF65-F5344CB8AC3E}">
        <p14:creationId xmlns:p14="http://schemas.microsoft.com/office/powerpoint/2010/main" val="3158246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78BC09-522F-CA31-A23B-A0495A772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07" y="33685"/>
            <a:ext cx="7548549" cy="406066"/>
          </a:xfrm>
        </p:spPr>
        <p:txBody>
          <a:bodyPr/>
          <a:lstStyle/>
          <a:p>
            <a:r>
              <a:rPr lang="en-US" dirty="0"/>
              <a:t>Proposed TR Skeleton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47EC5E-3436-2CED-712F-F63993569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344" y="439751"/>
            <a:ext cx="8973312" cy="705613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 To organize the use cases with “6+1” structure, i.e. </a:t>
            </a:r>
            <a:r>
              <a:rPr lang="en-GB" sz="1400" dirty="0"/>
              <a:t>IMT-2030’s 6 usage scenarios + System Operation, and </a:t>
            </a:r>
            <a:r>
              <a:rPr lang="en-US" sz="1400" dirty="0"/>
              <a:t>to continue using the current UC template. E.g.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8AADFB-D502-4BA7-AED1-A268CC2A0712}"/>
              </a:ext>
            </a:extLst>
          </p:cNvPr>
          <p:cNvSpPr txBox="1"/>
          <p:nvPr/>
        </p:nvSpPr>
        <p:spPr>
          <a:xfrm>
            <a:off x="4850155" y="2061303"/>
            <a:ext cx="3832391" cy="9848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5.1.A       Use case A</a:t>
            </a:r>
          </a:p>
          <a:p>
            <a:r>
              <a:rPr lang="en-US" sz="800" dirty="0"/>
              <a:t>5.1.A.1            Description</a:t>
            </a:r>
          </a:p>
          <a:p>
            <a:r>
              <a:rPr lang="en-US" sz="800" dirty="0"/>
              <a:t>5.1.A.2            Pre-conditions</a:t>
            </a:r>
          </a:p>
          <a:p>
            <a:r>
              <a:rPr lang="en-US" sz="800" dirty="0"/>
              <a:t>5.1.A.3            Service Flows</a:t>
            </a:r>
          </a:p>
          <a:p>
            <a:r>
              <a:rPr lang="en-US" sz="800" dirty="0"/>
              <a:t>5.1.A.4            Post-conditions</a:t>
            </a:r>
          </a:p>
          <a:p>
            <a:r>
              <a:rPr lang="en-US" sz="800" dirty="0"/>
              <a:t>5.1.A.5            E</a:t>
            </a:r>
            <a:r>
              <a:rPr lang="en-US" altLang="zh-CN" sz="800" dirty="0"/>
              <a:t>xisting features partly or fully covering use case functionality </a:t>
            </a:r>
            <a:endParaRPr lang="en-US" sz="800" dirty="0"/>
          </a:p>
          <a:p>
            <a:r>
              <a:rPr lang="en-US" sz="800" dirty="0"/>
              <a:t>5.1.A.6            Potential New Requirements needed to support the use case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321AF8-624C-4134-A25F-B23A33A50801}"/>
              </a:ext>
            </a:extLst>
          </p:cNvPr>
          <p:cNvSpPr txBox="1"/>
          <p:nvPr/>
        </p:nvSpPr>
        <p:spPr>
          <a:xfrm>
            <a:off x="836442" y="1008153"/>
            <a:ext cx="3832391" cy="39087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/>
              <a:t>Contents</a:t>
            </a:r>
          </a:p>
          <a:p>
            <a:r>
              <a:rPr lang="en-US" sz="1000" dirty="0"/>
              <a:t>Foreword</a:t>
            </a:r>
          </a:p>
          <a:p>
            <a:r>
              <a:rPr lang="en-US" sz="1000" dirty="0"/>
              <a:t>Introduction</a:t>
            </a:r>
          </a:p>
          <a:p>
            <a:pPr marL="342900" indent="-342900">
              <a:buAutoNum type="arabicPeriod"/>
            </a:pPr>
            <a:r>
              <a:rPr lang="en-US" sz="1000" dirty="0"/>
              <a:t>Scope</a:t>
            </a:r>
          </a:p>
          <a:p>
            <a:pPr marL="342900" indent="-342900">
              <a:buAutoNum type="arabicPeriod"/>
            </a:pPr>
            <a:r>
              <a:rPr lang="en-US" sz="1000" dirty="0"/>
              <a:t>References</a:t>
            </a:r>
          </a:p>
          <a:p>
            <a:pPr marL="342900" indent="-342900">
              <a:buAutoNum type="arabicPeriod"/>
            </a:pPr>
            <a:r>
              <a:rPr lang="en-US" sz="1000" dirty="0"/>
              <a:t>Definitions of terms, symbols and abbreviations</a:t>
            </a:r>
          </a:p>
          <a:p>
            <a:pPr marL="342900" indent="-342900">
              <a:buAutoNum type="arabicPeriod"/>
            </a:pPr>
            <a:r>
              <a:rPr lang="en-US" sz="1000" dirty="0"/>
              <a:t>Overview</a:t>
            </a:r>
          </a:p>
          <a:p>
            <a:pPr marL="342900" indent="-342900">
              <a:buAutoNum type="arabicPeriod"/>
            </a:pPr>
            <a:r>
              <a:rPr lang="en-US" sz="1000" dirty="0"/>
              <a:t>Use cases families</a:t>
            </a:r>
          </a:p>
          <a:p>
            <a:pPr lvl="2"/>
            <a:r>
              <a:rPr lang="en-US" sz="1000" dirty="0"/>
              <a:t>5.1          </a:t>
            </a:r>
            <a:r>
              <a:rPr lang="en-US" sz="900" dirty="0"/>
              <a:t>Immersive Communication</a:t>
            </a:r>
          </a:p>
          <a:p>
            <a:pPr lvl="2"/>
            <a:r>
              <a:rPr lang="en-US" sz="700" dirty="0"/>
              <a:t>5.1.A                    Use case A</a:t>
            </a:r>
          </a:p>
          <a:p>
            <a:pPr lvl="2"/>
            <a:r>
              <a:rPr lang="en-US" sz="900" dirty="0"/>
              <a:t>5.2            Hyper Reliable and Low-Latency Communication</a:t>
            </a:r>
          </a:p>
          <a:p>
            <a:pPr lvl="2"/>
            <a:r>
              <a:rPr lang="en-US" sz="700" dirty="0"/>
              <a:t>5.2.A                    Use case B</a:t>
            </a:r>
          </a:p>
          <a:p>
            <a:pPr lvl="2"/>
            <a:r>
              <a:rPr lang="en-US" sz="900" dirty="0"/>
              <a:t>5.3            Massive Communication</a:t>
            </a:r>
          </a:p>
          <a:p>
            <a:pPr lvl="2"/>
            <a:r>
              <a:rPr lang="en-US" sz="700" dirty="0"/>
              <a:t>5.3.A                     Use case C</a:t>
            </a:r>
          </a:p>
          <a:p>
            <a:pPr lvl="2"/>
            <a:r>
              <a:rPr lang="en-US" sz="900" dirty="0"/>
              <a:t>5.4            Integrated Sensing and Communication</a:t>
            </a:r>
          </a:p>
          <a:p>
            <a:pPr lvl="2"/>
            <a:r>
              <a:rPr lang="en-US" sz="700" dirty="0"/>
              <a:t>5.4.A                      Use case D</a:t>
            </a:r>
          </a:p>
          <a:p>
            <a:pPr lvl="2"/>
            <a:r>
              <a:rPr lang="en-US" sz="900" dirty="0"/>
              <a:t>5.5             Artificial Intelligence and Communication</a:t>
            </a:r>
          </a:p>
          <a:p>
            <a:pPr lvl="2"/>
            <a:r>
              <a:rPr lang="en-US" sz="700" dirty="0"/>
              <a:t>5.5.A                      Use case E</a:t>
            </a:r>
          </a:p>
          <a:p>
            <a:pPr lvl="2"/>
            <a:r>
              <a:rPr lang="en-US" sz="900" dirty="0"/>
              <a:t>5.6             Ubiquitous Connectivity</a:t>
            </a:r>
          </a:p>
          <a:p>
            <a:pPr lvl="2"/>
            <a:r>
              <a:rPr lang="en-US" sz="700" dirty="0"/>
              <a:t>5.6.A                      Use case F</a:t>
            </a:r>
          </a:p>
          <a:p>
            <a:pPr lvl="2"/>
            <a:r>
              <a:rPr lang="en-US" sz="900" dirty="0"/>
              <a:t>5.7             System Operation</a:t>
            </a:r>
          </a:p>
          <a:p>
            <a:pPr lvl="2"/>
            <a:r>
              <a:rPr lang="en-US" sz="700" dirty="0"/>
              <a:t>5.7.A                      Use case G</a:t>
            </a:r>
          </a:p>
          <a:p>
            <a:pPr marL="342900" indent="-342900">
              <a:buAutoNum type="arabicPeriod"/>
            </a:pPr>
            <a:r>
              <a:rPr lang="en-US" sz="1000" dirty="0"/>
              <a:t>Consolidated potential requirements and KPIs</a:t>
            </a:r>
          </a:p>
          <a:p>
            <a:r>
              <a:rPr lang="en-US" sz="900" dirty="0"/>
              <a:t>6.1       Consolidated potential requirements</a:t>
            </a:r>
          </a:p>
          <a:p>
            <a:r>
              <a:rPr lang="en-US" sz="900" dirty="0"/>
              <a:t>6.2       Consolidated potential KPIs</a:t>
            </a:r>
          </a:p>
          <a:p>
            <a:pPr marL="342900" lvl="1" indent="-342900">
              <a:buFont typeface="+mj-lt"/>
              <a:buAutoNum type="arabicPeriod" startAt="7"/>
            </a:pPr>
            <a:r>
              <a:rPr lang="en-US" sz="1000" dirty="0"/>
              <a:t>Conclusion and recommendations</a:t>
            </a:r>
          </a:p>
          <a:p>
            <a:r>
              <a:rPr lang="en-US" sz="1000" dirty="0"/>
              <a:t>Annex&lt;X&gt;(informative)</a:t>
            </a:r>
            <a:r>
              <a:rPr lang="zh-CN" altLang="en-US" sz="1000" dirty="0"/>
              <a:t>： </a:t>
            </a:r>
            <a:r>
              <a:rPr lang="en-US" altLang="zh-CN" sz="1000" dirty="0"/>
              <a:t>Change history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4626534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RBI5PAMIO524-1616901215-21086</_dlc_DocId>
    <TaxCatchAll xmlns="7275bb01-7583-478d-bc14-e839a2dd5989" xsi:nil="true"/>
    <HideFromDelve xmlns="71c5aaf6-e6ce-465b-b873-5148d2a4c105" xsi:nil="true"/>
    <_dlc_DocIdUrl xmlns="71c5aaf6-e6ce-465b-b873-5148d2a4c105">
      <Url>https://nokia.sharepoint.com/sites/gxp/_layouts/15/DocIdRedir.aspx?ID=RBI5PAMIO524-1616901215-21086</Url>
      <Description>RBI5PAMIO524-1616901215-21086</Description>
    </_dlc_DocIdUrl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3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F772EC5-420D-4C2A-93A3-8187CDF39755}">
  <ds:schemaRefs>
    <ds:schemaRef ds:uri="http://schemas.microsoft.com/sharepoint/events"/>
    <ds:schemaRef ds:uri="http://www.w3.org/2000/xmlns/"/>
  </ds:schemaRefs>
</ds:datastoreItem>
</file>

<file path=customXml/itemProps2.xml><?xml version="1.0" encoding="utf-8"?>
<ds:datastoreItem xmlns:ds="http://schemas.openxmlformats.org/officeDocument/2006/customXml" ds:itemID="{49A56CFE-8806-4F79-A0DF-9BFC2CFB100C}">
  <ds:schemaRefs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www.w3.org/XML/1998/namespace"/>
    <ds:schemaRef ds:uri="3f2ce089-3858-4176-9a21-a30f9204848e"/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7275bb01-7583-478d-bc14-e839a2dd5989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93131DF7-3BA8-4DAA-BD89-A92302854AB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BBF63645-87ED-4094-98EC-EFB2A05671D5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E0224EF5-13EE-4D3C-A390-5EDF7873B671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901</TotalTime>
  <Words>602</Words>
  <Application>Microsoft Office PowerPoint</Application>
  <PresentationFormat>On-screen Show (16:9)</PresentationFormat>
  <Paragraphs>53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ＭＳ Ｐゴシック</vt:lpstr>
      <vt:lpstr>Arial</vt:lpstr>
      <vt:lpstr>Calibri</vt:lpstr>
      <vt:lpstr>Times New Roman</vt:lpstr>
      <vt:lpstr>Office Theme</vt:lpstr>
      <vt:lpstr>PowerPoint Presentation</vt:lpstr>
      <vt:lpstr> As motivated by the Observations:</vt:lpstr>
      <vt:lpstr>Proposed TR Skeleton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ShuangZHANG</cp:lastModifiedBy>
  <cp:revision>82</cp:revision>
  <dcterms:modified xsi:type="dcterms:W3CDTF">2024-08-09T14:03:29Z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45f8c025-f4e1-40d4-a675-7299016a9965</vt:lpwstr>
  </property>
</Properties>
</file>