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  <Override PartName="/ppt/authors.xml" ContentType="application/vnd.ms-powerpoint.author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981" r:id="rId6"/>
  </p:sldMasterIdLst>
  <p:notesMasterIdLst>
    <p:notesMasterId r:id="rId10"/>
  </p:notesMasterIdLst>
  <p:sldIdLst>
    <p:sldId id="303" r:id="rId7"/>
    <p:sldId id="2147478749" r:id="rId8"/>
    <p:sldId id="330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0000000-0000-0000-0000-000000000000}" name="Author" initials="A" userId="Author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5AFF"/>
    <a:srgbClr val="CCCC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EC20E35-A176-4012-BC5E-935CFFF8708E}" styleName="Medium Style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8799B23B-EC83-4686-B30A-512413B5E67A}" styleName="Light Style 3 - Accent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346" autoAdjust="0"/>
    <p:restoredTop sz="90327" autoAdjust="0"/>
  </p:normalViewPr>
  <p:slideViewPr>
    <p:cSldViewPr snapToGrid="0">
      <p:cViewPr varScale="1">
        <p:scale>
          <a:sx n="96" d="100"/>
          <a:sy n="96" d="100"/>
        </p:scale>
        <p:origin x="67" y="34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1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1.xml"/><Relationship Id="rId11" Type="http://schemas.openxmlformats.org/officeDocument/2006/relationships/presProps" Target="presProps.xml"/><Relationship Id="rId5" Type="http://schemas.openxmlformats.org/officeDocument/2006/relationships/customXml" Target="../customXml/item5.xml"/><Relationship Id="rId15" Type="http://schemas.microsoft.com/office/2018/10/relationships/authors" Target="authors.xml"/><Relationship Id="rId10" Type="http://schemas.openxmlformats.org/officeDocument/2006/relationships/notesMaster" Target="notesMasters/notesMaster1.xml"/><Relationship Id="rId4" Type="http://schemas.openxmlformats.org/officeDocument/2006/relationships/customXml" Target="../customXml/item4.xml"/><Relationship Id="rId9" Type="http://schemas.openxmlformats.org/officeDocument/2006/relationships/slide" Target="slides/slide3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9D1B6A4-20B5-44F8-AA87-9106FC962D11}" type="datetimeFigureOut">
              <a:rPr lang="en-US" smtClean="0"/>
              <a:t>8/9/2024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3E4391-B736-453C-81CB-9D9D740B24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56612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>
            <a:extLst>
              <a:ext uri="{FF2B5EF4-FFF2-40B4-BE49-F238E27FC236}">
                <a16:creationId xmlns:a16="http://schemas.microsoft.com/office/drawing/2014/main" id="{72C23339-D40B-EF98-4B98-C8BE1F062726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 marL="0" marR="0" lvl="0" indent="0" algn="l" defTabSz="930275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B721D71C-0C60-4E6C-B8BA-EFE883F25C77}" type="slidenum">
              <a:rPr kumimoji="0" lang="en-GB" altLang="en-US" sz="12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Arial"/>
                <a:sym typeface="Arial"/>
              </a:rPr>
              <a:pPr marL="0" marR="0" lvl="0" indent="0" algn="l" defTabSz="930275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1</a:t>
            </a:fld>
            <a:endParaRPr kumimoji="0" lang="en-GB" altLang="en-US" sz="12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Arial"/>
              <a:sym typeface="Arial"/>
            </a:endParaRPr>
          </a:p>
        </p:txBody>
      </p:sp>
      <p:sp>
        <p:nvSpPr>
          <p:cNvPr id="7171" name="Rectangle 2">
            <a:extLst>
              <a:ext uri="{FF2B5EF4-FFF2-40B4-BE49-F238E27FC236}">
                <a16:creationId xmlns:a16="http://schemas.microsoft.com/office/drawing/2014/main" id="{12F3FE6F-C440-F893-BCE7-C37F5965D5A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7172" name="Rectangle 3">
            <a:extLst>
              <a:ext uri="{FF2B5EF4-FFF2-40B4-BE49-F238E27FC236}">
                <a16:creationId xmlns:a16="http://schemas.microsoft.com/office/drawing/2014/main" id="{B6738540-EFF8-8093-7E7C-B4E0176100C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03E4391-B736-453C-81CB-9D9D740B24EA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403892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Title and Content">
    <p:spTree>
      <p:nvGrpSpPr>
        <p:cNvPr id="1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Google Shape;25;p4"/>
          <p:cNvSpPr txBox="1">
            <a:spLocks noGrp="1"/>
          </p:cNvSpPr>
          <p:nvPr>
            <p:ph type="title"/>
          </p:nvPr>
        </p:nvSpPr>
        <p:spPr>
          <a:xfrm>
            <a:off x="651933" y="228600"/>
            <a:ext cx="9103600" cy="114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6" name="Google Shape;26;p4"/>
          <p:cNvSpPr txBox="1">
            <a:spLocks noGrp="1"/>
          </p:cNvSpPr>
          <p:nvPr>
            <p:ph type="body" idx="1"/>
          </p:nvPr>
        </p:nvSpPr>
        <p:spPr>
          <a:xfrm>
            <a:off x="647700" y="1454149"/>
            <a:ext cx="11184400" cy="4830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609585" lvl="0" indent="-541853" algn="l" rtl="0">
              <a:spcBef>
                <a:spcPts val="747"/>
              </a:spcBef>
              <a:spcAft>
                <a:spcPts val="0"/>
              </a:spcAft>
              <a:buClr>
                <a:schemeClr val="dk1"/>
              </a:buClr>
              <a:buSzPts val="2800"/>
              <a:buFont typeface="Calibri"/>
              <a:buChar char="•"/>
              <a:defRPr/>
            </a:lvl1pPr>
            <a:lvl2pPr marL="1219170" lvl="1" indent="-457189" algn="l" rtl="0">
              <a:spcBef>
                <a:spcPts val="480"/>
              </a:spcBef>
              <a:spcAft>
                <a:spcPts val="0"/>
              </a:spcAft>
              <a:buSzPts val="1800"/>
              <a:buChar char="•"/>
              <a:defRPr/>
            </a:lvl2pPr>
            <a:lvl3pPr marL="1828754" lvl="2" indent="-457189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2438339" lvl="3" indent="-457189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3047924" lvl="4" indent="-457189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3657509" lvl="5" indent="-457189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6pPr>
            <a:lvl7pPr marL="4267093" lvl="6" indent="-457189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7pPr>
            <a:lvl8pPr marL="4876678" lvl="7" indent="-457189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8pPr>
            <a:lvl9pPr marL="5486263" lvl="8" indent="-457189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3205690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>
            <a:extLst>
              <a:ext uri="{FF2B5EF4-FFF2-40B4-BE49-F238E27FC236}">
                <a16:creationId xmlns:a16="http://schemas.microsoft.com/office/drawing/2014/main" id="{3C82B6F2-C726-06E1-C7BF-379B22274C7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484" y="1"/>
            <a:ext cx="5145616" cy="6330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37136" y="3812215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515" indent="0" algn="ctr">
              <a:buNone/>
              <a:defRPr/>
            </a:lvl2pPr>
            <a:lvl3pPr marL="1219031" indent="0" algn="ctr">
              <a:buNone/>
              <a:defRPr/>
            </a:lvl3pPr>
            <a:lvl4pPr marL="1828546" indent="0" algn="ctr">
              <a:buNone/>
              <a:defRPr/>
            </a:lvl4pPr>
            <a:lvl5pPr marL="2438062" indent="0" algn="ctr">
              <a:buNone/>
              <a:defRPr/>
            </a:lvl5pPr>
            <a:lvl6pPr marL="3047577" indent="0" algn="ctr">
              <a:buNone/>
              <a:defRPr/>
            </a:lvl6pPr>
            <a:lvl7pPr marL="3657093" indent="0" algn="ctr">
              <a:buNone/>
              <a:defRPr/>
            </a:lvl7pPr>
            <a:lvl8pPr marL="4266608" indent="0" algn="ctr">
              <a:buNone/>
              <a:defRPr/>
            </a:lvl8pPr>
            <a:lvl9pPr marL="4876123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95665726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1485"/>
            <a:ext cx="10363200" cy="146896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4360FD2-2AFE-4F82-810F-E8317CD4042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0" y="0"/>
            <a:ext cx="0" cy="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646E51-3B49-4A8B-AD1E-06E46E34F6E0}" type="datetimeFigureOut">
              <a:rPr lang="en-GB"/>
              <a:pPr>
                <a:defRPr/>
              </a:pPr>
              <a:t>09/08/2024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B9D3BEB-9417-4C22-AE02-B4EF424DA8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0" y="0"/>
            <a:ext cx="0" cy="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BF61854-9EE5-466E-96CE-72A9C67B75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0" y="0"/>
            <a:ext cx="0" cy="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04A6022-F1F6-46BC-8206-E355C2D16FFB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0863396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>
            <a:extLst>
              <a:ext uri="{FF2B5EF4-FFF2-40B4-BE49-F238E27FC236}">
                <a16:creationId xmlns:a16="http://schemas.microsoft.com/office/drawing/2014/main" id="{16B15D26-C6C7-434B-BD59-624736011C6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484" y="1"/>
            <a:ext cx="5145616" cy="6330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37136" y="3812215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515" indent="0" algn="ctr">
              <a:buNone/>
              <a:defRPr/>
            </a:lvl2pPr>
            <a:lvl3pPr marL="1219031" indent="0" algn="ctr">
              <a:buNone/>
              <a:defRPr/>
            </a:lvl3pPr>
            <a:lvl4pPr marL="1828546" indent="0" algn="ctr">
              <a:buNone/>
              <a:defRPr/>
            </a:lvl4pPr>
            <a:lvl5pPr marL="2438062" indent="0" algn="ctr">
              <a:buNone/>
              <a:defRPr/>
            </a:lvl5pPr>
            <a:lvl6pPr marL="3047577" indent="0" algn="ctr">
              <a:buNone/>
              <a:defRPr/>
            </a:lvl6pPr>
            <a:lvl7pPr marL="3657093" indent="0" algn="ctr">
              <a:buNone/>
              <a:defRPr/>
            </a:lvl7pPr>
            <a:lvl8pPr marL="4266608" indent="0" algn="ctr">
              <a:buNone/>
              <a:defRPr/>
            </a:lvl8pPr>
            <a:lvl9pPr marL="4876123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688556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>
            <a:extLst>
              <a:ext uri="{FF2B5EF4-FFF2-40B4-BE49-F238E27FC236}">
                <a16:creationId xmlns:a16="http://schemas.microsoft.com/office/drawing/2014/main" id="{C49E5425-BEE1-A046-85E0-1CC1B8576C5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484" y="2"/>
            <a:ext cx="5145616" cy="6330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37136" y="3812215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499" indent="0" algn="ctr">
              <a:buNone/>
              <a:defRPr/>
            </a:lvl2pPr>
            <a:lvl3pPr marL="1219000" indent="0" algn="ctr">
              <a:buNone/>
              <a:defRPr/>
            </a:lvl3pPr>
            <a:lvl4pPr marL="1828501" indent="0" algn="ctr">
              <a:buNone/>
              <a:defRPr/>
            </a:lvl4pPr>
            <a:lvl5pPr marL="2438002" indent="0" algn="ctr">
              <a:buNone/>
              <a:defRPr/>
            </a:lvl5pPr>
            <a:lvl6pPr marL="3047501" indent="0" algn="ctr">
              <a:buNone/>
              <a:defRPr/>
            </a:lvl6pPr>
            <a:lvl7pPr marL="3657002" indent="0" algn="ctr">
              <a:buNone/>
              <a:defRPr/>
            </a:lvl7pPr>
            <a:lvl8pPr marL="4266501" indent="0" algn="ctr">
              <a:buNone/>
              <a:defRPr/>
            </a:lvl8pPr>
            <a:lvl9pPr marL="4876001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113808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oogle Shape;19;p3"/>
          <p:cNvSpPr txBox="1">
            <a:spLocks noGrp="1"/>
          </p:cNvSpPr>
          <p:nvPr>
            <p:ph type="title"/>
          </p:nvPr>
        </p:nvSpPr>
        <p:spPr>
          <a:xfrm>
            <a:off x="651933" y="228600"/>
            <a:ext cx="9103600" cy="114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0" name="Google Shape;20;p3"/>
          <p:cNvSpPr txBox="1">
            <a:spLocks noGrp="1"/>
          </p:cNvSpPr>
          <p:nvPr>
            <p:ph type="body" idx="1"/>
          </p:nvPr>
        </p:nvSpPr>
        <p:spPr>
          <a:xfrm>
            <a:off x="647700" y="1454149"/>
            <a:ext cx="11184400" cy="4830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4064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Calibri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spcBef>
                <a:spcPts val="480"/>
              </a:spcBef>
              <a:spcAft>
                <a:spcPts val="0"/>
              </a:spcAft>
              <a:buClr>
                <a:srgbClr val="C00000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1" name="Google Shape;21;p3"/>
          <p:cNvSpPr txBox="1"/>
          <p:nvPr/>
        </p:nvSpPr>
        <p:spPr>
          <a:xfrm>
            <a:off x="5448300" y="3304117"/>
            <a:ext cx="1299600" cy="3281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60933" rIns="121900" bIns="60933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rial"/>
              <a:buNone/>
            </a:pPr>
            <a:r>
              <a:rPr lang="en-US" sz="1333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© 3GPP 2012</a:t>
            </a:r>
            <a:endParaRPr sz="2400"/>
          </a:p>
        </p:txBody>
      </p:sp>
      <p:pic>
        <p:nvPicPr>
          <p:cNvPr id="22" name="Google Shape;22;p3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10883901" y="154517"/>
            <a:ext cx="977900" cy="569383"/>
          </a:xfrm>
          <a:prstGeom prst="rect">
            <a:avLst/>
          </a:prstGeom>
          <a:noFill/>
          <a:ln>
            <a:noFill/>
          </a:ln>
        </p:spPr>
      </p:pic>
      <p:sp>
        <p:nvSpPr>
          <p:cNvPr id="23" name="Google Shape;23;p3"/>
          <p:cNvSpPr/>
          <p:nvPr/>
        </p:nvSpPr>
        <p:spPr>
          <a:xfrm>
            <a:off x="11078633" y="6364816"/>
            <a:ext cx="812800" cy="419200"/>
          </a:xfrm>
          <a:prstGeom prst="ellipse">
            <a:avLst/>
          </a:prstGeom>
          <a:solidFill>
            <a:schemeClr val="lt1">
              <a:alpha val="49800"/>
            </a:schemeClr>
          </a:solidFill>
          <a:ln>
            <a:noFill/>
          </a:ln>
        </p:spPr>
        <p:txBody>
          <a:bodyPr spcFirstLastPara="1" wrap="square" lIns="121900" tIns="60933" rIns="121900" bIns="60933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fld id="{00000000-1234-1234-1234-123412341234}" type="slidenum">
              <a:rPr lang="en-US" sz="1333" b="1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000"/>
                <a:buFont typeface="Arial"/>
                <a:buNone/>
              </a:pPr>
              <a:t>‹#›</a:t>
            </a:fld>
            <a:endParaRPr sz="1333" b="1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333" b="1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849732161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982" r:id="rId1"/>
    <p:sldLayoutId id="2147483983" r:id="rId2"/>
    <p:sldLayoutId id="2147483984" r:id="rId3"/>
    <p:sldLayoutId id="2147483970" r:id="rId4"/>
    <p:sldLayoutId id="2147483974" r:id="rId5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>
            <a:extLst>
              <a:ext uri="{FF2B5EF4-FFF2-40B4-BE49-F238E27FC236}">
                <a16:creationId xmlns:a16="http://schemas.microsoft.com/office/drawing/2014/main" id="{E0DD555D-A134-ACD1-34B2-8D3FF302EDD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65358" y="2531140"/>
            <a:ext cx="7708900" cy="1727200"/>
          </a:xfrm>
          <a:prstGeom prst="rect">
            <a:avLst/>
          </a:prstGeom>
          <a:noFill/>
          <a:ln>
            <a:noFill/>
          </a:ln>
        </p:spPr>
        <p:txBody>
          <a:bodyPr lIns="121907" tIns="60953" rIns="121907" bIns="60953" anchor="ctr">
            <a:normAutofit fontScale="92500"/>
          </a:bodyPr>
          <a:lstStyle>
            <a:defPPr>
              <a:defRPr lang="en-US"/>
            </a:defPPr>
            <a:lvl1pPr algn="ctr">
              <a:defRPr sz="4267" b="1">
                <a:solidFill>
                  <a:srgbClr val="FF0000"/>
                </a:solidFill>
                <a:latin typeface="+mj-lt"/>
                <a:ea typeface="ＭＳ Ｐゴシック" charset="0"/>
              </a:defRPr>
            </a:lvl1pPr>
          </a:lstStyle>
          <a:p>
            <a:r>
              <a:rPr lang="en-US" dirty="0"/>
              <a:t>Proposed way forward on</a:t>
            </a:r>
            <a:br>
              <a:rPr lang="en-US" dirty="0"/>
            </a:br>
            <a:r>
              <a:rPr lang="en-US" dirty="0"/>
              <a:t>Key Values for 6G study in SA1</a:t>
            </a:r>
          </a:p>
        </p:txBody>
      </p:sp>
      <p:sp>
        <p:nvSpPr>
          <p:cNvPr id="6147" name="Subtitle 6">
            <a:extLst>
              <a:ext uri="{FF2B5EF4-FFF2-40B4-BE49-F238E27FC236}">
                <a16:creationId xmlns:a16="http://schemas.microsoft.com/office/drawing/2014/main" id="{F62C3059-19AF-93AE-8957-51701FC05093}"/>
              </a:ext>
            </a:extLst>
          </p:cNvPr>
          <p:cNvSpPr>
            <a:spLocks noGrp="1"/>
          </p:cNvSpPr>
          <p:nvPr>
            <p:ph type="subTitle" idx="4294967295"/>
          </p:nvPr>
        </p:nvSpPr>
        <p:spPr>
          <a:xfrm>
            <a:off x="1786467" y="5090584"/>
            <a:ext cx="10191751" cy="1405467"/>
          </a:xfrm>
        </p:spPr>
        <p:txBody>
          <a:bodyPr/>
          <a:lstStyle/>
          <a:p>
            <a:pPr marL="0" indent="0">
              <a:lnSpc>
                <a:spcPct val="80000"/>
              </a:lnSpc>
              <a:buNone/>
            </a:pPr>
            <a:br>
              <a:rPr lang="en-GB" altLang="en-US" sz="1867" dirty="0">
                <a:latin typeface="Arial" panose="020B0604020202020204" pitchFamily="34" charset="0"/>
              </a:rPr>
            </a:br>
            <a:r>
              <a:rPr lang="en-GB" altLang="en-US" sz="1867" dirty="0">
                <a:latin typeface="Arial" panose="020B0604020202020204" pitchFamily="34" charset="0"/>
              </a:rPr>
              <a:t>Source: 		Huawei, Deutsche Telekom, XIAOMI</a:t>
            </a:r>
          </a:p>
          <a:p>
            <a:pPr marL="0" indent="0">
              <a:lnSpc>
                <a:spcPct val="80000"/>
              </a:lnSpc>
              <a:buNone/>
            </a:pPr>
            <a:r>
              <a:rPr lang="en-GB" altLang="en-US" sz="1867" dirty="0">
                <a:latin typeface="Arial" panose="020B0604020202020204" pitchFamily="34" charset="0"/>
              </a:rPr>
              <a:t>Agenda item: 	10.1</a:t>
            </a:r>
          </a:p>
          <a:p>
            <a:pPr marL="0" indent="0">
              <a:lnSpc>
                <a:spcPct val="80000"/>
              </a:lnSpc>
              <a:buNone/>
            </a:pPr>
            <a:r>
              <a:rPr lang="en-GB" altLang="en-US" sz="1867" dirty="0">
                <a:latin typeface="Arial" panose="020B0604020202020204" pitchFamily="34" charset="0"/>
              </a:rPr>
              <a:t>Document  for:	Endorsement</a:t>
            </a:r>
          </a:p>
        </p:txBody>
      </p:sp>
      <p:sp>
        <p:nvSpPr>
          <p:cNvPr id="6150" name="AutoShape 14">
            <a:extLst>
              <a:ext uri="{FF2B5EF4-FFF2-40B4-BE49-F238E27FC236}">
                <a16:creationId xmlns:a16="http://schemas.microsoft.com/office/drawing/2014/main" id="{7B5F3006-056E-E0BF-3ECF-C5883D604C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585" y="6373285"/>
            <a:ext cx="10248900" cy="323849"/>
          </a:xfrm>
          <a:prstGeom prst="homePlate">
            <a:avLst>
              <a:gd name="adj" fmla="val 91718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907" tIns="60953" rIns="121907" bIns="60953"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defTabSz="1219170">
              <a:spcBef>
                <a:spcPct val="0"/>
              </a:spcBef>
              <a:buClr>
                <a:srgbClr val="000000"/>
              </a:buClr>
              <a:buNone/>
            </a:pPr>
            <a:endParaRPr lang="en-US" altLang="en-US" sz="1333" kern="0">
              <a:solidFill>
                <a:srgbClr val="000000"/>
              </a:solidFill>
              <a:latin typeface="Arial" panose="020B0604020202020204" pitchFamily="34" charset="0"/>
              <a:cs typeface="Arial"/>
              <a:sym typeface="Arial"/>
            </a:endParaRPr>
          </a:p>
        </p:txBody>
      </p:sp>
      <p:sp>
        <p:nvSpPr>
          <p:cNvPr id="6151" name="Rectangle 16">
            <a:extLst>
              <a:ext uri="{FF2B5EF4-FFF2-40B4-BE49-F238E27FC236}">
                <a16:creationId xmlns:a16="http://schemas.microsoft.com/office/drawing/2014/main" id="{01798AF6-885E-F559-4985-4C140843B41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020300" y="6570134"/>
            <a:ext cx="1089375" cy="2873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907" tIns="60953" rIns="121907" bIns="60953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defTabSz="1219170">
              <a:spcBef>
                <a:spcPct val="0"/>
              </a:spcBef>
              <a:buClr>
                <a:srgbClr val="000000"/>
              </a:buClr>
              <a:buNone/>
            </a:pPr>
            <a:r>
              <a:rPr lang="en-GB" altLang="en-US" sz="1067" kern="0">
                <a:solidFill>
                  <a:srgbClr val="000000"/>
                </a:solidFill>
                <a:latin typeface="Arial" panose="020B0604020202020204" pitchFamily="34" charset="0"/>
                <a:cs typeface="Arial"/>
                <a:sym typeface="Arial"/>
              </a:rPr>
              <a:t>© 3GPP 2024</a:t>
            </a:r>
          </a:p>
        </p:txBody>
      </p:sp>
      <p:sp>
        <p:nvSpPr>
          <p:cNvPr id="6152" name="TextBox 8">
            <a:extLst>
              <a:ext uri="{FF2B5EF4-FFF2-40B4-BE49-F238E27FC236}">
                <a16:creationId xmlns:a16="http://schemas.microsoft.com/office/drawing/2014/main" id="{F66BEB48-85C4-3638-60D3-08CA0EEA95C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18" y="6364818"/>
            <a:ext cx="9977967" cy="385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07" tIns="60953" rIns="121907" bIns="60953"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defTabSz="1219170">
              <a:spcBef>
                <a:spcPct val="0"/>
              </a:spcBef>
              <a:buClr>
                <a:srgbClr val="000000"/>
              </a:buClr>
              <a:buNone/>
            </a:pPr>
            <a:r>
              <a:rPr lang="en-US" sz="1333" kern="0" dirty="0">
                <a:solidFill>
                  <a:srgbClr val="FFFFFF"/>
                </a:solidFill>
                <a:latin typeface="Arial" panose="020B0604020202020204" pitchFamily="34" charset="0"/>
                <a:cs typeface="Arial"/>
              </a:rPr>
              <a:t>S1-242229</a:t>
            </a:r>
            <a:r>
              <a:rPr lang="en-GB" altLang="en-US" sz="1333" kern="0" dirty="0">
                <a:solidFill>
                  <a:srgbClr val="FFFFFF"/>
                </a:solidFill>
                <a:latin typeface="Arial" panose="020B0604020202020204" pitchFamily="34" charset="0"/>
                <a:cs typeface="Arial"/>
                <a:sym typeface="Arial"/>
              </a:rPr>
              <a:t> -  3GPP SA1#107</a:t>
            </a:r>
            <a:r>
              <a:rPr lang="en-GB" sz="1333" kern="0" dirty="0">
                <a:solidFill>
                  <a:srgbClr val="FFFFFF"/>
                </a:solidFill>
                <a:latin typeface="Arial" panose="020B0604020202020204" pitchFamily="34" charset="0"/>
                <a:cs typeface="Arial"/>
                <a:sym typeface="Arial"/>
              </a:rPr>
              <a:t>, </a:t>
            </a:r>
            <a:r>
              <a:rPr lang="en-US" sz="1333" kern="0" dirty="0">
                <a:solidFill>
                  <a:srgbClr val="FFFFFF"/>
                </a:solidFill>
                <a:latin typeface="Arial" panose="020B0604020202020204" pitchFamily="34" charset="0"/>
                <a:cs typeface="Arial"/>
                <a:sym typeface="Arial"/>
              </a:rPr>
              <a:t>19-23 August 2024</a:t>
            </a:r>
            <a:r>
              <a:rPr lang="en-GB" sz="1333" kern="0" dirty="0">
                <a:solidFill>
                  <a:srgbClr val="FFFFFF"/>
                </a:solidFill>
                <a:latin typeface="Arial" panose="020B0604020202020204" pitchFamily="34" charset="0"/>
                <a:cs typeface="Arial"/>
                <a:sym typeface="Arial"/>
              </a:rPr>
              <a:t>, </a:t>
            </a:r>
            <a:r>
              <a:rPr lang="en-US" sz="1333" kern="0" dirty="0">
                <a:solidFill>
                  <a:srgbClr val="FFFFFF"/>
                </a:solidFill>
                <a:latin typeface="Arial" panose="020B0604020202020204" pitchFamily="34" charset="0"/>
                <a:cs typeface="Arial"/>
                <a:sym typeface="Arial"/>
              </a:rPr>
              <a:t>Maastricht, The Netherlands</a:t>
            </a:r>
            <a:endParaRPr lang="en-GB" altLang="en-US" sz="1333" kern="0" dirty="0">
              <a:solidFill>
                <a:srgbClr val="FFFFFF"/>
              </a:solidFill>
              <a:latin typeface="Arial" panose="020B0604020202020204" pitchFamily="34" charset="0"/>
              <a:cs typeface="Arial"/>
              <a:sym typeface="Arial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13FFB6BD-9BCA-D2D2-3908-7CD6226854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 for endorsement at this meeting: Contribution Driven KVs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B1C791A-06DB-9A2B-9962-E40946C3E3A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47700" y="1454149"/>
            <a:ext cx="11184400" cy="4962554"/>
          </a:xfrm>
        </p:spPr>
        <p:txBody>
          <a:bodyPr/>
          <a:lstStyle/>
          <a:p>
            <a:pPr>
              <a:buFont typeface="+mj-lt"/>
              <a:buAutoNum type="arabicPeriod"/>
            </a:pPr>
            <a:r>
              <a:rPr lang="en-US" sz="2400" dirty="0"/>
              <a:t>Endorse for SA1 to consider “key values” in the context of SA1 6G study/</a:t>
            </a:r>
            <a:r>
              <a:rPr lang="en-US" sz="2400" dirty="0" err="1"/>
              <a:t>ies</a:t>
            </a:r>
            <a:r>
              <a:rPr lang="en-US" sz="2400" dirty="0"/>
              <a:t> in a contribution driven way</a:t>
            </a:r>
          </a:p>
          <a:p>
            <a:pPr>
              <a:buFont typeface="+mj-lt"/>
              <a:buAutoNum type="arabicPeriod"/>
            </a:pPr>
            <a:r>
              <a:rPr lang="en-US" sz="2400" dirty="0"/>
              <a:t>Endorse the use of the “key value” term in the process below</a:t>
            </a:r>
          </a:p>
          <a:p>
            <a:pPr>
              <a:buFont typeface="+mj-lt"/>
              <a:buAutoNum type="arabicPeriod"/>
            </a:pPr>
            <a:r>
              <a:rPr lang="en-US" sz="2400" dirty="0"/>
              <a:t>Endorse the principle of addressing “key values” as part of the study in the following manner only:</a:t>
            </a:r>
          </a:p>
          <a:p>
            <a:pPr lvl="1">
              <a:buFont typeface="+mj-lt"/>
              <a:buAutoNum type="arabicPeriod"/>
            </a:pPr>
            <a:r>
              <a:rPr lang="en-US" dirty="0"/>
              <a:t>Key values may be discussed at the use case granularity, based on input contribution</a:t>
            </a:r>
          </a:p>
          <a:p>
            <a:pPr lvl="1">
              <a:buFont typeface="+mj-lt"/>
              <a:buAutoNum type="arabicPeriod"/>
            </a:pPr>
            <a:r>
              <a:rPr lang="en-US" dirty="0"/>
              <a:t>Key values may be included in the Description clause of a use case, hence documented in the TR, using language at the contributor’s discretion</a:t>
            </a:r>
          </a:p>
          <a:p>
            <a:pPr lvl="1">
              <a:buFont typeface="+mj-lt"/>
              <a:buAutoNum type="arabicPeriod"/>
            </a:pPr>
            <a:r>
              <a:rPr lang="en-US" dirty="0"/>
              <a:t>Key values may be considered by delegates when searching for consensus on a use case</a:t>
            </a:r>
          </a:p>
          <a:p>
            <a:pPr lvl="1">
              <a:buFont typeface="+mj-lt"/>
              <a:buAutoNum type="arabicPeriod"/>
            </a:pPr>
            <a:r>
              <a:rPr lang="en-US" dirty="0"/>
              <a:t>No further KV process needed beyond consensus of use cases</a:t>
            </a:r>
          </a:p>
        </p:txBody>
      </p:sp>
    </p:spTree>
    <p:extLst>
      <p:ext uri="{BB962C8B-B14F-4D97-AF65-F5344CB8AC3E}">
        <p14:creationId xmlns:p14="http://schemas.microsoft.com/office/powerpoint/2010/main" val="211340795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E3C4C7-EAD5-D4FC-96F4-798C26AB33D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/>
              <a:t>Thank you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7CA8F6E-9B8E-CB34-39F9-6F62000A0B2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0195137"/>
      </p:ext>
    </p:extLst>
  </p:cSld>
  <p:clrMapOvr>
    <a:overrideClrMapping bg1="lt1" tx1="dk1" bg2="dk2" tx2="lt2" accent1="accent1" accent2="accent2" accent3="accent3" accent4="accent4" accent5="accent5" accent6="accent6" hlink="hlink" folHlink="folHlink"/>
  </p:clrMapOvr>
</p:sld>
</file>

<file path=ppt/theme/theme1.xml><?xml version="1.0" encoding="utf-8"?>
<a:theme xmlns:a="http://schemas.openxmlformats.org/drawingml/2006/main" name="2_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3.xml><?xml version="1.0" encoding="utf-8"?>
<?mso-contentType ?>
<SharedContentType xmlns="Microsoft.SharePoint.Taxonomy.ContentTypeSync" SourceId="34c87397-5fc1-491e-85e7-d6110dbe9cbd" ContentTypeId="0x0101" PreviousValue="false" LastSyncTimeStamp="2018-03-09T14:36:50.893Z"/>
</file>

<file path=customXml/item4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dlc_DocId xmlns="71c5aaf6-e6ce-465b-b873-5148d2a4c105">RBI5PAMIO524-1616901215-23986</_dlc_DocId>
    <HideFromDelve xmlns="71c5aaf6-e6ce-465b-b873-5148d2a4c105">false</HideFromDelve>
    <_dlc_DocIdUrl xmlns="71c5aaf6-e6ce-465b-b873-5148d2a4c105">
      <Url>https://nokia.sharepoint.com/sites/gxp/_layouts/15/DocIdRedir.aspx?ID=RBI5PAMIO524-1616901215-23986</Url>
      <Description>RBI5PAMIO524-1616901215-23986</Description>
    </_dlc_DocIdUrl>
    <TaxCatchAll xmlns="7275bb01-7583-478d-bc14-e839a2dd5989" xsi:nil="true"/>
    <lcf76f155ced4ddcb4097134ff3c332f xmlns="3f2ce089-3858-4176-9a21-a30f9204848e">
      <Terms xmlns="http://schemas.microsoft.com/office/infopath/2007/PartnerControls"/>
    </lcf76f155ced4ddcb4097134ff3c332f>
    <Comments xmlns="3f2ce089-3858-4176-9a21-a30f9204848e">OK</Comments>
  </documentManagement>
</p:properties>
</file>

<file path=customXml/item5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5A05E76B664164F9F76E63E6D6BE6ED" ma:contentTypeVersion="14" ma:contentTypeDescription="Create a new document." ma:contentTypeScope="" ma:versionID="882b459393d83318830776dc07584d50">
  <xsd:schema xmlns:xsd="http://www.w3.org/2001/XMLSchema" xmlns:xs="http://www.w3.org/2001/XMLSchema" xmlns:p="http://schemas.microsoft.com/office/2006/metadata/properties" xmlns:ns2="71c5aaf6-e6ce-465b-b873-5148d2a4c105" xmlns:ns3="3f2ce089-3858-4176-9a21-a30f9204848e" xmlns:ns4="7275bb01-7583-478d-bc14-e839a2dd5989" targetNamespace="http://schemas.microsoft.com/office/2006/metadata/properties" ma:root="true" ma:fieldsID="388c76d6462bcfb910328fd9de561d3b" ns2:_="" ns3:_="" ns4:_="">
    <xsd:import namespace="71c5aaf6-e6ce-465b-b873-5148d2a4c105"/>
    <xsd:import namespace="3f2ce089-3858-4176-9a21-a30f9204848e"/>
    <xsd:import namespace="7275bb01-7583-478d-bc14-e839a2dd5989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2:HideFromDelve" minOccurs="0"/>
                <xsd:element ref="ns3:MediaServiceMetadata" minOccurs="0"/>
                <xsd:element ref="ns3:MediaServiceFastMetadata" minOccurs="0"/>
                <xsd:element ref="ns3:MediaServiceObjectDetectorVersions" minOccurs="0"/>
                <xsd:element ref="ns3:MediaServiceDateTaken" minOccurs="0"/>
                <xsd:element ref="ns3:MediaServiceGenerationTime" minOccurs="0"/>
                <xsd:element ref="ns3:MediaServiceEventHashCode" minOccurs="0"/>
                <xsd:element ref="ns3:MediaLengthInSeconds" minOccurs="0"/>
                <xsd:element ref="ns3:lcf76f155ced4ddcb4097134ff3c332f" minOccurs="0"/>
                <xsd:element ref="ns4:TaxCatchAll" minOccurs="0"/>
                <xsd:element ref="ns3:MediaServiceOCR" minOccurs="0"/>
                <xsd:element ref="ns3:MediaServiceLocation" minOccurs="0"/>
                <xsd:element ref="ns3:MediaServiceSearchProperties" minOccurs="0"/>
                <xsd:element ref="ns3:Comme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c5aaf6-e6ce-465b-b873-5148d2a4c105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dexed="true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HideFromDelve" ma:index="11" nillable="true" ma:displayName="HideFromDelve" ma:default="0" ma:internalName="HideFromDelve">
      <xsd:simpleType>
        <xsd:restriction base="dms:Boolea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f2ce089-3858-4176-9a21-a30f9204848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2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3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8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20" nillable="true" ma:taxonomy="true" ma:internalName="lcf76f155ced4ddcb4097134ff3c332f" ma:taxonomyFieldName="MediaServiceImageTags" ma:displayName="Image Tags" ma:readOnly="false" ma:fieldId="{5cf76f15-5ced-4ddc-b409-7134ff3c332f}" ma:taxonomyMulti="true" ma:sspId="34c87397-5fc1-491e-85e7-d6110dbe9cb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2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23" nillable="true" ma:displayName="Location" ma:indexed="true" ma:internalName="MediaServiceLocation" ma:readOnly="true">
      <xsd:simpleType>
        <xsd:restriction base="dms:Text"/>
      </xsd:simpleType>
    </xsd:element>
    <xsd:element name="MediaServiceSearchProperties" ma:index="24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Comments" ma:index="25" nillable="true" ma:displayName="Navaneethan Comments" ma:default="OK" ma:format="Dropdown" ma:internalName="Comments">
      <xsd:simpleType>
        <xsd:restriction base="dms:Text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275bb01-7583-478d-bc14-e839a2dd5989" elementFormDefault="qualified">
    <xsd:import namespace="http://schemas.microsoft.com/office/2006/documentManagement/types"/>
    <xsd:import namespace="http://schemas.microsoft.com/office/infopath/2007/PartnerControls"/>
    <xsd:element name="TaxCatchAll" ma:index="21" nillable="true" ma:displayName="Taxonomy Catch All Column" ma:hidden="true" ma:list="{b0ac3f90-bf3b-4c63-910d-f3e01299c9db}" ma:internalName="TaxCatchAll" ma:showField="CatchAllData" ma:web="7275bb01-7583-478d-bc14-e839a2dd5989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8071BA3B-B9DD-408F-9C7B-066D39826947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173B6770-7949-4878-B121-224886B9464B}">
  <ds:schemaRefs>
    <ds:schemaRef ds:uri="http://schemas.microsoft.com/sharepoint/events"/>
  </ds:schemaRefs>
</ds:datastoreItem>
</file>

<file path=customXml/itemProps3.xml><?xml version="1.0" encoding="utf-8"?>
<ds:datastoreItem xmlns:ds="http://schemas.openxmlformats.org/officeDocument/2006/customXml" ds:itemID="{2D3B028B-89E0-49E0-9D77-439C62CA891D}">
  <ds:schemaRefs>
    <ds:schemaRef ds:uri="Microsoft.SharePoint.Taxonomy.ContentTypeSync"/>
  </ds:schemaRefs>
</ds:datastoreItem>
</file>

<file path=customXml/itemProps4.xml><?xml version="1.0" encoding="utf-8"?>
<ds:datastoreItem xmlns:ds="http://schemas.openxmlformats.org/officeDocument/2006/customXml" ds:itemID="{BB91150F-6C29-4D01-9C2A-26DFE2253169}">
  <ds:schemaRefs>
    <ds:schemaRef ds:uri="http://schemas.microsoft.com/office/2006/metadata/properties"/>
    <ds:schemaRef ds:uri="http://schemas.microsoft.com/office/2006/documentManagement/types"/>
    <ds:schemaRef ds:uri="http://www.w3.org/XML/1998/namespace"/>
    <ds:schemaRef ds:uri="http://purl.org/dc/terms/"/>
    <ds:schemaRef ds:uri="3f2ce089-3858-4176-9a21-a30f9204848e"/>
    <ds:schemaRef ds:uri="http://schemas.openxmlformats.org/package/2006/metadata/core-properties"/>
    <ds:schemaRef ds:uri="http://purl.org/dc/elements/1.1/"/>
    <ds:schemaRef ds:uri="http://purl.org/dc/dcmitype/"/>
    <ds:schemaRef ds:uri="http://schemas.microsoft.com/office/infopath/2007/PartnerControls"/>
    <ds:schemaRef ds:uri="7275bb01-7583-478d-bc14-e839a2dd5989"/>
    <ds:schemaRef ds:uri="71c5aaf6-e6ce-465b-b873-5148d2a4c105"/>
  </ds:schemaRefs>
</ds:datastoreItem>
</file>

<file path=customXml/itemProps5.xml><?xml version="1.0" encoding="utf-8"?>
<ds:datastoreItem xmlns:ds="http://schemas.openxmlformats.org/officeDocument/2006/customXml" ds:itemID="{C6FDE0B1-8167-42BF-ABFE-28D1A20CF4E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c5aaf6-e6ce-465b-b873-5148d2a4c105"/>
    <ds:schemaRef ds:uri="3f2ce089-3858-4176-9a21-a30f9204848e"/>
    <ds:schemaRef ds:uri="7275bb01-7583-478d-bc14-e839a2dd598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Metadata/LabelInfo.xml><?xml version="1.0" encoding="utf-8"?>
<clbl:labelList xmlns:clbl="http://schemas.microsoft.com/office/2020/mipLabelMetadata">
  <clbl:label id="{4610b643-e0dc-49a3-bdd7-06f3c6cb789f}" enabled="1" method="Privileged" siteId="{5d471751-9675-428d-917b-70f44f9630b0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186</Words>
  <Application>Microsoft Office PowerPoint</Application>
  <PresentationFormat>Widescreen</PresentationFormat>
  <Paragraphs>17</Paragraphs>
  <Slides>3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9" baseType="lpstr">
      <vt:lpstr>ＭＳ Ｐゴシック</vt:lpstr>
      <vt:lpstr>ＭＳ Ｐゴシック</vt:lpstr>
      <vt:lpstr>Arial</vt:lpstr>
      <vt:lpstr>Calibri</vt:lpstr>
      <vt:lpstr>Times New Roman</vt:lpstr>
      <vt:lpstr>2_Office Theme</vt:lpstr>
      <vt:lpstr>PowerPoint Presentation</vt:lpstr>
      <vt:lpstr>Proposal for endorsement at this meeting: Contribution Driven KVs</vt:lpstr>
      <vt:lpstr>Thank you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/>
  <cp:lastModifiedBy/>
  <cp:revision>6</cp:revision>
  <dcterms:created xsi:type="dcterms:W3CDTF">2024-02-07T17:13:37Z</dcterms:created>
  <dcterms:modified xsi:type="dcterms:W3CDTF">2024-08-09T12:03:21Z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ediaServiceImageTags">
    <vt:lpwstr/>
  </property>
  <property fmtid="{D5CDD505-2E9C-101B-9397-08002B2CF9AE}" pid="3" name="ContentTypeId">
    <vt:lpwstr>0x01010055A05E76B664164F9F76E63E6D6BE6ED</vt:lpwstr>
  </property>
  <property fmtid="{D5CDD505-2E9C-101B-9397-08002B2CF9AE}" pid="4" name="MSIP_Label_4610b643-e0dc-49a3-bdd7-06f3c6cb789f_Enabled">
    <vt:lpwstr>true</vt:lpwstr>
  </property>
  <property fmtid="{D5CDD505-2E9C-101B-9397-08002B2CF9AE}" pid="5" name="MSIP_Label_4610b643-e0dc-49a3-bdd7-06f3c6cb789f_ContentBits">
    <vt:lpwstr>2</vt:lpwstr>
  </property>
  <property fmtid="{D5CDD505-2E9C-101B-9397-08002B2CF9AE}" pid="6" name="MSIP_Label_4610b643-e0dc-49a3-bdd7-06f3c6cb789f_ActionId">
    <vt:lpwstr>9ce0e216-a3f9-49c7-933f-9c4118e2c0d1</vt:lpwstr>
  </property>
  <property fmtid="{D5CDD505-2E9C-101B-9397-08002B2CF9AE}" pid="7" name="MSIP_Label_4610b643-e0dc-49a3-bdd7-06f3c6cb789f_SetDate">
    <vt:lpwstr>2023-04-24T15:41:52Z</vt:lpwstr>
  </property>
  <property fmtid="{D5CDD505-2E9C-101B-9397-08002B2CF9AE}" pid="8" name="MSIP_Label_4610b643-e0dc-49a3-bdd7-06f3c6cb789f_SiteId">
    <vt:lpwstr>5d471751-9675-428d-917b-70f44f9630b0</vt:lpwstr>
  </property>
  <property fmtid="{D5CDD505-2E9C-101B-9397-08002B2CF9AE}" pid="9" name="MSIP_Label_4610b643-e0dc-49a3-bdd7-06f3c6cb789f_Method">
    <vt:lpwstr>Privileged</vt:lpwstr>
  </property>
  <property fmtid="{D5CDD505-2E9C-101B-9397-08002B2CF9AE}" pid="10" name="MSIP_Label_4610b643-e0dc-49a3-bdd7-06f3c6cb789f_Name">
    <vt:lpwstr>Nokia_ID_only</vt:lpwstr>
  </property>
  <property fmtid="{D5CDD505-2E9C-101B-9397-08002B2CF9AE}" pid="11" name="_dlc_DocIdItemGuid">
    <vt:lpwstr>9c47df4b-821f-48c7-9857-10233883352d</vt:lpwstr>
  </property>
</Properties>
</file>