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4" r:id="rId2"/>
    <p:sldMasterId id="2147483672" r:id="rId3"/>
  </p:sldMasterIdLst>
  <p:notesMasterIdLst>
    <p:notesMasterId r:id="rId8"/>
  </p:notesMasterIdLst>
  <p:handoutMasterIdLst>
    <p:handoutMasterId r:id="rId9"/>
  </p:handoutMasterIdLst>
  <p:sldIdLst>
    <p:sldId id="1808" r:id="rId4"/>
    <p:sldId id="1814" r:id="rId5"/>
    <p:sldId id="1813" r:id="rId6"/>
    <p:sldId id="1812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7">
          <p15:clr>
            <a:srgbClr val="A4A3A4"/>
          </p15:clr>
        </p15:guide>
        <p15:guide id="2" pos="29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胡宇洲10217598" initials="胡宇洲10217" lastIdx="20" clrIdx="0"/>
  <p:cmAuthor id="308" name="未知用户90" initials="" lastIdx="5" clrIdx="1"/>
  <p:cmAuthor id="2" name="田力10182718" initials="田力10182718" lastIdx="14" clrIdx="1"/>
  <p:cmAuthor id="309" name="未知用户91" initials="" lastIdx="0" clrIdx="1"/>
  <p:cmAuthor id="3" name="ZTE_HH" initials="ZTE_HH" lastIdx="1" clrIdx="2"/>
  <p:cmAuthor id="310" name="未知用户92" initials="" lastIdx="1" clrIdx="0"/>
  <p:cmAuthor id="4" name="Mitchell Derrey" initials="MD" lastIdx="8" clrIdx="4"/>
  <p:cmAuthor id="311" name="未知用户74" initials="" lastIdx="5" clrIdx="1"/>
  <p:cmAuthor id="5" name="陈东10024157" initials="陈东10024157" lastIdx="1" clrIdx="5"/>
  <p:cmAuthor id="312" name="未知用户75" initials="" lastIdx="8" clrIdx="0"/>
  <p:cmAuthor id="6" name="10222520" initials="1" lastIdx="4" clrIdx="5"/>
  <p:cmAuthor id="313" name="未知用户76" initials="" lastIdx="1" clrIdx="0"/>
  <p:cmAuthor id="7" name="00070164" initials="0" lastIdx="2" clrIdx="6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龙奕飞00227710" initials="龙奕飞00227710" lastIdx="8" clrIdx="9"/>
  <p:cmAuthor id="317" name="未知用户80" initials="" lastIdx="1" clrIdx="0"/>
  <p:cmAuthor id="11" name="bokite" initials="b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John" initials="J" lastIdx="36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10111846" initials="1" lastIdx="1" clrIdx="18"/>
  <p:cmAuthor id="20" name="00065088" initials="0" lastIdx="2" clrIdx="19"/>
  <p:cmAuthor id="21" name="10066351" initials="1" lastIdx="2" clrIdx="0"/>
  <p:cmAuthor id="22" name="蔡建楠" initials="caijianna" lastIdx="15" clrIdx="17"/>
  <p:cmAuthor id="23" name="刘瑞00088457" initials="刘瑞00088457" lastIdx="1" clrIdx="20"/>
  <p:cmAuthor id="24" name="10288631" initials="1" lastIdx="10" clrIdx="23"/>
  <p:cmAuthor id="25" name="wyz" initials="w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赵诚荣10027092" initials="赵" lastIdx="2" clrIdx="25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李楠" initials="李楠" lastIdx="1" clrIdx="32"/>
  <p:cmAuthor id="34" name="Y Y" initials="YY" lastIdx="2" clrIdx="33"/>
  <p:cmAuthor id="35" name="Administrator" initials="A" lastIdx="1" clrIdx="35"/>
  <p:cmAuthor id="36" name="关全全10258021" initials="关全全10258021" lastIdx="1" clrIdx="36"/>
  <p:cmAuthor id="37" name="齐晓虹10024015" initials="齐晓虹10024015" lastIdx="1" clrIdx="37"/>
  <p:cmAuthor id="38" name="赵欣" initials="zx" lastIdx="4" clrIdx="37"/>
  <p:cmAuthor id="39" name="10209970" initials="1" lastIdx="6" clrIdx="38"/>
  <p:cmAuthor id="40" name="10133177" initials="1" lastIdx="1" clrIdx="39"/>
  <p:cmAuthor id="41" name="10072453" initials="1" lastIdx="1" clrIdx="40"/>
  <p:cmAuthor id="42" name="10206899" initials="1" lastIdx="1" clrIdx="38"/>
  <p:cmAuthor id="43" name="未知的使用者92" initials="" lastIdx="1" clrIdx="0"/>
  <p:cmAuthor id="44" name="10308000" initials="1" lastIdx="2" clrIdx="43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陈驹洲" initials="A" lastIdx="1" clrIdx="25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Liu, Hongqing (NSB - CN/Shanghai)" initials="LH(C" lastIdx="1" clrIdx="41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韩晓宇00207529" initials="韩晓宇00207529" lastIdx="1" clrIdx="38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CBF5"/>
    <a:srgbClr val="FFFFCC"/>
    <a:srgbClr val="4F81BD"/>
    <a:srgbClr val="8CC63E"/>
    <a:srgbClr val="00ABBD"/>
    <a:srgbClr val="00D666"/>
    <a:srgbClr val="008FD4"/>
    <a:srgbClr val="0070B1"/>
    <a:srgbClr val="00AEEF"/>
    <a:srgbClr val="008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24" autoAdjust="0"/>
    <p:restoredTop sz="95847" autoAdjust="0"/>
  </p:normalViewPr>
  <p:slideViewPr>
    <p:cSldViewPr snapToGrid="0" snapToObjects="1">
      <p:cViewPr varScale="1">
        <p:scale>
          <a:sx n="92" d="100"/>
          <a:sy n="92" d="100"/>
        </p:scale>
        <p:origin x="234" y="90"/>
      </p:cViewPr>
      <p:guideLst>
        <p:guide orient="horz" pos="1707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4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2024/8/9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87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75575-7A4A-4ABC-B579-2756EE123B1B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FF904-D356-4074-8A78-5E6A87E462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眉占位符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598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55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l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4323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74BCC-BF21-4298-93A5-8D239C435C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04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8636635" y="23177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7191375" y="0"/>
            <a:ext cx="1952625" cy="3416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31146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1" y="445452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9" y="417036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1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3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399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7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1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1" y="314960"/>
            <a:ext cx="1397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7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7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7" y="1180189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19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1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399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150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C0E72943-9F54-4067-A950-84A709784270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99634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113F1D33-9059-47D3-954B-5D17F3B4270F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2" y="1270077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7" y="1270077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4644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D9DD1A95-C1D4-4F9A-857F-0557B7623FF8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8" y="1270077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90" y="208725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1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1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24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9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1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303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658985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lang="zh-CN" altLang="en-US" sz="2325" kern="0">
              <a:solidFill>
                <a:srgbClr val="FFFFFF"/>
              </a:solidFill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797996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fld id="{B947D74A-103C-41A7-9377-64A16C6F7B87}" type="slidenum">
              <a:rPr lang="zh-CN" altLang="en-US" smtClean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pPr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84886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360718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r>
              <a:rPr lang="en-US" altLang="zh-CN" sz="1400" kern="0" dirty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kern="0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fld id="{24173ED6-4A69-4FA8-8A09-51FC87ACF5D8}" type="slidenum">
              <a:rPr lang="zh-CN" altLang="en-US" sz="1000" b="1" kern="0" smtClean="0">
                <a:solidFill>
                  <a:srgbClr val="FFFFFF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zh-CN" altLang="en-US" sz="1000" b="1" kern="0" dirty="0">
              <a:solidFill>
                <a:srgbClr val="FFFFFF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93296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F:\工作文件\2022\4月\6G-logo\ppt\6g ppt模板-背景2.jpg6g ppt模板-背景2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6191" y="-5001"/>
            <a:ext cx="9152096" cy="514826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29730" y="4809468"/>
            <a:ext cx="2313240" cy="171450"/>
          </a:xfrm>
          <a:prstGeom prst="rect">
            <a:avLst/>
          </a:prstGeom>
        </p:spPr>
        <p:txBody>
          <a:bodyPr/>
          <a:lstStyle/>
          <a:p>
            <a:fld id="{55155B28-49AB-4E39-A9C9-76AD7A29EC87}" type="datetime1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28650" y="4758272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日期占位符 3"/>
          <p:cNvSpPr txBox="1"/>
          <p:nvPr userDrawn="1"/>
        </p:nvSpPr>
        <p:spPr>
          <a:xfrm>
            <a:off x="742950" y="48815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C14009-AB5D-426D-B741-67BA0B7AF2E1}" type="datetime1">
              <a:rPr lang="zh-CN" altLang="en-US" sz="900" smtClean="0"/>
              <a:t>2024/8/9</a:t>
            </a:fld>
            <a:endParaRPr lang="zh-CN" altLang="en-US" sz="900"/>
          </a:p>
        </p:txBody>
      </p:sp>
      <p:sp>
        <p:nvSpPr>
          <p:cNvPr id="9" name="灯片编号占位符 5"/>
          <p:cNvSpPr txBox="1"/>
          <p:nvPr userDrawn="1"/>
        </p:nvSpPr>
        <p:spPr>
          <a:xfrm>
            <a:off x="6572250" y="48815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CCAE400-F89C-4EB4-BFCC-2AC1D73D03E8}" type="slidenum">
              <a:rPr lang="zh-CN" altLang="en-US" sz="900" smtClean="0"/>
              <a:t>‹#›</a:t>
            </a:fld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741872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9866" y="105030"/>
            <a:ext cx="7886700" cy="4620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2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单击此处编辑母版标题样式 </a:t>
            </a: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" name="五边形 5"/>
          <p:cNvSpPr/>
          <p:nvPr userDrawn="1"/>
        </p:nvSpPr>
        <p:spPr>
          <a:xfrm>
            <a:off x="14" y="103886"/>
            <a:ext cx="178031" cy="463218"/>
          </a:xfrm>
          <a:prstGeom prst="homePlate">
            <a:avLst>
              <a:gd name="adj" fmla="val 55880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 userDrawn="1"/>
        </p:nvSpPr>
        <p:spPr bwMode="auto">
          <a:xfrm>
            <a:off x="119850" y="4910059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 userDrawn="1"/>
        </p:nvSpPr>
        <p:spPr bwMode="auto">
          <a:xfrm>
            <a:off x="4271407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7" name="Picture 3" descr="C:\Users\linjun\Desktop\新建文件夹 (2)\标志-20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28610" y="4854862"/>
            <a:ext cx="725015" cy="20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71" r:id="rId14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6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9" y="2431275"/>
            <a:ext cx="1482725" cy="1247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879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799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799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879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799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799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40" y="3718715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1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1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2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1" i="1" dirty="0">
                <a:solidFill>
                  <a:srgbClr val="FFFFFF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61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999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1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99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 panose="020B0604020202020204"/>
              <a:buNone/>
            </a:pPr>
            <a:r>
              <a:rPr lang="en-US" sz="1000" kern="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kern="0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 panose="020B0604020202020204"/>
                <a:buNone/>
              </a:pPr>
              <a:t>‹#›</a:t>
            </a:fld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355969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tags" Target="../tags/tag2.xml"/><Relationship Id="rId21" Type="http://schemas.openxmlformats.org/officeDocument/2006/relationships/image" Target="../media/image24.png"/><Relationship Id="rId7" Type="http://schemas.openxmlformats.org/officeDocument/2006/relationships/tags" Target="../tags/tag6.xml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png"/><Relationship Id="rId2" Type="http://schemas.openxmlformats.org/officeDocument/2006/relationships/tags" Target="../tags/tag1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image" Target="../media/image14.png"/><Relationship Id="rId24" Type="http://schemas.openxmlformats.org/officeDocument/2006/relationships/image" Target="../media/image27.jpeg"/><Relationship Id="rId5" Type="http://schemas.openxmlformats.org/officeDocument/2006/relationships/tags" Target="../tags/tag4.xml"/><Relationship Id="rId15" Type="http://schemas.openxmlformats.org/officeDocument/2006/relationships/image" Target="../media/image18.pn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notesSlide" Target="../notesSlides/notesSlide3.xml"/><Relationship Id="rId19" Type="http://schemas.openxmlformats.org/officeDocument/2006/relationships/image" Target="../media/image22.jpeg"/><Relationship Id="rId4" Type="http://schemas.openxmlformats.org/officeDocument/2006/relationships/tags" Target="../tags/tag3.xml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17.png"/><Relationship Id="rId22" Type="http://schemas.openxmlformats.org/officeDocument/2006/relationships/image" Target="../media/image25.jpeg"/><Relationship Id="rId27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1898650"/>
            <a:ext cx="660146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V</a:t>
            </a:r>
            <a:r>
              <a:rPr lang="en-US" altLang="zh-CN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iew on </a:t>
            </a:r>
            <a:r>
              <a:rPr lang="en-US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SA1 6G study area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1339850" y="3856355"/>
            <a:ext cx="7644130" cy="84645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CAICT, </a:t>
            </a:r>
            <a:r>
              <a:rPr lang="en-US" altLang="zh-CN" sz="1400" dirty="0">
                <a:latin typeface="Arial" panose="020B0604020202020204" pitchFamily="34" charset="0"/>
              </a:rPr>
              <a:t> CMCC, China Telecom, China Unicom </a:t>
            </a:r>
            <a:r>
              <a:rPr lang="en-US" altLang="en-GB" sz="1400" dirty="0">
                <a:latin typeface="Arial" panose="020B0604020202020204" pitchFamily="34" charset="0"/>
              </a:rPr>
              <a:t>,CATT, HW, </a:t>
            </a:r>
            <a:r>
              <a:rPr lang="en-US" altLang="zh-CN" sz="1400" dirty="0">
                <a:latin typeface="Arial" panose="020B0604020202020204" pitchFamily="34" charset="0"/>
              </a:rPr>
              <a:t>ZTE</a:t>
            </a:r>
            <a:r>
              <a:rPr lang="en-US" altLang="en-GB" sz="1400" dirty="0">
                <a:latin typeface="Arial" panose="020B0604020202020204" pitchFamily="34" charset="0"/>
              </a:rPr>
              <a:t>, OPPO, vivo, Xiaomi, </a:t>
            </a:r>
            <a:r>
              <a:rPr lang="en-US" altLang="en-GB" sz="1400" dirty="0" err="1">
                <a:latin typeface="Arial" panose="020B0604020202020204" pitchFamily="34" charset="0"/>
              </a:rPr>
              <a:t>Spreadtrum</a:t>
            </a:r>
            <a:endParaRPr lang="en-US" altLang="en-GB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GB" sz="1400" dirty="0">
                <a:latin typeface="Arial" panose="020B0604020202020204" pitchFamily="34" charset="0"/>
              </a:rPr>
              <a:t>Agenta item:	8.2</a:t>
            </a:r>
            <a:r>
              <a:rPr lang="en-GB" altLang="en-US" sz="1400" dirty="0">
                <a:latin typeface="Arial" panose="020B0604020202020204" pitchFamily="34" charset="0"/>
              </a:rPr>
              <a:t>	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692" y="10584"/>
            <a:ext cx="8857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850890" algn="r"/>
              </a:tabLst>
            </a:pPr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3GPP TSG SA WG 1 Meeting #107 	                                                                                                                           S1-242189</a:t>
            </a:r>
            <a:endParaRPr lang="zh-CN" altLang="zh-CN" sz="1200" dirty="0">
              <a:latin typeface="Times New Roman" panose="02020603050405020304" pitchFamily="18" charset="0"/>
              <a:ea typeface="游明朝"/>
            </a:endParaRPr>
          </a:p>
          <a:p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Maastricht, The Netherlands, 19-23 August 2024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6495181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7319" y="495542"/>
            <a:ext cx="2548254" cy="2379093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1383373" y="2663319"/>
            <a:ext cx="4099617" cy="950803"/>
          </a:xfrm>
          <a:custGeom>
            <a:avLst/>
            <a:gdLst>
              <a:gd name="connsiteX0" fmla="*/ 1112 w 3129903"/>
              <a:gd name="connsiteY0" fmla="*/ 297456 h 969484"/>
              <a:gd name="connsiteX1" fmla="*/ 111281 w 3129903"/>
              <a:gd name="connsiteY1" fmla="*/ 198304 h 969484"/>
              <a:gd name="connsiteX2" fmla="*/ 144332 w 3129903"/>
              <a:gd name="connsiteY2" fmla="*/ 176270 h 969484"/>
              <a:gd name="connsiteX3" fmla="*/ 177382 w 3129903"/>
              <a:gd name="connsiteY3" fmla="*/ 165253 h 969484"/>
              <a:gd name="connsiteX4" fmla="*/ 243483 w 3129903"/>
              <a:gd name="connsiteY4" fmla="*/ 110169 h 969484"/>
              <a:gd name="connsiteX5" fmla="*/ 276534 w 3129903"/>
              <a:gd name="connsiteY5" fmla="*/ 88135 h 969484"/>
              <a:gd name="connsiteX6" fmla="*/ 342635 w 3129903"/>
              <a:gd name="connsiteY6" fmla="*/ 66101 h 969484"/>
              <a:gd name="connsiteX7" fmla="*/ 397720 w 3129903"/>
              <a:gd name="connsiteY7" fmla="*/ 44068 h 969484"/>
              <a:gd name="connsiteX8" fmla="*/ 452804 w 3129903"/>
              <a:gd name="connsiteY8" fmla="*/ 33051 h 969484"/>
              <a:gd name="connsiteX9" fmla="*/ 496871 w 3129903"/>
              <a:gd name="connsiteY9" fmla="*/ 22034 h 969484"/>
              <a:gd name="connsiteX10" fmla="*/ 717209 w 3129903"/>
              <a:gd name="connsiteY10" fmla="*/ 33051 h 969484"/>
              <a:gd name="connsiteX11" fmla="*/ 750259 w 3129903"/>
              <a:gd name="connsiteY11" fmla="*/ 44068 h 969484"/>
              <a:gd name="connsiteX12" fmla="*/ 893479 w 3129903"/>
              <a:gd name="connsiteY12" fmla="*/ 55084 h 969484"/>
              <a:gd name="connsiteX13" fmla="*/ 926529 w 3129903"/>
              <a:gd name="connsiteY13" fmla="*/ 66101 h 969484"/>
              <a:gd name="connsiteX14" fmla="*/ 1212968 w 3129903"/>
              <a:gd name="connsiteY14" fmla="*/ 44068 h 969484"/>
              <a:gd name="connsiteX15" fmla="*/ 1378221 w 3129903"/>
              <a:gd name="connsiteY15" fmla="*/ 22034 h 969484"/>
              <a:gd name="connsiteX16" fmla="*/ 2028216 w 3129903"/>
              <a:gd name="connsiteY16" fmla="*/ 11017 h 969484"/>
              <a:gd name="connsiteX17" fmla="*/ 2149401 w 3129903"/>
              <a:gd name="connsiteY17" fmla="*/ 0 h 969484"/>
              <a:gd name="connsiteX18" fmla="*/ 2777363 w 3129903"/>
              <a:gd name="connsiteY18" fmla="*/ 11017 h 969484"/>
              <a:gd name="connsiteX19" fmla="*/ 2832447 w 3129903"/>
              <a:gd name="connsiteY19" fmla="*/ 22034 h 969484"/>
              <a:gd name="connsiteX20" fmla="*/ 2898548 w 3129903"/>
              <a:gd name="connsiteY20" fmla="*/ 44068 h 969484"/>
              <a:gd name="connsiteX21" fmla="*/ 2964650 w 3129903"/>
              <a:gd name="connsiteY21" fmla="*/ 66101 h 969484"/>
              <a:gd name="connsiteX22" fmla="*/ 2997700 w 3129903"/>
              <a:gd name="connsiteY22" fmla="*/ 77118 h 969484"/>
              <a:gd name="connsiteX23" fmla="*/ 3096852 w 3129903"/>
              <a:gd name="connsiteY23" fmla="*/ 154236 h 969484"/>
              <a:gd name="connsiteX24" fmla="*/ 3118886 w 3129903"/>
              <a:gd name="connsiteY24" fmla="*/ 231354 h 969484"/>
              <a:gd name="connsiteX25" fmla="*/ 3129903 w 3129903"/>
              <a:gd name="connsiteY25" fmla="*/ 264405 h 969484"/>
              <a:gd name="connsiteX26" fmla="*/ 3107869 w 3129903"/>
              <a:gd name="connsiteY26" fmla="*/ 385591 h 969484"/>
              <a:gd name="connsiteX27" fmla="*/ 3096852 w 3129903"/>
              <a:gd name="connsiteY27" fmla="*/ 440675 h 969484"/>
              <a:gd name="connsiteX28" fmla="*/ 3063801 w 3129903"/>
              <a:gd name="connsiteY28" fmla="*/ 473725 h 969484"/>
              <a:gd name="connsiteX29" fmla="*/ 2997700 w 3129903"/>
              <a:gd name="connsiteY29" fmla="*/ 517793 h 969484"/>
              <a:gd name="connsiteX30" fmla="*/ 2799397 w 3129903"/>
              <a:gd name="connsiteY30" fmla="*/ 539827 h 969484"/>
              <a:gd name="connsiteX31" fmla="*/ 2711262 w 3129903"/>
              <a:gd name="connsiteY31" fmla="*/ 572877 h 969484"/>
              <a:gd name="connsiteX32" fmla="*/ 2667194 w 3129903"/>
              <a:gd name="connsiteY32" fmla="*/ 583894 h 969484"/>
              <a:gd name="connsiteX33" fmla="*/ 2579059 w 3129903"/>
              <a:gd name="connsiteY33" fmla="*/ 627962 h 969484"/>
              <a:gd name="connsiteX34" fmla="*/ 2512958 w 3129903"/>
              <a:gd name="connsiteY34" fmla="*/ 649995 h 969484"/>
              <a:gd name="connsiteX35" fmla="*/ 2479907 w 3129903"/>
              <a:gd name="connsiteY35" fmla="*/ 661012 h 969484"/>
              <a:gd name="connsiteX36" fmla="*/ 2446857 w 3129903"/>
              <a:gd name="connsiteY36" fmla="*/ 694063 h 969484"/>
              <a:gd name="connsiteX37" fmla="*/ 2402789 w 3129903"/>
              <a:gd name="connsiteY37" fmla="*/ 760164 h 969484"/>
              <a:gd name="connsiteX38" fmla="*/ 2380756 w 3129903"/>
              <a:gd name="connsiteY38" fmla="*/ 826265 h 969484"/>
              <a:gd name="connsiteX39" fmla="*/ 2292621 w 3129903"/>
              <a:gd name="connsiteY39" fmla="*/ 881350 h 969484"/>
              <a:gd name="connsiteX40" fmla="*/ 2259570 w 3129903"/>
              <a:gd name="connsiteY40" fmla="*/ 903383 h 969484"/>
              <a:gd name="connsiteX41" fmla="*/ 2193469 w 3129903"/>
              <a:gd name="connsiteY41" fmla="*/ 925417 h 969484"/>
              <a:gd name="connsiteX42" fmla="*/ 2160418 w 3129903"/>
              <a:gd name="connsiteY42" fmla="*/ 936434 h 969484"/>
              <a:gd name="connsiteX43" fmla="*/ 2127368 w 3129903"/>
              <a:gd name="connsiteY43" fmla="*/ 947451 h 969484"/>
              <a:gd name="connsiteX44" fmla="*/ 2028216 w 3129903"/>
              <a:gd name="connsiteY44" fmla="*/ 969484 h 969484"/>
              <a:gd name="connsiteX45" fmla="*/ 1411271 w 3129903"/>
              <a:gd name="connsiteY45" fmla="*/ 958468 h 969484"/>
              <a:gd name="connsiteX46" fmla="*/ 1168900 w 3129903"/>
              <a:gd name="connsiteY46" fmla="*/ 925417 h 969484"/>
              <a:gd name="connsiteX47" fmla="*/ 1102799 w 3129903"/>
              <a:gd name="connsiteY47" fmla="*/ 914400 h 969484"/>
              <a:gd name="connsiteX48" fmla="*/ 1036698 w 3129903"/>
              <a:gd name="connsiteY48" fmla="*/ 892366 h 969484"/>
              <a:gd name="connsiteX49" fmla="*/ 970597 w 3129903"/>
              <a:gd name="connsiteY49" fmla="*/ 881350 h 969484"/>
              <a:gd name="connsiteX50" fmla="*/ 926529 w 3129903"/>
              <a:gd name="connsiteY50" fmla="*/ 870333 h 969484"/>
              <a:gd name="connsiteX51" fmla="*/ 838394 w 3129903"/>
              <a:gd name="connsiteY51" fmla="*/ 859316 h 969484"/>
              <a:gd name="connsiteX52" fmla="*/ 794327 w 3129903"/>
              <a:gd name="connsiteY52" fmla="*/ 848299 h 969484"/>
              <a:gd name="connsiteX53" fmla="*/ 684158 w 3129903"/>
              <a:gd name="connsiteY53" fmla="*/ 815248 h 969484"/>
              <a:gd name="connsiteX54" fmla="*/ 463821 w 3129903"/>
              <a:gd name="connsiteY54" fmla="*/ 782198 h 969484"/>
              <a:gd name="connsiteX55" fmla="*/ 386703 w 3129903"/>
              <a:gd name="connsiteY55" fmla="*/ 738130 h 969484"/>
              <a:gd name="connsiteX56" fmla="*/ 320601 w 3129903"/>
              <a:gd name="connsiteY56" fmla="*/ 683046 h 969484"/>
              <a:gd name="connsiteX57" fmla="*/ 298568 w 3129903"/>
              <a:gd name="connsiteY57" fmla="*/ 649995 h 969484"/>
              <a:gd name="connsiteX58" fmla="*/ 265517 w 3129903"/>
              <a:gd name="connsiteY58" fmla="*/ 627962 h 969484"/>
              <a:gd name="connsiteX59" fmla="*/ 232467 w 3129903"/>
              <a:gd name="connsiteY59" fmla="*/ 594911 h 969484"/>
              <a:gd name="connsiteX60" fmla="*/ 188399 w 3129903"/>
              <a:gd name="connsiteY60" fmla="*/ 572877 h 969484"/>
              <a:gd name="connsiteX61" fmla="*/ 111281 w 3129903"/>
              <a:gd name="connsiteY61" fmla="*/ 528810 h 969484"/>
              <a:gd name="connsiteX62" fmla="*/ 67214 w 3129903"/>
              <a:gd name="connsiteY62" fmla="*/ 451692 h 969484"/>
              <a:gd name="connsiteX63" fmla="*/ 56197 w 3129903"/>
              <a:gd name="connsiteY63" fmla="*/ 407624 h 969484"/>
              <a:gd name="connsiteX64" fmla="*/ 1112 w 3129903"/>
              <a:gd name="connsiteY64" fmla="*/ 297456 h 96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29903" h="969484">
                <a:moveTo>
                  <a:pt x="1112" y="297456"/>
                </a:moveTo>
                <a:cubicBezTo>
                  <a:pt x="10293" y="262569"/>
                  <a:pt x="50909" y="241427"/>
                  <a:pt x="111281" y="198304"/>
                </a:cubicBezTo>
                <a:cubicBezTo>
                  <a:pt x="122055" y="190608"/>
                  <a:pt x="132489" y="182192"/>
                  <a:pt x="144332" y="176270"/>
                </a:cubicBezTo>
                <a:cubicBezTo>
                  <a:pt x="154719" y="171077"/>
                  <a:pt x="166365" y="168925"/>
                  <a:pt x="177382" y="165253"/>
                </a:cubicBezTo>
                <a:cubicBezTo>
                  <a:pt x="211993" y="113338"/>
                  <a:pt x="183273" y="144575"/>
                  <a:pt x="243483" y="110169"/>
                </a:cubicBezTo>
                <a:cubicBezTo>
                  <a:pt x="254979" y="103600"/>
                  <a:pt x="264434" y="93513"/>
                  <a:pt x="276534" y="88135"/>
                </a:cubicBezTo>
                <a:cubicBezTo>
                  <a:pt x="297758" y="78702"/>
                  <a:pt x="321070" y="74726"/>
                  <a:pt x="342635" y="66101"/>
                </a:cubicBezTo>
                <a:cubicBezTo>
                  <a:pt x="360997" y="58757"/>
                  <a:pt x="378778" y="49750"/>
                  <a:pt x="397720" y="44068"/>
                </a:cubicBezTo>
                <a:cubicBezTo>
                  <a:pt x="415655" y="38688"/>
                  <a:pt x="434525" y="37113"/>
                  <a:pt x="452804" y="33051"/>
                </a:cubicBezTo>
                <a:cubicBezTo>
                  <a:pt x="467585" y="29766"/>
                  <a:pt x="482182" y="25706"/>
                  <a:pt x="496871" y="22034"/>
                </a:cubicBezTo>
                <a:cubicBezTo>
                  <a:pt x="570317" y="25706"/>
                  <a:pt x="643948" y="26680"/>
                  <a:pt x="717209" y="33051"/>
                </a:cubicBezTo>
                <a:cubicBezTo>
                  <a:pt x="728778" y="34057"/>
                  <a:pt x="738736" y="42628"/>
                  <a:pt x="750259" y="44068"/>
                </a:cubicBezTo>
                <a:cubicBezTo>
                  <a:pt x="797770" y="50007"/>
                  <a:pt x="845739" y="51412"/>
                  <a:pt x="893479" y="55084"/>
                </a:cubicBezTo>
                <a:cubicBezTo>
                  <a:pt x="904496" y="58756"/>
                  <a:pt x="914923" y="66501"/>
                  <a:pt x="926529" y="66101"/>
                </a:cubicBezTo>
                <a:cubicBezTo>
                  <a:pt x="1022234" y="62801"/>
                  <a:pt x="1212968" y="44068"/>
                  <a:pt x="1212968" y="44068"/>
                </a:cubicBezTo>
                <a:cubicBezTo>
                  <a:pt x="1277105" y="31240"/>
                  <a:pt x="1302905" y="24217"/>
                  <a:pt x="1378221" y="22034"/>
                </a:cubicBezTo>
                <a:cubicBezTo>
                  <a:pt x="1594826" y="15756"/>
                  <a:pt x="1811551" y="14689"/>
                  <a:pt x="2028216" y="11017"/>
                </a:cubicBezTo>
                <a:cubicBezTo>
                  <a:pt x="2068611" y="7345"/>
                  <a:pt x="2108839" y="0"/>
                  <a:pt x="2149401" y="0"/>
                </a:cubicBezTo>
                <a:cubicBezTo>
                  <a:pt x="2358754" y="0"/>
                  <a:pt x="2568119" y="4267"/>
                  <a:pt x="2777363" y="11017"/>
                </a:cubicBezTo>
                <a:cubicBezTo>
                  <a:pt x="2796078" y="11621"/>
                  <a:pt x="2814382" y="17107"/>
                  <a:pt x="2832447" y="22034"/>
                </a:cubicBezTo>
                <a:cubicBezTo>
                  <a:pt x="2854854" y="28145"/>
                  <a:pt x="2876514" y="36724"/>
                  <a:pt x="2898548" y="44068"/>
                </a:cubicBezTo>
                <a:lnTo>
                  <a:pt x="2964650" y="66101"/>
                </a:lnTo>
                <a:cubicBezTo>
                  <a:pt x="2975667" y="69773"/>
                  <a:pt x="2988038" y="70676"/>
                  <a:pt x="2997700" y="77118"/>
                </a:cubicBezTo>
                <a:cubicBezTo>
                  <a:pt x="3076764" y="129828"/>
                  <a:pt x="3045076" y="102461"/>
                  <a:pt x="3096852" y="154236"/>
                </a:cubicBezTo>
                <a:cubicBezTo>
                  <a:pt x="3123267" y="233481"/>
                  <a:pt x="3091219" y="134520"/>
                  <a:pt x="3118886" y="231354"/>
                </a:cubicBezTo>
                <a:cubicBezTo>
                  <a:pt x="3122076" y="242520"/>
                  <a:pt x="3126231" y="253388"/>
                  <a:pt x="3129903" y="264405"/>
                </a:cubicBezTo>
                <a:cubicBezTo>
                  <a:pt x="3104457" y="467973"/>
                  <a:pt x="3133343" y="283695"/>
                  <a:pt x="3107869" y="385591"/>
                </a:cubicBezTo>
                <a:cubicBezTo>
                  <a:pt x="3103327" y="403757"/>
                  <a:pt x="3105226" y="423927"/>
                  <a:pt x="3096852" y="440675"/>
                </a:cubicBezTo>
                <a:cubicBezTo>
                  <a:pt x="3089884" y="454610"/>
                  <a:pt x="3076099" y="464160"/>
                  <a:pt x="3063801" y="473725"/>
                </a:cubicBezTo>
                <a:cubicBezTo>
                  <a:pt x="3042898" y="489983"/>
                  <a:pt x="3023391" y="511370"/>
                  <a:pt x="2997700" y="517793"/>
                </a:cubicBezTo>
                <a:cubicBezTo>
                  <a:pt x="2903629" y="541311"/>
                  <a:pt x="2968736" y="527731"/>
                  <a:pt x="2799397" y="539827"/>
                </a:cubicBezTo>
                <a:cubicBezTo>
                  <a:pt x="2686280" y="568106"/>
                  <a:pt x="2826483" y="529670"/>
                  <a:pt x="2711262" y="572877"/>
                </a:cubicBezTo>
                <a:cubicBezTo>
                  <a:pt x="2697085" y="578193"/>
                  <a:pt x="2681883" y="580222"/>
                  <a:pt x="2667194" y="583894"/>
                </a:cubicBezTo>
                <a:cubicBezTo>
                  <a:pt x="2637816" y="598583"/>
                  <a:pt x="2610220" y="617575"/>
                  <a:pt x="2579059" y="627962"/>
                </a:cubicBezTo>
                <a:lnTo>
                  <a:pt x="2512958" y="649995"/>
                </a:lnTo>
                <a:lnTo>
                  <a:pt x="2479907" y="661012"/>
                </a:lnTo>
                <a:cubicBezTo>
                  <a:pt x="2468890" y="672029"/>
                  <a:pt x="2456422" y="681765"/>
                  <a:pt x="2446857" y="694063"/>
                </a:cubicBezTo>
                <a:cubicBezTo>
                  <a:pt x="2430599" y="714966"/>
                  <a:pt x="2402789" y="760164"/>
                  <a:pt x="2402789" y="760164"/>
                </a:cubicBezTo>
                <a:cubicBezTo>
                  <a:pt x="2395445" y="782198"/>
                  <a:pt x="2399336" y="812330"/>
                  <a:pt x="2380756" y="826265"/>
                </a:cubicBezTo>
                <a:cubicBezTo>
                  <a:pt x="2296504" y="889454"/>
                  <a:pt x="2377301" y="832962"/>
                  <a:pt x="2292621" y="881350"/>
                </a:cubicBezTo>
                <a:cubicBezTo>
                  <a:pt x="2281125" y="887919"/>
                  <a:pt x="2271669" y="898006"/>
                  <a:pt x="2259570" y="903383"/>
                </a:cubicBezTo>
                <a:cubicBezTo>
                  <a:pt x="2238346" y="912816"/>
                  <a:pt x="2215503" y="918072"/>
                  <a:pt x="2193469" y="925417"/>
                </a:cubicBezTo>
                <a:lnTo>
                  <a:pt x="2160418" y="936434"/>
                </a:lnTo>
                <a:cubicBezTo>
                  <a:pt x="2149401" y="940106"/>
                  <a:pt x="2138755" y="945174"/>
                  <a:pt x="2127368" y="947451"/>
                </a:cubicBezTo>
                <a:cubicBezTo>
                  <a:pt x="2057436" y="961437"/>
                  <a:pt x="2090449" y="953927"/>
                  <a:pt x="2028216" y="969484"/>
                </a:cubicBezTo>
                <a:cubicBezTo>
                  <a:pt x="1822568" y="965812"/>
                  <a:pt x="1616783" y="966799"/>
                  <a:pt x="1411271" y="958468"/>
                </a:cubicBezTo>
                <a:cubicBezTo>
                  <a:pt x="1142790" y="947584"/>
                  <a:pt x="1290041" y="949645"/>
                  <a:pt x="1168900" y="925417"/>
                </a:cubicBezTo>
                <a:cubicBezTo>
                  <a:pt x="1146996" y="921036"/>
                  <a:pt x="1124470" y="919818"/>
                  <a:pt x="1102799" y="914400"/>
                </a:cubicBezTo>
                <a:cubicBezTo>
                  <a:pt x="1080267" y="908767"/>
                  <a:pt x="1059608" y="896184"/>
                  <a:pt x="1036698" y="892366"/>
                </a:cubicBezTo>
                <a:cubicBezTo>
                  <a:pt x="1014664" y="888694"/>
                  <a:pt x="992501" y="885731"/>
                  <a:pt x="970597" y="881350"/>
                </a:cubicBezTo>
                <a:cubicBezTo>
                  <a:pt x="955750" y="878381"/>
                  <a:pt x="941464" y="872822"/>
                  <a:pt x="926529" y="870333"/>
                </a:cubicBezTo>
                <a:cubicBezTo>
                  <a:pt x="897325" y="865466"/>
                  <a:pt x="867772" y="862988"/>
                  <a:pt x="838394" y="859316"/>
                </a:cubicBezTo>
                <a:cubicBezTo>
                  <a:pt x="823705" y="855644"/>
                  <a:pt x="808830" y="852650"/>
                  <a:pt x="794327" y="848299"/>
                </a:cubicBezTo>
                <a:cubicBezTo>
                  <a:pt x="746776" y="834033"/>
                  <a:pt x="729301" y="823712"/>
                  <a:pt x="684158" y="815248"/>
                </a:cubicBezTo>
                <a:cubicBezTo>
                  <a:pt x="576562" y="795074"/>
                  <a:pt x="560625" y="794299"/>
                  <a:pt x="463821" y="782198"/>
                </a:cubicBezTo>
                <a:cubicBezTo>
                  <a:pt x="410185" y="764319"/>
                  <a:pt x="445065" y="779817"/>
                  <a:pt x="386703" y="738130"/>
                </a:cubicBezTo>
                <a:cubicBezTo>
                  <a:pt x="351017" y="712640"/>
                  <a:pt x="350860" y="719358"/>
                  <a:pt x="320601" y="683046"/>
                </a:cubicBezTo>
                <a:cubicBezTo>
                  <a:pt x="312125" y="672874"/>
                  <a:pt x="307931" y="659358"/>
                  <a:pt x="298568" y="649995"/>
                </a:cubicBezTo>
                <a:cubicBezTo>
                  <a:pt x="289205" y="640632"/>
                  <a:pt x="275689" y="636438"/>
                  <a:pt x="265517" y="627962"/>
                </a:cubicBezTo>
                <a:cubicBezTo>
                  <a:pt x="253548" y="617988"/>
                  <a:pt x="245145" y="603967"/>
                  <a:pt x="232467" y="594911"/>
                </a:cubicBezTo>
                <a:cubicBezTo>
                  <a:pt x="219103" y="585365"/>
                  <a:pt x="202658" y="581025"/>
                  <a:pt x="188399" y="572877"/>
                </a:cubicBezTo>
                <a:cubicBezTo>
                  <a:pt x="79385" y="510585"/>
                  <a:pt x="244461" y="595402"/>
                  <a:pt x="111281" y="528810"/>
                </a:cubicBezTo>
                <a:cubicBezTo>
                  <a:pt x="93016" y="501412"/>
                  <a:pt x="79195" y="483642"/>
                  <a:pt x="67214" y="451692"/>
                </a:cubicBezTo>
                <a:cubicBezTo>
                  <a:pt x="61898" y="437515"/>
                  <a:pt x="59167" y="422471"/>
                  <a:pt x="56197" y="407624"/>
                </a:cubicBezTo>
                <a:cubicBezTo>
                  <a:pt x="42161" y="337446"/>
                  <a:pt x="-8069" y="332343"/>
                  <a:pt x="1112" y="297456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4976" y="653670"/>
            <a:ext cx="3769560" cy="1277673"/>
          </a:xfrm>
          <a:custGeom>
            <a:avLst/>
            <a:gdLst>
              <a:gd name="connsiteX0" fmla="*/ 66102 w 3789803"/>
              <a:gd name="connsiteY0" fmla="*/ 213239 h 1270858"/>
              <a:gd name="connsiteX1" fmla="*/ 187287 w 3789803"/>
              <a:gd name="connsiteY1" fmla="*/ 169171 h 1270858"/>
              <a:gd name="connsiteX2" fmla="*/ 286439 w 3789803"/>
              <a:gd name="connsiteY2" fmla="*/ 136121 h 1270858"/>
              <a:gd name="connsiteX3" fmla="*/ 341523 w 3789803"/>
              <a:gd name="connsiteY3" fmla="*/ 125104 h 1270858"/>
              <a:gd name="connsiteX4" fmla="*/ 451692 w 3789803"/>
              <a:gd name="connsiteY4" fmla="*/ 92053 h 1270858"/>
              <a:gd name="connsiteX5" fmla="*/ 627962 w 3789803"/>
              <a:gd name="connsiteY5" fmla="*/ 70019 h 1270858"/>
              <a:gd name="connsiteX6" fmla="*/ 672029 w 3789803"/>
              <a:gd name="connsiteY6" fmla="*/ 59003 h 1270858"/>
              <a:gd name="connsiteX7" fmla="*/ 705080 w 3789803"/>
              <a:gd name="connsiteY7" fmla="*/ 47986 h 1270858"/>
              <a:gd name="connsiteX8" fmla="*/ 1101687 w 3789803"/>
              <a:gd name="connsiteY8" fmla="*/ 25952 h 1270858"/>
              <a:gd name="connsiteX9" fmla="*/ 1883885 w 3789803"/>
              <a:gd name="connsiteY9" fmla="*/ 14935 h 1270858"/>
              <a:gd name="connsiteX10" fmla="*/ 2963538 w 3789803"/>
              <a:gd name="connsiteY10" fmla="*/ 14935 h 1270858"/>
              <a:gd name="connsiteX11" fmla="*/ 3018622 w 3789803"/>
              <a:gd name="connsiteY11" fmla="*/ 25952 h 1270858"/>
              <a:gd name="connsiteX12" fmla="*/ 3150825 w 3789803"/>
              <a:gd name="connsiteY12" fmla="*/ 47986 h 1270858"/>
              <a:gd name="connsiteX13" fmla="*/ 3194892 w 3789803"/>
              <a:gd name="connsiteY13" fmla="*/ 70019 h 1270858"/>
              <a:gd name="connsiteX14" fmla="*/ 3227943 w 3789803"/>
              <a:gd name="connsiteY14" fmla="*/ 92053 h 1270858"/>
              <a:gd name="connsiteX15" fmla="*/ 3272010 w 3789803"/>
              <a:gd name="connsiteY15" fmla="*/ 103070 h 1270858"/>
              <a:gd name="connsiteX16" fmla="*/ 3349128 w 3789803"/>
              <a:gd name="connsiteY16" fmla="*/ 136121 h 1270858"/>
              <a:gd name="connsiteX17" fmla="*/ 3382179 w 3789803"/>
              <a:gd name="connsiteY17" fmla="*/ 158154 h 1270858"/>
              <a:gd name="connsiteX18" fmla="*/ 3415229 w 3789803"/>
              <a:gd name="connsiteY18" fmla="*/ 169171 h 1270858"/>
              <a:gd name="connsiteX19" fmla="*/ 3481331 w 3789803"/>
              <a:gd name="connsiteY19" fmla="*/ 202222 h 1270858"/>
              <a:gd name="connsiteX20" fmla="*/ 3558449 w 3789803"/>
              <a:gd name="connsiteY20" fmla="*/ 246289 h 1270858"/>
              <a:gd name="connsiteX21" fmla="*/ 3591499 w 3789803"/>
              <a:gd name="connsiteY21" fmla="*/ 257306 h 1270858"/>
              <a:gd name="connsiteX22" fmla="*/ 3668617 w 3789803"/>
              <a:gd name="connsiteY22" fmla="*/ 290357 h 1270858"/>
              <a:gd name="connsiteX23" fmla="*/ 3701668 w 3789803"/>
              <a:gd name="connsiteY23" fmla="*/ 312390 h 1270858"/>
              <a:gd name="connsiteX24" fmla="*/ 3734719 w 3789803"/>
              <a:gd name="connsiteY24" fmla="*/ 389509 h 1270858"/>
              <a:gd name="connsiteX25" fmla="*/ 3756752 w 3789803"/>
              <a:gd name="connsiteY25" fmla="*/ 422559 h 1270858"/>
              <a:gd name="connsiteX26" fmla="*/ 3767769 w 3789803"/>
              <a:gd name="connsiteY26" fmla="*/ 466627 h 1270858"/>
              <a:gd name="connsiteX27" fmla="*/ 3789803 w 3789803"/>
              <a:gd name="connsiteY27" fmla="*/ 576795 h 1270858"/>
              <a:gd name="connsiteX28" fmla="*/ 3767769 w 3789803"/>
              <a:gd name="connsiteY28" fmla="*/ 697981 h 1270858"/>
              <a:gd name="connsiteX29" fmla="*/ 3745735 w 3789803"/>
              <a:gd name="connsiteY29" fmla="*/ 731031 h 1270858"/>
              <a:gd name="connsiteX30" fmla="*/ 3635567 w 3789803"/>
              <a:gd name="connsiteY30" fmla="*/ 819166 h 1270858"/>
              <a:gd name="connsiteX31" fmla="*/ 3602516 w 3789803"/>
              <a:gd name="connsiteY31" fmla="*/ 830183 h 1270858"/>
              <a:gd name="connsiteX32" fmla="*/ 2842352 w 3789803"/>
              <a:gd name="connsiteY32" fmla="*/ 841200 h 1270858"/>
              <a:gd name="connsiteX33" fmla="*/ 2743200 w 3789803"/>
              <a:gd name="connsiteY33" fmla="*/ 885268 h 1270858"/>
              <a:gd name="connsiteX34" fmla="*/ 2699133 w 3789803"/>
              <a:gd name="connsiteY34" fmla="*/ 896284 h 1270858"/>
              <a:gd name="connsiteX35" fmla="*/ 2622015 w 3789803"/>
              <a:gd name="connsiteY35" fmla="*/ 929335 h 1270858"/>
              <a:gd name="connsiteX36" fmla="*/ 2577947 w 3789803"/>
              <a:gd name="connsiteY36" fmla="*/ 940352 h 1270858"/>
              <a:gd name="connsiteX37" fmla="*/ 2500829 w 3789803"/>
              <a:gd name="connsiteY37" fmla="*/ 973403 h 1270858"/>
              <a:gd name="connsiteX38" fmla="*/ 2390661 w 3789803"/>
              <a:gd name="connsiteY38" fmla="*/ 995436 h 1270858"/>
              <a:gd name="connsiteX39" fmla="*/ 2335576 w 3789803"/>
              <a:gd name="connsiteY39" fmla="*/ 1006453 h 1270858"/>
              <a:gd name="connsiteX40" fmla="*/ 2291509 w 3789803"/>
              <a:gd name="connsiteY40" fmla="*/ 1017470 h 1270858"/>
              <a:gd name="connsiteX41" fmla="*/ 2214391 w 3789803"/>
              <a:gd name="connsiteY41" fmla="*/ 1028487 h 1270858"/>
              <a:gd name="connsiteX42" fmla="*/ 2093205 w 3789803"/>
              <a:gd name="connsiteY42" fmla="*/ 1072554 h 1270858"/>
              <a:gd name="connsiteX43" fmla="*/ 2016087 w 3789803"/>
              <a:gd name="connsiteY43" fmla="*/ 1083571 h 1270858"/>
              <a:gd name="connsiteX44" fmla="*/ 1972020 w 3789803"/>
              <a:gd name="connsiteY44" fmla="*/ 1094588 h 1270858"/>
              <a:gd name="connsiteX45" fmla="*/ 1872868 w 3789803"/>
              <a:gd name="connsiteY45" fmla="*/ 1105605 h 1270858"/>
              <a:gd name="connsiteX46" fmla="*/ 1685581 w 3789803"/>
              <a:gd name="connsiteY46" fmla="*/ 1127639 h 1270858"/>
              <a:gd name="connsiteX47" fmla="*/ 1652531 w 3789803"/>
              <a:gd name="connsiteY47" fmla="*/ 1149672 h 1270858"/>
              <a:gd name="connsiteX48" fmla="*/ 1509311 w 3789803"/>
              <a:gd name="connsiteY48" fmla="*/ 1193740 h 1270858"/>
              <a:gd name="connsiteX49" fmla="*/ 1465244 w 3789803"/>
              <a:gd name="connsiteY49" fmla="*/ 1204757 h 1270858"/>
              <a:gd name="connsiteX50" fmla="*/ 1421176 w 3789803"/>
              <a:gd name="connsiteY50" fmla="*/ 1215774 h 1270858"/>
              <a:gd name="connsiteX51" fmla="*/ 1344058 w 3789803"/>
              <a:gd name="connsiteY51" fmla="*/ 1248824 h 1270858"/>
              <a:gd name="connsiteX52" fmla="*/ 1167788 w 3789803"/>
              <a:gd name="connsiteY52" fmla="*/ 1270858 h 1270858"/>
              <a:gd name="connsiteX53" fmla="*/ 716097 w 3789803"/>
              <a:gd name="connsiteY53" fmla="*/ 1248824 h 1270858"/>
              <a:gd name="connsiteX54" fmla="*/ 672029 w 3789803"/>
              <a:gd name="connsiteY54" fmla="*/ 1237807 h 1270858"/>
              <a:gd name="connsiteX55" fmla="*/ 528810 w 3789803"/>
              <a:gd name="connsiteY55" fmla="*/ 1215774 h 1270858"/>
              <a:gd name="connsiteX56" fmla="*/ 484743 w 3789803"/>
              <a:gd name="connsiteY56" fmla="*/ 1204757 h 1270858"/>
              <a:gd name="connsiteX57" fmla="*/ 429658 w 3789803"/>
              <a:gd name="connsiteY57" fmla="*/ 1193740 h 1270858"/>
              <a:gd name="connsiteX58" fmla="*/ 385591 w 3789803"/>
              <a:gd name="connsiteY58" fmla="*/ 1171706 h 1270858"/>
              <a:gd name="connsiteX59" fmla="*/ 308473 w 3789803"/>
              <a:gd name="connsiteY59" fmla="*/ 1094588 h 1270858"/>
              <a:gd name="connsiteX60" fmla="*/ 275422 w 3789803"/>
              <a:gd name="connsiteY60" fmla="*/ 1061537 h 1270858"/>
              <a:gd name="connsiteX61" fmla="*/ 242372 w 3789803"/>
              <a:gd name="connsiteY61" fmla="*/ 1039504 h 1270858"/>
              <a:gd name="connsiteX62" fmla="*/ 187287 w 3789803"/>
              <a:gd name="connsiteY62" fmla="*/ 962386 h 1270858"/>
              <a:gd name="connsiteX63" fmla="*/ 176270 w 3789803"/>
              <a:gd name="connsiteY63" fmla="*/ 929335 h 1270858"/>
              <a:gd name="connsiteX64" fmla="*/ 154237 w 3789803"/>
              <a:gd name="connsiteY64" fmla="*/ 896284 h 1270858"/>
              <a:gd name="connsiteX65" fmla="*/ 143220 w 3789803"/>
              <a:gd name="connsiteY65" fmla="*/ 863234 h 1270858"/>
              <a:gd name="connsiteX66" fmla="*/ 66102 w 3789803"/>
              <a:gd name="connsiteY66" fmla="*/ 764082 h 1270858"/>
              <a:gd name="connsiteX67" fmla="*/ 33051 w 3789803"/>
              <a:gd name="connsiteY67" fmla="*/ 697981 h 1270858"/>
              <a:gd name="connsiteX68" fmla="*/ 22034 w 3789803"/>
              <a:gd name="connsiteY68" fmla="*/ 653913 h 1270858"/>
              <a:gd name="connsiteX69" fmla="*/ 0 w 3789803"/>
              <a:gd name="connsiteY69" fmla="*/ 411542 h 1270858"/>
              <a:gd name="connsiteX70" fmla="*/ 33051 w 3789803"/>
              <a:gd name="connsiteY70" fmla="*/ 246289 h 1270858"/>
              <a:gd name="connsiteX71" fmla="*/ 66102 w 3789803"/>
              <a:gd name="connsiteY71" fmla="*/ 213239 h 12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789803" h="1270858">
                <a:moveTo>
                  <a:pt x="66102" y="213239"/>
                </a:moveTo>
                <a:cubicBezTo>
                  <a:pt x="91808" y="200386"/>
                  <a:pt x="73900" y="199407"/>
                  <a:pt x="187287" y="169171"/>
                </a:cubicBezTo>
                <a:cubicBezTo>
                  <a:pt x="220949" y="160195"/>
                  <a:pt x="252277" y="142953"/>
                  <a:pt x="286439" y="136121"/>
                </a:cubicBezTo>
                <a:cubicBezTo>
                  <a:pt x="304800" y="132449"/>
                  <a:pt x="323458" y="130031"/>
                  <a:pt x="341523" y="125104"/>
                </a:cubicBezTo>
                <a:cubicBezTo>
                  <a:pt x="378479" y="115025"/>
                  <a:pt x="413457" y="97788"/>
                  <a:pt x="451692" y="92053"/>
                </a:cubicBezTo>
                <a:cubicBezTo>
                  <a:pt x="510251" y="83269"/>
                  <a:pt x="570516" y="84380"/>
                  <a:pt x="627962" y="70019"/>
                </a:cubicBezTo>
                <a:cubicBezTo>
                  <a:pt x="642651" y="66347"/>
                  <a:pt x="657471" y="63162"/>
                  <a:pt x="672029" y="59003"/>
                </a:cubicBezTo>
                <a:cubicBezTo>
                  <a:pt x="683195" y="55813"/>
                  <a:pt x="693602" y="49752"/>
                  <a:pt x="705080" y="47986"/>
                </a:cubicBezTo>
                <a:cubicBezTo>
                  <a:pt x="810647" y="31745"/>
                  <a:pt x="1036436" y="27297"/>
                  <a:pt x="1101687" y="25952"/>
                </a:cubicBezTo>
                <a:lnTo>
                  <a:pt x="1883885" y="14935"/>
                </a:lnTo>
                <a:cubicBezTo>
                  <a:pt x="2364832" y="-5976"/>
                  <a:pt x="2207912" y="-3956"/>
                  <a:pt x="2963538" y="14935"/>
                </a:cubicBezTo>
                <a:cubicBezTo>
                  <a:pt x="2982257" y="15403"/>
                  <a:pt x="3000152" y="22874"/>
                  <a:pt x="3018622" y="25952"/>
                </a:cubicBezTo>
                <a:cubicBezTo>
                  <a:pt x="3182609" y="53284"/>
                  <a:pt x="3021002" y="22021"/>
                  <a:pt x="3150825" y="47986"/>
                </a:cubicBezTo>
                <a:cubicBezTo>
                  <a:pt x="3165514" y="55330"/>
                  <a:pt x="3180633" y="61871"/>
                  <a:pt x="3194892" y="70019"/>
                </a:cubicBezTo>
                <a:cubicBezTo>
                  <a:pt x="3206388" y="76588"/>
                  <a:pt x="3215773" y="86837"/>
                  <a:pt x="3227943" y="92053"/>
                </a:cubicBezTo>
                <a:cubicBezTo>
                  <a:pt x="3241860" y="98017"/>
                  <a:pt x="3257321" y="99398"/>
                  <a:pt x="3272010" y="103070"/>
                </a:cubicBezTo>
                <a:cubicBezTo>
                  <a:pt x="3354982" y="158385"/>
                  <a:pt x="3249536" y="93439"/>
                  <a:pt x="3349128" y="136121"/>
                </a:cubicBezTo>
                <a:cubicBezTo>
                  <a:pt x="3361298" y="141337"/>
                  <a:pt x="3370336" y="152233"/>
                  <a:pt x="3382179" y="158154"/>
                </a:cubicBezTo>
                <a:cubicBezTo>
                  <a:pt x="3392566" y="163347"/>
                  <a:pt x="3404842" y="163978"/>
                  <a:pt x="3415229" y="169171"/>
                </a:cubicBezTo>
                <a:cubicBezTo>
                  <a:pt x="3500652" y="211883"/>
                  <a:pt x="3398260" y="174532"/>
                  <a:pt x="3481331" y="202222"/>
                </a:cubicBezTo>
                <a:cubicBezTo>
                  <a:pt x="3514527" y="224354"/>
                  <a:pt x="3519306" y="229514"/>
                  <a:pt x="3558449" y="246289"/>
                </a:cubicBezTo>
                <a:cubicBezTo>
                  <a:pt x="3569123" y="250863"/>
                  <a:pt x="3581112" y="252113"/>
                  <a:pt x="3591499" y="257306"/>
                </a:cubicBezTo>
                <a:cubicBezTo>
                  <a:pt x="3667579" y="295347"/>
                  <a:pt x="3576906" y="267429"/>
                  <a:pt x="3668617" y="290357"/>
                </a:cubicBezTo>
                <a:cubicBezTo>
                  <a:pt x="3679634" y="297701"/>
                  <a:pt x="3692305" y="303028"/>
                  <a:pt x="3701668" y="312390"/>
                </a:cubicBezTo>
                <a:cubicBezTo>
                  <a:pt x="3736241" y="346962"/>
                  <a:pt x="3715757" y="345263"/>
                  <a:pt x="3734719" y="389509"/>
                </a:cubicBezTo>
                <a:cubicBezTo>
                  <a:pt x="3739935" y="401679"/>
                  <a:pt x="3749408" y="411542"/>
                  <a:pt x="3756752" y="422559"/>
                </a:cubicBezTo>
                <a:cubicBezTo>
                  <a:pt x="3760424" y="437248"/>
                  <a:pt x="3765060" y="451730"/>
                  <a:pt x="3767769" y="466627"/>
                </a:cubicBezTo>
                <a:cubicBezTo>
                  <a:pt x="3788024" y="578026"/>
                  <a:pt x="3767178" y="508921"/>
                  <a:pt x="3789803" y="576795"/>
                </a:cubicBezTo>
                <a:cubicBezTo>
                  <a:pt x="3787250" y="594665"/>
                  <a:pt x="3778900" y="672009"/>
                  <a:pt x="3767769" y="697981"/>
                </a:cubicBezTo>
                <a:cubicBezTo>
                  <a:pt x="3762553" y="710151"/>
                  <a:pt x="3754532" y="721135"/>
                  <a:pt x="3745735" y="731031"/>
                </a:cubicBezTo>
                <a:cubicBezTo>
                  <a:pt x="3695967" y="787020"/>
                  <a:pt x="3692777" y="794648"/>
                  <a:pt x="3635567" y="819166"/>
                </a:cubicBezTo>
                <a:cubicBezTo>
                  <a:pt x="3624893" y="823740"/>
                  <a:pt x="3614124" y="829861"/>
                  <a:pt x="3602516" y="830183"/>
                </a:cubicBezTo>
                <a:cubicBezTo>
                  <a:pt x="3349199" y="837220"/>
                  <a:pt x="3095740" y="837528"/>
                  <a:pt x="2842352" y="841200"/>
                </a:cubicBezTo>
                <a:cubicBezTo>
                  <a:pt x="2739003" y="867038"/>
                  <a:pt x="2865728" y="830812"/>
                  <a:pt x="2743200" y="885268"/>
                </a:cubicBezTo>
                <a:cubicBezTo>
                  <a:pt x="2729364" y="891417"/>
                  <a:pt x="2713822" y="892612"/>
                  <a:pt x="2699133" y="896284"/>
                </a:cubicBezTo>
                <a:cubicBezTo>
                  <a:pt x="2659961" y="915870"/>
                  <a:pt x="2659840" y="918528"/>
                  <a:pt x="2622015" y="929335"/>
                </a:cubicBezTo>
                <a:cubicBezTo>
                  <a:pt x="2607456" y="933495"/>
                  <a:pt x="2592177" y="935177"/>
                  <a:pt x="2577947" y="940352"/>
                </a:cubicBezTo>
                <a:cubicBezTo>
                  <a:pt x="2551663" y="949910"/>
                  <a:pt x="2527660" y="965512"/>
                  <a:pt x="2500829" y="973403"/>
                </a:cubicBezTo>
                <a:cubicBezTo>
                  <a:pt x="2464901" y="983970"/>
                  <a:pt x="2427384" y="988092"/>
                  <a:pt x="2390661" y="995436"/>
                </a:cubicBezTo>
                <a:cubicBezTo>
                  <a:pt x="2372299" y="999108"/>
                  <a:pt x="2353742" y="1001911"/>
                  <a:pt x="2335576" y="1006453"/>
                </a:cubicBezTo>
                <a:cubicBezTo>
                  <a:pt x="2320887" y="1010125"/>
                  <a:pt x="2306406" y="1014761"/>
                  <a:pt x="2291509" y="1017470"/>
                </a:cubicBezTo>
                <a:cubicBezTo>
                  <a:pt x="2265961" y="1022115"/>
                  <a:pt x="2240097" y="1024815"/>
                  <a:pt x="2214391" y="1028487"/>
                </a:cubicBezTo>
                <a:cubicBezTo>
                  <a:pt x="2191264" y="1037738"/>
                  <a:pt x="2115210" y="1069410"/>
                  <a:pt x="2093205" y="1072554"/>
                </a:cubicBezTo>
                <a:cubicBezTo>
                  <a:pt x="2067499" y="1076226"/>
                  <a:pt x="2041635" y="1078926"/>
                  <a:pt x="2016087" y="1083571"/>
                </a:cubicBezTo>
                <a:cubicBezTo>
                  <a:pt x="2001190" y="1086280"/>
                  <a:pt x="1986985" y="1092286"/>
                  <a:pt x="1972020" y="1094588"/>
                </a:cubicBezTo>
                <a:cubicBezTo>
                  <a:pt x="1939153" y="1099645"/>
                  <a:pt x="1905830" y="1101210"/>
                  <a:pt x="1872868" y="1105605"/>
                </a:cubicBezTo>
                <a:cubicBezTo>
                  <a:pt x="1683383" y="1130870"/>
                  <a:pt x="1980407" y="1100836"/>
                  <a:pt x="1685581" y="1127639"/>
                </a:cubicBezTo>
                <a:cubicBezTo>
                  <a:pt x="1674564" y="1134983"/>
                  <a:pt x="1664374" y="1143751"/>
                  <a:pt x="1652531" y="1149672"/>
                </a:cubicBezTo>
                <a:cubicBezTo>
                  <a:pt x="1602609" y="1174633"/>
                  <a:pt x="1565671" y="1179650"/>
                  <a:pt x="1509311" y="1193740"/>
                </a:cubicBezTo>
                <a:lnTo>
                  <a:pt x="1465244" y="1204757"/>
                </a:lnTo>
                <a:cubicBezTo>
                  <a:pt x="1450555" y="1208429"/>
                  <a:pt x="1434719" y="1209003"/>
                  <a:pt x="1421176" y="1215774"/>
                </a:cubicBezTo>
                <a:cubicBezTo>
                  <a:pt x="1397289" y="1227717"/>
                  <a:pt x="1371075" y="1243421"/>
                  <a:pt x="1344058" y="1248824"/>
                </a:cubicBezTo>
                <a:cubicBezTo>
                  <a:pt x="1304758" y="1256684"/>
                  <a:pt x="1202159" y="1267039"/>
                  <a:pt x="1167788" y="1270858"/>
                </a:cubicBezTo>
                <a:cubicBezTo>
                  <a:pt x="1063021" y="1267366"/>
                  <a:pt x="849076" y="1266555"/>
                  <a:pt x="716097" y="1248824"/>
                </a:cubicBezTo>
                <a:cubicBezTo>
                  <a:pt x="701088" y="1246823"/>
                  <a:pt x="686940" y="1240438"/>
                  <a:pt x="672029" y="1237807"/>
                </a:cubicBezTo>
                <a:cubicBezTo>
                  <a:pt x="624463" y="1229413"/>
                  <a:pt x="576376" y="1224168"/>
                  <a:pt x="528810" y="1215774"/>
                </a:cubicBezTo>
                <a:cubicBezTo>
                  <a:pt x="513899" y="1213143"/>
                  <a:pt x="499524" y="1208042"/>
                  <a:pt x="484743" y="1204757"/>
                </a:cubicBezTo>
                <a:cubicBezTo>
                  <a:pt x="466464" y="1200695"/>
                  <a:pt x="448020" y="1197412"/>
                  <a:pt x="429658" y="1193740"/>
                </a:cubicBezTo>
                <a:cubicBezTo>
                  <a:pt x="414969" y="1186395"/>
                  <a:pt x="398302" y="1182106"/>
                  <a:pt x="385591" y="1171706"/>
                </a:cubicBezTo>
                <a:cubicBezTo>
                  <a:pt x="357455" y="1148685"/>
                  <a:pt x="334179" y="1120294"/>
                  <a:pt x="308473" y="1094588"/>
                </a:cubicBezTo>
                <a:cubicBezTo>
                  <a:pt x="297456" y="1083571"/>
                  <a:pt x="288386" y="1070179"/>
                  <a:pt x="275422" y="1061537"/>
                </a:cubicBezTo>
                <a:lnTo>
                  <a:pt x="242372" y="1039504"/>
                </a:lnTo>
                <a:cubicBezTo>
                  <a:pt x="234890" y="1029528"/>
                  <a:pt x="195340" y="978492"/>
                  <a:pt x="187287" y="962386"/>
                </a:cubicBezTo>
                <a:cubicBezTo>
                  <a:pt x="182093" y="951999"/>
                  <a:pt x="181463" y="939722"/>
                  <a:pt x="176270" y="929335"/>
                </a:cubicBezTo>
                <a:cubicBezTo>
                  <a:pt x="170349" y="917492"/>
                  <a:pt x="160158" y="908127"/>
                  <a:pt x="154237" y="896284"/>
                </a:cubicBezTo>
                <a:cubicBezTo>
                  <a:pt x="149044" y="885897"/>
                  <a:pt x="149662" y="872896"/>
                  <a:pt x="143220" y="863234"/>
                </a:cubicBezTo>
                <a:cubicBezTo>
                  <a:pt x="105198" y="806201"/>
                  <a:pt x="95435" y="852081"/>
                  <a:pt x="66102" y="764082"/>
                </a:cubicBezTo>
                <a:cubicBezTo>
                  <a:pt x="50898" y="718470"/>
                  <a:pt x="61527" y="740693"/>
                  <a:pt x="33051" y="697981"/>
                </a:cubicBezTo>
                <a:cubicBezTo>
                  <a:pt x="29379" y="683292"/>
                  <a:pt x="24175" y="668902"/>
                  <a:pt x="22034" y="653913"/>
                </a:cubicBezTo>
                <a:cubicBezTo>
                  <a:pt x="15867" y="610744"/>
                  <a:pt x="2999" y="447524"/>
                  <a:pt x="0" y="411542"/>
                </a:cubicBezTo>
                <a:cubicBezTo>
                  <a:pt x="5048" y="350966"/>
                  <a:pt x="-11395" y="290735"/>
                  <a:pt x="33051" y="246289"/>
                </a:cubicBezTo>
                <a:cubicBezTo>
                  <a:pt x="38857" y="240483"/>
                  <a:pt x="40396" y="226092"/>
                  <a:pt x="66102" y="213239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2432455" y="963627"/>
            <a:ext cx="1348267" cy="5175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ITU Usage</a:t>
            </a:r>
            <a:r>
              <a:rPr lang="zh-CN" altLang="en-US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scenarios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73" y="129816"/>
            <a:ext cx="4576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Key 6G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use cases study</a:t>
            </a:r>
            <a:endParaRPr lang="zh-CN" altLang="en-US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流程图: 数据 7"/>
          <p:cNvSpPr/>
          <p:nvPr/>
        </p:nvSpPr>
        <p:spPr>
          <a:xfrm>
            <a:off x="571273" y="3646442"/>
            <a:ext cx="7689500" cy="1504217"/>
          </a:xfrm>
          <a:prstGeom prst="rect">
            <a:avLst/>
          </a:prstGeom>
          <a:solidFill>
            <a:srgbClr val="5ACBF5">
              <a:alpha val="2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first release of 6G standard (R21) should meet all the technical performance requirements set by ITU.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 and Communication, Integrated Sensing and Communication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Necessary vertical enhancements are prioritized i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 addition to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Immersive Communication </a:t>
            </a:r>
          </a:p>
          <a:p>
            <a:pPr marL="342900" indent="-342900">
              <a:buAutoNum type="arabicPeriod"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Network capabilities and System operations, Security, Privacy and Resilience, Sustainability should also be considered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15690" y="2682692"/>
            <a:ext cx="2498179" cy="5352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Capabilities and System Operations</a:t>
            </a:r>
          </a:p>
        </p:txBody>
      </p:sp>
      <p:sp>
        <p:nvSpPr>
          <p:cNvPr id="30" name="矩形 29"/>
          <p:cNvSpPr/>
          <p:nvPr/>
        </p:nvSpPr>
        <p:spPr>
          <a:xfrm>
            <a:off x="6282510" y="1961451"/>
            <a:ext cx="1747965" cy="5175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Security, Privacy and Resilience</a:t>
            </a:r>
          </a:p>
        </p:txBody>
      </p:sp>
      <p:sp>
        <p:nvSpPr>
          <p:cNvPr id="32" name="十字形 31"/>
          <p:cNvSpPr/>
          <p:nvPr/>
        </p:nvSpPr>
        <p:spPr>
          <a:xfrm>
            <a:off x="6790917" y="1393488"/>
            <a:ext cx="396607" cy="355177"/>
          </a:xfrm>
          <a:prstGeom prst="plus">
            <a:avLst>
              <a:gd name="adj" fmla="val 343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十字形 2"/>
          <p:cNvSpPr/>
          <p:nvPr/>
        </p:nvSpPr>
        <p:spPr>
          <a:xfrm>
            <a:off x="3386771" y="1739346"/>
            <a:ext cx="396607" cy="355177"/>
          </a:xfrm>
          <a:prstGeom prst="plus">
            <a:avLst>
              <a:gd name="adj" fmla="val 343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140861" y="2744082"/>
            <a:ext cx="1026314" cy="313294"/>
          </a:xfrm>
          <a:prstGeom prst="rect">
            <a:avLst/>
          </a:prstGeom>
          <a:solidFill>
            <a:srgbClr val="0070C0"/>
          </a:solidFill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Distributed Network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97676" y="3065949"/>
            <a:ext cx="1080333" cy="289200"/>
          </a:xfrm>
          <a:prstGeom prst="rect">
            <a:avLst/>
          </a:prstGeom>
          <a:solidFill>
            <a:srgbClr val="0070C0"/>
          </a:solidFill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User-Centric Network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05973" y="3259405"/>
            <a:ext cx="1245220" cy="313294"/>
          </a:xfrm>
          <a:prstGeom prst="rect">
            <a:avLst/>
          </a:prstGeom>
          <a:solidFill>
            <a:srgbClr val="0070C0"/>
          </a:solidFill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UE-NW-Cloud coordination</a:t>
            </a:r>
          </a:p>
        </p:txBody>
      </p:sp>
      <p:sp>
        <p:nvSpPr>
          <p:cNvPr id="29" name="十字形 28"/>
          <p:cNvSpPr/>
          <p:nvPr/>
        </p:nvSpPr>
        <p:spPr>
          <a:xfrm>
            <a:off x="5958334" y="2551778"/>
            <a:ext cx="396607" cy="355177"/>
          </a:xfrm>
          <a:prstGeom prst="plus">
            <a:avLst>
              <a:gd name="adj" fmla="val 343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062379" y="462190"/>
            <a:ext cx="2198394" cy="804232"/>
          </a:xfrm>
          <a:custGeom>
            <a:avLst/>
            <a:gdLst>
              <a:gd name="connsiteX0" fmla="*/ 14413 w 1821856"/>
              <a:gd name="connsiteY0" fmla="*/ 165253 h 804232"/>
              <a:gd name="connsiteX1" fmla="*/ 14413 w 1821856"/>
              <a:gd name="connsiteY1" fmla="*/ 451692 h 804232"/>
              <a:gd name="connsiteX2" fmla="*/ 25430 w 1821856"/>
              <a:gd name="connsiteY2" fmla="*/ 484742 h 804232"/>
              <a:gd name="connsiteX3" fmla="*/ 69498 w 1821856"/>
              <a:gd name="connsiteY3" fmla="*/ 550844 h 804232"/>
              <a:gd name="connsiteX4" fmla="*/ 113565 w 1821856"/>
              <a:gd name="connsiteY4" fmla="*/ 627962 h 804232"/>
              <a:gd name="connsiteX5" fmla="*/ 146616 w 1821856"/>
              <a:gd name="connsiteY5" fmla="*/ 661012 h 804232"/>
              <a:gd name="connsiteX6" fmla="*/ 201700 w 1821856"/>
              <a:gd name="connsiteY6" fmla="*/ 727114 h 804232"/>
              <a:gd name="connsiteX7" fmla="*/ 245767 w 1821856"/>
              <a:gd name="connsiteY7" fmla="*/ 749147 h 804232"/>
              <a:gd name="connsiteX8" fmla="*/ 278818 w 1821856"/>
              <a:gd name="connsiteY8" fmla="*/ 771181 h 804232"/>
              <a:gd name="connsiteX9" fmla="*/ 532206 w 1821856"/>
              <a:gd name="connsiteY9" fmla="*/ 782198 h 804232"/>
              <a:gd name="connsiteX10" fmla="*/ 686442 w 1821856"/>
              <a:gd name="connsiteY10" fmla="*/ 793215 h 804232"/>
              <a:gd name="connsiteX11" fmla="*/ 1016948 w 1821856"/>
              <a:gd name="connsiteY11" fmla="*/ 804232 h 804232"/>
              <a:gd name="connsiteX12" fmla="*/ 1479657 w 1821856"/>
              <a:gd name="connsiteY12" fmla="*/ 793215 h 804232"/>
              <a:gd name="connsiteX13" fmla="*/ 1633893 w 1821856"/>
              <a:gd name="connsiteY13" fmla="*/ 771181 h 804232"/>
              <a:gd name="connsiteX14" fmla="*/ 1799146 w 1821856"/>
              <a:gd name="connsiteY14" fmla="*/ 760164 h 804232"/>
              <a:gd name="connsiteX15" fmla="*/ 1821180 w 1821856"/>
              <a:gd name="connsiteY15" fmla="*/ 727114 h 804232"/>
              <a:gd name="connsiteX16" fmla="*/ 1810163 w 1821856"/>
              <a:gd name="connsiteY16" fmla="*/ 561861 h 804232"/>
              <a:gd name="connsiteX17" fmla="*/ 1799146 w 1821856"/>
              <a:gd name="connsiteY17" fmla="*/ 528810 h 804232"/>
              <a:gd name="connsiteX18" fmla="*/ 1755078 w 1821856"/>
              <a:gd name="connsiteY18" fmla="*/ 462709 h 804232"/>
              <a:gd name="connsiteX19" fmla="*/ 1722028 w 1821856"/>
              <a:gd name="connsiteY19" fmla="*/ 440675 h 804232"/>
              <a:gd name="connsiteX20" fmla="*/ 1711011 w 1821856"/>
              <a:gd name="connsiteY20" fmla="*/ 407624 h 804232"/>
              <a:gd name="connsiteX21" fmla="*/ 1644910 w 1821856"/>
              <a:gd name="connsiteY21" fmla="*/ 374574 h 804232"/>
              <a:gd name="connsiteX22" fmla="*/ 1600842 w 1821856"/>
              <a:gd name="connsiteY22" fmla="*/ 330506 h 804232"/>
              <a:gd name="connsiteX23" fmla="*/ 1578808 w 1821856"/>
              <a:gd name="connsiteY23" fmla="*/ 264405 h 804232"/>
              <a:gd name="connsiteX24" fmla="*/ 1501690 w 1821856"/>
              <a:gd name="connsiteY24" fmla="*/ 187287 h 804232"/>
              <a:gd name="connsiteX25" fmla="*/ 1479657 w 1821856"/>
              <a:gd name="connsiteY25" fmla="*/ 154236 h 804232"/>
              <a:gd name="connsiteX26" fmla="*/ 1446606 w 1821856"/>
              <a:gd name="connsiteY26" fmla="*/ 121186 h 804232"/>
              <a:gd name="connsiteX27" fmla="*/ 994914 w 1821856"/>
              <a:gd name="connsiteY27" fmla="*/ 88135 h 804232"/>
              <a:gd name="connsiteX28" fmla="*/ 928813 w 1821856"/>
              <a:gd name="connsiteY28" fmla="*/ 44068 h 804232"/>
              <a:gd name="connsiteX29" fmla="*/ 862712 w 1821856"/>
              <a:gd name="connsiteY29" fmla="*/ 0 h 804232"/>
              <a:gd name="connsiteX30" fmla="*/ 796611 w 1821856"/>
              <a:gd name="connsiteY30" fmla="*/ 11017 h 804232"/>
              <a:gd name="connsiteX31" fmla="*/ 763560 w 1821856"/>
              <a:gd name="connsiteY31" fmla="*/ 22034 h 804232"/>
              <a:gd name="connsiteX32" fmla="*/ 631358 w 1821856"/>
              <a:gd name="connsiteY32" fmla="*/ 44068 h 804232"/>
              <a:gd name="connsiteX33" fmla="*/ 565257 w 1821856"/>
              <a:gd name="connsiteY33" fmla="*/ 66102 h 804232"/>
              <a:gd name="connsiteX34" fmla="*/ 311869 w 1821856"/>
              <a:gd name="connsiteY34" fmla="*/ 77118 h 804232"/>
              <a:gd name="connsiteX35" fmla="*/ 267801 w 1821856"/>
              <a:gd name="connsiteY35" fmla="*/ 88135 h 804232"/>
              <a:gd name="connsiteX36" fmla="*/ 234751 w 1821856"/>
              <a:gd name="connsiteY36" fmla="*/ 110169 h 804232"/>
              <a:gd name="connsiteX37" fmla="*/ 168649 w 1821856"/>
              <a:gd name="connsiteY37" fmla="*/ 132203 h 804232"/>
              <a:gd name="connsiteX38" fmla="*/ 135599 w 1821856"/>
              <a:gd name="connsiteY38" fmla="*/ 143220 h 804232"/>
              <a:gd name="connsiteX39" fmla="*/ 14413 w 1821856"/>
              <a:gd name="connsiteY39" fmla="*/ 165253 h 80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21856" h="804232">
                <a:moveTo>
                  <a:pt x="14413" y="165253"/>
                </a:moveTo>
                <a:cubicBezTo>
                  <a:pt x="-5785" y="216665"/>
                  <a:pt x="-3799" y="233154"/>
                  <a:pt x="14413" y="451692"/>
                </a:cubicBezTo>
                <a:cubicBezTo>
                  <a:pt x="15377" y="463265"/>
                  <a:pt x="19790" y="474591"/>
                  <a:pt x="25430" y="484742"/>
                </a:cubicBezTo>
                <a:cubicBezTo>
                  <a:pt x="38291" y="507891"/>
                  <a:pt x="57655" y="527158"/>
                  <a:pt x="69498" y="550844"/>
                </a:cubicBezTo>
                <a:cubicBezTo>
                  <a:pt x="82967" y="577783"/>
                  <a:pt x="94100" y="604604"/>
                  <a:pt x="113565" y="627962"/>
                </a:cubicBezTo>
                <a:cubicBezTo>
                  <a:pt x="123539" y="639931"/>
                  <a:pt x="136642" y="649043"/>
                  <a:pt x="146616" y="661012"/>
                </a:cubicBezTo>
                <a:cubicBezTo>
                  <a:pt x="175039" y="695120"/>
                  <a:pt x="161937" y="698712"/>
                  <a:pt x="201700" y="727114"/>
                </a:cubicBezTo>
                <a:cubicBezTo>
                  <a:pt x="215064" y="736659"/>
                  <a:pt x="231508" y="740999"/>
                  <a:pt x="245767" y="749147"/>
                </a:cubicBezTo>
                <a:cubicBezTo>
                  <a:pt x="257263" y="755716"/>
                  <a:pt x="265664" y="769663"/>
                  <a:pt x="278818" y="771181"/>
                </a:cubicBezTo>
                <a:cubicBezTo>
                  <a:pt x="362803" y="780872"/>
                  <a:pt x="447787" y="777635"/>
                  <a:pt x="532206" y="782198"/>
                </a:cubicBezTo>
                <a:cubicBezTo>
                  <a:pt x="583674" y="784980"/>
                  <a:pt x="634952" y="790875"/>
                  <a:pt x="686442" y="793215"/>
                </a:cubicBezTo>
                <a:cubicBezTo>
                  <a:pt x="796558" y="798220"/>
                  <a:pt x="906779" y="800560"/>
                  <a:pt x="1016948" y="804232"/>
                </a:cubicBezTo>
                <a:lnTo>
                  <a:pt x="1479657" y="793215"/>
                </a:lnTo>
                <a:cubicBezTo>
                  <a:pt x="1583575" y="789058"/>
                  <a:pt x="1543403" y="779799"/>
                  <a:pt x="1633893" y="771181"/>
                </a:cubicBezTo>
                <a:cubicBezTo>
                  <a:pt x="1688851" y="765947"/>
                  <a:pt x="1744062" y="763836"/>
                  <a:pt x="1799146" y="760164"/>
                </a:cubicBezTo>
                <a:cubicBezTo>
                  <a:pt x="1806491" y="749147"/>
                  <a:pt x="1820446" y="740334"/>
                  <a:pt x="1821180" y="727114"/>
                </a:cubicBezTo>
                <a:cubicBezTo>
                  <a:pt x="1824242" y="671992"/>
                  <a:pt x="1816260" y="616730"/>
                  <a:pt x="1810163" y="561861"/>
                </a:cubicBezTo>
                <a:cubicBezTo>
                  <a:pt x="1808881" y="550319"/>
                  <a:pt x="1804786" y="538962"/>
                  <a:pt x="1799146" y="528810"/>
                </a:cubicBezTo>
                <a:cubicBezTo>
                  <a:pt x="1786285" y="505661"/>
                  <a:pt x="1777112" y="477398"/>
                  <a:pt x="1755078" y="462709"/>
                </a:cubicBezTo>
                <a:lnTo>
                  <a:pt x="1722028" y="440675"/>
                </a:lnTo>
                <a:cubicBezTo>
                  <a:pt x="1718356" y="429658"/>
                  <a:pt x="1718266" y="416692"/>
                  <a:pt x="1711011" y="407624"/>
                </a:cubicBezTo>
                <a:cubicBezTo>
                  <a:pt x="1695480" y="388211"/>
                  <a:pt x="1666681" y="381831"/>
                  <a:pt x="1644910" y="374574"/>
                </a:cubicBezTo>
                <a:cubicBezTo>
                  <a:pt x="1630221" y="359885"/>
                  <a:pt x="1611530" y="348319"/>
                  <a:pt x="1600842" y="330506"/>
                </a:cubicBezTo>
                <a:cubicBezTo>
                  <a:pt x="1588892" y="310590"/>
                  <a:pt x="1592743" y="282985"/>
                  <a:pt x="1578808" y="264405"/>
                </a:cubicBezTo>
                <a:cubicBezTo>
                  <a:pt x="1534741" y="205649"/>
                  <a:pt x="1560447" y="231355"/>
                  <a:pt x="1501690" y="187287"/>
                </a:cubicBezTo>
                <a:cubicBezTo>
                  <a:pt x="1494346" y="176270"/>
                  <a:pt x="1488133" y="164408"/>
                  <a:pt x="1479657" y="154236"/>
                </a:cubicBezTo>
                <a:cubicBezTo>
                  <a:pt x="1469683" y="142267"/>
                  <a:pt x="1458575" y="131160"/>
                  <a:pt x="1446606" y="121186"/>
                </a:cubicBezTo>
                <a:cubicBezTo>
                  <a:pt x="1328216" y="22529"/>
                  <a:pt x="1101955" y="90952"/>
                  <a:pt x="994914" y="88135"/>
                </a:cubicBezTo>
                <a:cubicBezTo>
                  <a:pt x="931707" y="67066"/>
                  <a:pt x="990705" y="92206"/>
                  <a:pt x="928813" y="44068"/>
                </a:cubicBezTo>
                <a:cubicBezTo>
                  <a:pt x="907910" y="27810"/>
                  <a:pt x="862712" y="0"/>
                  <a:pt x="862712" y="0"/>
                </a:cubicBezTo>
                <a:cubicBezTo>
                  <a:pt x="840678" y="3672"/>
                  <a:pt x="818417" y="6171"/>
                  <a:pt x="796611" y="11017"/>
                </a:cubicBezTo>
                <a:cubicBezTo>
                  <a:pt x="785275" y="13536"/>
                  <a:pt x="774947" y="19756"/>
                  <a:pt x="763560" y="22034"/>
                </a:cubicBezTo>
                <a:cubicBezTo>
                  <a:pt x="704447" y="33857"/>
                  <a:pt x="685554" y="29287"/>
                  <a:pt x="631358" y="44068"/>
                </a:cubicBezTo>
                <a:cubicBezTo>
                  <a:pt x="608951" y="50179"/>
                  <a:pt x="588461" y="65093"/>
                  <a:pt x="565257" y="66102"/>
                </a:cubicBezTo>
                <a:lnTo>
                  <a:pt x="311869" y="77118"/>
                </a:lnTo>
                <a:cubicBezTo>
                  <a:pt x="297180" y="80790"/>
                  <a:pt x="281718" y="82170"/>
                  <a:pt x="267801" y="88135"/>
                </a:cubicBezTo>
                <a:cubicBezTo>
                  <a:pt x="255631" y="93351"/>
                  <a:pt x="246850" y="104791"/>
                  <a:pt x="234751" y="110169"/>
                </a:cubicBezTo>
                <a:cubicBezTo>
                  <a:pt x="213527" y="119602"/>
                  <a:pt x="190683" y="124858"/>
                  <a:pt x="168649" y="132203"/>
                </a:cubicBezTo>
                <a:cubicBezTo>
                  <a:pt x="157632" y="135875"/>
                  <a:pt x="147122" y="141780"/>
                  <a:pt x="135599" y="143220"/>
                </a:cubicBezTo>
                <a:cubicBezTo>
                  <a:pt x="42311" y="154880"/>
                  <a:pt x="34611" y="113841"/>
                  <a:pt x="14413" y="165253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283461" y="566717"/>
            <a:ext cx="1747014" cy="4249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Sustainability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47420" y="993659"/>
            <a:ext cx="1549733" cy="18704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Energy Efficiency/Saving</a:t>
            </a:r>
          </a:p>
          <a:p>
            <a:endParaRPr kumimoji="1"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B5A2434-6784-3BF3-F295-BD9DAFF6F138}"/>
              </a:ext>
            </a:extLst>
          </p:cNvPr>
          <p:cNvSpPr txBox="1"/>
          <p:nvPr/>
        </p:nvSpPr>
        <p:spPr>
          <a:xfrm>
            <a:off x="883227" y="737163"/>
            <a:ext cx="2009707" cy="34332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Immersive Communication</a:t>
            </a:r>
          </a:p>
          <a:p>
            <a:endParaRPr kumimoji="1"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2F7C6BD-060C-2A61-8AD5-455A1A792BBC}"/>
              </a:ext>
            </a:extLst>
          </p:cNvPr>
          <p:cNvSpPr/>
          <p:nvPr/>
        </p:nvSpPr>
        <p:spPr>
          <a:xfrm>
            <a:off x="565911" y="693021"/>
            <a:ext cx="2196880" cy="24878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E7B1FAA-54C4-E751-6967-B5D7521DE51E}"/>
              </a:ext>
            </a:extLst>
          </p:cNvPr>
          <p:cNvSpPr txBox="1"/>
          <p:nvPr/>
        </p:nvSpPr>
        <p:spPr>
          <a:xfrm>
            <a:off x="376458" y="963627"/>
            <a:ext cx="999747" cy="21753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b="1" dirty="0"/>
              <a:t>AI &amp; Comm.</a:t>
            </a:r>
            <a:endParaRPr kumimoji="1" lang="zh-CN" altLang="en-US" sz="1400" b="1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0AE68E2-6392-DDB9-27F9-AFD7C86D9F25}"/>
              </a:ext>
            </a:extLst>
          </p:cNvPr>
          <p:cNvSpPr txBox="1"/>
          <p:nvPr/>
        </p:nvSpPr>
        <p:spPr>
          <a:xfrm>
            <a:off x="1462126" y="968258"/>
            <a:ext cx="780055" cy="22390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b="1" dirty="0"/>
              <a:t>ISAC</a:t>
            </a:r>
            <a:endParaRPr kumimoji="1" lang="zh-CN" altLang="en-US" sz="14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3B1E1DA-504E-0592-1BDE-2AC3782BEDAA}"/>
              </a:ext>
            </a:extLst>
          </p:cNvPr>
          <p:cNvSpPr txBox="1"/>
          <p:nvPr/>
        </p:nvSpPr>
        <p:spPr>
          <a:xfrm>
            <a:off x="354700" y="1220721"/>
            <a:ext cx="1314853" cy="21753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400" b="1" dirty="0"/>
              <a:t>Industry IoT*</a:t>
            </a:r>
            <a:endParaRPr kumimoji="1" lang="zh-CN" altLang="en-US" sz="14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F3AAE0A-878B-835C-BCE9-BCD8A634A87B}"/>
              </a:ext>
            </a:extLst>
          </p:cNvPr>
          <p:cNvSpPr txBox="1"/>
          <p:nvPr/>
        </p:nvSpPr>
        <p:spPr>
          <a:xfrm>
            <a:off x="349174" y="1466510"/>
            <a:ext cx="1636564" cy="39342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100" dirty="0"/>
              <a:t>Ubiquitous Connectivity (inc. NTN)</a:t>
            </a:r>
            <a:endParaRPr kumimoji="1" lang="zh-CN" altLang="en-US" sz="11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2A38B63-759F-4F75-9E93-3275B1EFD28D}"/>
              </a:ext>
            </a:extLst>
          </p:cNvPr>
          <p:cNvSpPr txBox="1"/>
          <p:nvPr/>
        </p:nvSpPr>
        <p:spPr>
          <a:xfrm>
            <a:off x="0" y="1966090"/>
            <a:ext cx="3154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Note*: Necessary vertical enhancements, e.g.</a:t>
            </a:r>
            <a:r>
              <a:rPr lang="en-US" altLang="zh-CN" sz="1200" dirty="0">
                <a:sym typeface="+mn-ea"/>
              </a:rPr>
              <a:t> Collaborative Robots, Machine vision, Industrial Sensors</a:t>
            </a:r>
            <a:endParaRPr lang="zh-CN" altLang="en-US" sz="12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EEA3DA-06A8-222B-C210-6C5F1B8BE34C}"/>
              </a:ext>
            </a:extLst>
          </p:cNvPr>
          <p:cNvSpPr txBox="1"/>
          <p:nvPr/>
        </p:nvSpPr>
        <p:spPr>
          <a:xfrm>
            <a:off x="2042903" y="1476312"/>
            <a:ext cx="478857" cy="23945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200" dirty="0"/>
              <a:t>…..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10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75338" y="0"/>
            <a:ext cx="1268662" cy="1005748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558449" y="3760023"/>
            <a:ext cx="1034277" cy="76601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8825" y="3731286"/>
            <a:ext cx="1269789" cy="6472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同心圆 1"/>
          <p:cNvSpPr/>
          <p:nvPr/>
        </p:nvSpPr>
        <p:spPr>
          <a:xfrm>
            <a:off x="1468120" y="1314993"/>
            <a:ext cx="6180658" cy="2650591"/>
          </a:xfrm>
          <a:prstGeom prst="donut">
            <a:avLst>
              <a:gd name="adj" fmla="val 109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43190" y="4751401"/>
            <a:ext cx="45915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Web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site: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http://imt2030.org.cn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3" name="Picture 8" descr="http://image.huawei.com/tiny-lts/v1/images/3ad0bc570bbc5bc2ffb116c8646c2fd1_3840x2160.jpg">
            <a:extLst>
              <a:ext uri="{FF2B5EF4-FFF2-40B4-BE49-F238E27FC236}">
                <a16:creationId xmlns:a16="http://schemas.microsoft.com/office/drawing/2014/main" id="{3D23EB50-378F-4BB8-9958-8150E5A5C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305" y="1070846"/>
            <a:ext cx="1112333" cy="74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http://image.huawei.com/tiny-lts/v1/images/39525bc3fb48963d3e3e3ff80ad9aeae_5000x3333.jpg">
            <a:extLst>
              <a:ext uri="{FF2B5EF4-FFF2-40B4-BE49-F238E27FC236}">
                <a16:creationId xmlns:a16="http://schemas.microsoft.com/office/drawing/2014/main" id="{3324F6C7-6D15-4971-8804-95EBE9363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55" y="1463093"/>
            <a:ext cx="1172364" cy="78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培育低空经济，深圳首条专项法规出台">
            <a:extLst>
              <a:ext uri="{FF2B5EF4-FFF2-40B4-BE49-F238E27FC236}">
                <a16:creationId xmlns:a16="http://schemas.microsoft.com/office/drawing/2014/main" id="{4E5F4C03-6202-EFB8-BD3D-1AE3A85A6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81" y="2201793"/>
            <a:ext cx="1094233" cy="74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图片 9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30" y="2947935"/>
            <a:ext cx="1182877" cy="66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57734" y="785134"/>
            <a:ext cx="1149311" cy="739101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989" y="1049382"/>
            <a:ext cx="1320929" cy="85169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429" y="776085"/>
            <a:ext cx="1140735" cy="682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softEdge rad="63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145" y="807786"/>
            <a:ext cx="1343358" cy="7422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2" name="图片 101" descr="/private/var/folders/4t/tj_422lx4656mpr2vhb8w9_w0000gn/T/com.kingsoft.wpsoffice.mac/picturecompress_20240102161245/output_12.pngoutput_12"/>
          <p:cNvPicPr/>
          <p:nvPr>
            <p:custDataLst>
              <p:tags r:id="rId6"/>
            </p:custDataLst>
          </p:nvPr>
        </p:nvPicPr>
        <p:blipFill>
          <a:blip r:embed="rId20" cstate="print"/>
          <a:srcRect t="17529"/>
          <a:stretch>
            <a:fillRect/>
          </a:stretch>
        </p:blipFill>
        <p:spPr>
          <a:xfrm>
            <a:off x="7298459" y="1832610"/>
            <a:ext cx="1487574" cy="73836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3" name="图片 10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418481" y="2641574"/>
            <a:ext cx="1247530" cy="76320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4" name="图片 103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366" y="3315077"/>
            <a:ext cx="1200185" cy="75999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105" name="图片 1" descr="IMG_25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5506312" y="3716488"/>
            <a:ext cx="1321547" cy="78800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106" name="图片 105"/>
          <p:cNvPicPr preferRelativeResize="0"/>
          <p:nvPr>
            <p:custDataLst>
              <p:tags r:id="rId7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" t="906" r="1238" b="21860"/>
          <a:stretch>
            <a:fillRect/>
          </a:stretch>
        </p:blipFill>
        <p:spPr>
          <a:xfrm>
            <a:off x="1545947" y="3388087"/>
            <a:ext cx="872878" cy="756192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25"/>
          <a:srcRect l="2153" t="3589" r="2153" b="3589"/>
          <a:stretch/>
        </p:blipFill>
        <p:spPr>
          <a:xfrm>
            <a:off x="2418825" y="3731286"/>
            <a:ext cx="1269789" cy="6472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</p:pic>
      <p:pic>
        <p:nvPicPr>
          <p:cNvPr id="108" name="http://photo-static-api.fotomore.com/creative/vcg/veer/400/new/VCG41N675942190.jpg?uid=386&amp;timestamp=1712804780&amp;sign=3b080f166a86e6fe06d70358a1c4650b" descr="网络安全概念。图标的主键，防火墙，互联网连接世界联网虚拟和蓝色二进制编码矩阵背景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 cstate="print"/>
          <a:stretch>
            <a:fillRect/>
          </a:stretch>
        </p:blipFill>
        <p:spPr>
          <a:xfrm>
            <a:off x="3725383" y="3870323"/>
            <a:ext cx="846170" cy="545413"/>
          </a:xfrm>
          <a:prstGeom prst="rect">
            <a:avLst/>
          </a:prstGeom>
        </p:spPr>
      </p:pic>
      <p:pic>
        <p:nvPicPr>
          <p:cNvPr id="109" name="图片 108"/>
          <p:cNvPicPr/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99" y="3760023"/>
            <a:ext cx="1160890" cy="766011"/>
          </a:xfrm>
          <a:prstGeom prst="rect">
            <a:avLst/>
          </a:prstGeom>
        </p:spPr>
      </p:pic>
      <p:sp>
        <p:nvSpPr>
          <p:cNvPr id="111" name="文本框 110"/>
          <p:cNvSpPr txBox="1"/>
          <p:nvPr/>
        </p:nvSpPr>
        <p:spPr>
          <a:xfrm>
            <a:off x="91573" y="129816"/>
            <a:ext cx="79302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Key driving forces for 6G: Technology Innovation, Sustainability development  </a:t>
            </a:r>
            <a:endParaRPr lang="zh-CN" altLang="en-US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166840" y="2092139"/>
            <a:ext cx="4990026" cy="118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21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65532242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3.39645669291343,&quot;left&quot;:-7.243228346456692,&quot;top&quot;:66.49322834645669,&quot;width&quot;:950.680157480314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9.50086614173227,&quot;left&quot;:-7.243228346456692,&quot;top&quot;:98.22417322834646,&quot;width&quot;:888.218740157480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1035415649414,&quot;left&quot;:-1.25,&quot;top&quot;:70.55,&quot;width&quot;:1235.8605511811024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8.1035415649414,&quot;left&quot;:-1.25,&quot;top&quot;:70.55,&quot;width&quot;:1235.860551181102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348.1035415649414,&quot;left&quot;:-1.25,&quot;top&quot;:70.55,&quot;width&quot;:1235.860551181102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9.38157240019075,&quot;left&quot;:-22.2932283464567,&quot;top&quot;:63.912283464566926,&quot;width&quot;:949.768740157480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2.58669291338583,&quot;left&quot;:-69.61511811023622,&quot;top&quot;:77.01330708661416,&quot;width&quot;:1063.2687401574804}"/>
</p:tagLst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ZTE色彩系统">
    <a:dk1>
      <a:srgbClr val="000000"/>
    </a:dk1>
    <a:lt1>
      <a:srgbClr val="FFFFFF"/>
    </a:lt1>
    <a:dk2>
      <a:srgbClr val="FFDE40"/>
    </a:dk2>
    <a:lt2>
      <a:srgbClr val="008ED3"/>
    </a:lt2>
    <a:accent1>
      <a:srgbClr val="00A651"/>
    </a:accent1>
    <a:accent2>
      <a:srgbClr val="9ACA3C"/>
    </a:accent2>
    <a:accent3>
      <a:srgbClr val="F58233"/>
    </a:accent3>
    <a:accent4>
      <a:srgbClr val="F287B7"/>
    </a:accent4>
    <a:accent5>
      <a:srgbClr val="92278F"/>
    </a:accent5>
    <a:accent6>
      <a:srgbClr val="0066B3"/>
    </a:accent6>
    <a:hlink>
      <a:srgbClr val="0066B3"/>
    </a:hlink>
    <a:folHlink>
      <a:srgbClr val="92278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206</Words>
  <Application>Microsoft Office PowerPoint</Application>
  <PresentationFormat>全屏显示(16:9)</PresentationFormat>
  <Paragraphs>30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等线</vt:lpstr>
      <vt:lpstr>黑体</vt:lpstr>
      <vt:lpstr>微软雅黑</vt:lpstr>
      <vt:lpstr>Arial</vt:lpstr>
      <vt:lpstr>Calibri</vt:lpstr>
      <vt:lpstr>Times</vt:lpstr>
      <vt:lpstr>Times New Roman</vt:lpstr>
      <vt:lpstr>ZTE-Confidential-16X9</vt:lpstr>
      <vt:lpstr>1_ZTE-Confidential-16X9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ZTE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motivation and Use cases</dc:title>
  <dc:creator>ZTE</dc:creator>
  <cp:lastModifiedBy>liuxiaofeng@ritt.cn</cp:lastModifiedBy>
  <cp:revision>785</cp:revision>
  <dcterms:created xsi:type="dcterms:W3CDTF">2015-07-29T09:15:00Z</dcterms:created>
  <dcterms:modified xsi:type="dcterms:W3CDTF">2024-08-09T08:53:17Z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4A88164FF91343CB90D43A8F7DE03621</vt:lpwstr>
  </property>
</Properties>
</file>