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2"/>
    <p:sldMasterId id="2147483663" r:id="rId3"/>
  </p:sldMasterIdLst>
  <p:notesMasterIdLst>
    <p:notesMasterId r:id="rId7"/>
  </p:notesMasterIdLst>
  <p:sldIdLst>
    <p:sldId id="303" r:id="rId4"/>
    <p:sldId id="289" r:id="rId5"/>
    <p:sldId id="283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jinyan" initials="lijy" lastIdx="1" clrIdx="0">
    <p:extLst>
      <p:ext uri="{19B8F6BF-5375-455C-9EA6-DF929625EA0E}">
        <p15:presenceInfo xmlns:p15="http://schemas.microsoft.com/office/powerpoint/2012/main" userId="lijiny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F7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3963" autoAdjust="0"/>
  </p:normalViewPr>
  <p:slideViewPr>
    <p:cSldViewPr snapToGrid="0">
      <p:cViewPr varScale="1">
        <p:scale>
          <a:sx n="79" d="100"/>
          <a:sy n="79" d="100"/>
        </p:scale>
        <p:origin x="176" y="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-532" y="-422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A5E6E-3072-4B7B-8446-E0F6FB6E7DE9}" type="datetimeFigureOut">
              <a:rPr lang="zh-CN" altLang="en-US" smtClean="0"/>
              <a:t>2024/8/9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0B6951-0EC5-4B9B-8EB9-6F974B971B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8B3BF649-4B4C-4B88-A6AF-44777579EECA}" type="slidenum">
              <a:rPr lang="en-GB" altLang="en-US"/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25511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0B6951-0EC5-4B9B-8EB9-6F974B971B9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367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7765" indent="0" algn="ctr">
              <a:buNone/>
              <a:defRPr/>
            </a:lvl5pPr>
            <a:lvl6pPr marL="3047365" indent="0" algn="ctr">
              <a:buNone/>
              <a:defRPr/>
            </a:lvl6pPr>
            <a:lvl7pPr marL="3656965" indent="0" algn="ctr">
              <a:buNone/>
              <a:defRPr/>
            </a:lvl7pPr>
            <a:lvl8pPr marL="4266565" indent="0" algn="ctr">
              <a:buNone/>
              <a:defRPr/>
            </a:lvl8pPr>
            <a:lvl9pPr marL="48761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5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1933" y="1454152"/>
            <a:ext cx="11184467" cy="4830233"/>
          </a:xfrm>
        </p:spPr>
        <p:txBody>
          <a:bodyPr/>
          <a:lstStyle>
            <a:lvl1pPr marL="457200" indent="-4572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7765" indent="0" algn="ctr">
              <a:buNone/>
              <a:defRPr/>
            </a:lvl5pPr>
            <a:lvl6pPr marL="3047365" indent="0" algn="ctr">
              <a:buNone/>
              <a:defRPr/>
            </a:lvl6pPr>
            <a:lvl7pPr marL="3656965" indent="0" algn="ctr">
              <a:buNone/>
              <a:defRPr/>
            </a:lvl7pPr>
            <a:lvl8pPr marL="4266565" indent="0" algn="ctr">
              <a:buNone/>
              <a:defRPr/>
            </a:lvl8pPr>
            <a:lvl9pPr marL="48761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7765" indent="0" algn="ctr">
              <a:buNone/>
              <a:defRPr/>
            </a:lvl5pPr>
            <a:lvl6pPr marL="3047365" indent="0" algn="ctr">
              <a:buNone/>
              <a:defRPr/>
            </a:lvl6pPr>
            <a:lvl7pPr marL="3656965" indent="0" algn="ctr">
              <a:buNone/>
              <a:defRPr/>
            </a:lvl7pPr>
            <a:lvl8pPr marL="4266565" indent="0" algn="ctr">
              <a:buNone/>
              <a:defRPr/>
            </a:lvl8pPr>
            <a:lvl9pPr marL="48761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5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12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jpeg"/><Relationship Id="rId5" Type="http://schemas.openxmlformats.org/officeDocument/2006/relationships/image" Target="../media/image1.jpe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#96-e, e-meeting,8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Nov – 18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Nov,2021  </a:t>
            </a: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2024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  <a:t>‹#›</a:t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11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1" y="3304117"/>
            <a:ext cx="1299497" cy="328217"/>
          </a:xfrm>
          <a:prstGeom prst="rect">
            <a:avLst/>
          </a:prstGeom>
          <a:noFill/>
          <a:ln>
            <a:noFill/>
          </a:ln>
        </p:spPr>
        <p:txBody>
          <a:bodyPr wrap="none" lIns="121907" tIns="60953" rIns="121907" bIns="60953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defRPr/>
            </a:pPr>
            <a:r>
              <a:rPr lang="en-GB" altLang="en-US" sz="1335">
                <a:solidFill>
                  <a:schemeClr val="bg1"/>
                </a:solidFill>
              </a:rPr>
              <a:t>© 3GPP 2012</a:t>
            </a:r>
            <a:endParaRPr lang="en-GB" altLang="en-US" sz="1335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617" y="306918"/>
            <a:ext cx="1583267" cy="920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1" y="6462185"/>
            <a:ext cx="1089375" cy="287309"/>
          </a:xfrm>
          <a:prstGeom prst="rect">
            <a:avLst/>
          </a:prstGeom>
          <a:noFill/>
          <a:ln>
            <a:noFill/>
          </a:ln>
        </p:spPr>
        <p:txBody>
          <a:bodyPr wrap="none" lIns="121907" tIns="60953" rIns="121907" bIns="60953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2024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121907" tIns="60953" rIns="121907" bIns="60953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9pPr>
          </a:lstStyle>
          <a:p>
            <a:pPr algn="ctr"/>
            <a:fld id="{8EC1F184-3ABE-48A6-92F0-71BE57037E0F}" type="slidenum">
              <a:rPr lang="en-GB" altLang="en-US" sz="1335" b="1"/>
              <a:t>‹#›</a:t>
            </a:fld>
            <a:endParaRPr lang="en-GB" altLang="en-US" sz="1335" b="1"/>
          </a:p>
          <a:p>
            <a:endParaRPr lang="en-GB" altLang="en-US" sz="1335"/>
          </a:p>
        </p:txBody>
      </p:sp>
      <p:sp>
        <p:nvSpPr>
          <p:cNvPr id="8" name="AutoShape 14"/>
          <p:cNvSpPr>
            <a:spLocks noChangeArrowheads="1"/>
          </p:cNvSpPr>
          <p:nvPr userDrawn="1"/>
        </p:nvSpPr>
        <p:spPr bwMode="auto">
          <a:xfrm>
            <a:off x="0" y="634418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+mj-lt"/>
          <a:ea typeface="MS PGothic" panose="020B0600070205080204" charset="-128"/>
          <a:cs typeface="MS PGothic" panose="020B060007020508020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  <a:ea typeface="MS PGothic" panose="020B0600070205080204" charset="-128"/>
          <a:cs typeface="MS PGothic" panose="020B060007020508020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  <a:ea typeface="MS PGothic" panose="020B0600070205080204" charset="-128"/>
          <a:cs typeface="MS PGothic" panose="020B060007020508020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  <a:ea typeface="MS PGothic" panose="020B0600070205080204" charset="-128"/>
          <a:cs typeface="MS PGothic" panose="020B060007020508020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  <a:ea typeface="MS PGothic" panose="020B0600070205080204" charset="-128"/>
          <a:cs typeface="MS PGothic" panose="020B0600070205080204" charset="-128"/>
        </a:defRPr>
      </a:lvl5pPr>
      <a:lvl6pPr marL="6096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7765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5295" indent="-455295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5">
          <a:solidFill>
            <a:schemeClr val="tx1"/>
          </a:solidFill>
          <a:latin typeface="+mn-lt"/>
          <a:ea typeface="MS PGothic" panose="020B0600070205080204" charset="-128"/>
          <a:cs typeface="MS PGothic" panose="020B0600070205080204" charset="-128"/>
        </a:defRPr>
      </a:lvl1pPr>
      <a:lvl2pPr marL="988695" indent="-37909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MS PGothic" panose="020B0600070205080204" charset="-128"/>
        </a:defRPr>
      </a:lvl2pPr>
      <a:lvl3pPr marL="1522095" indent="-30289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5">
          <a:solidFill>
            <a:schemeClr val="tx1"/>
          </a:solidFill>
          <a:latin typeface="+mn-lt"/>
          <a:ea typeface="MS PGothic" panose="020B0600070205080204" charset="-128"/>
        </a:defRPr>
      </a:lvl3pPr>
      <a:lvl4pPr marL="2131695" indent="-30289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5">
          <a:solidFill>
            <a:schemeClr val="tx1"/>
          </a:solidFill>
          <a:latin typeface="+mn-lt"/>
          <a:ea typeface="MS PGothic" panose="020B0600070205080204" charset="-128"/>
        </a:defRPr>
      </a:lvl4pPr>
      <a:lvl5pPr marL="2741295" indent="-30289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  <a:ea typeface="MS PGothic" panose="020B0600070205080204" charset="-128"/>
        </a:defRPr>
      </a:lvl5pPr>
      <a:lvl6pPr marL="3352165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1765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1365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0965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5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1" y="3304117"/>
            <a:ext cx="1299497" cy="328217"/>
          </a:xfrm>
          <a:prstGeom prst="rect">
            <a:avLst/>
          </a:prstGeom>
          <a:noFill/>
          <a:ln>
            <a:noFill/>
          </a:ln>
        </p:spPr>
        <p:txBody>
          <a:bodyPr wrap="none" lIns="121907" tIns="60953" rIns="121907" bIns="60953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defRPr/>
            </a:pPr>
            <a:r>
              <a:rPr lang="en-GB" altLang="en-US" sz="1335">
                <a:solidFill>
                  <a:schemeClr val="bg1"/>
                </a:solidFill>
              </a:rPr>
              <a:t>© 3GPP 2012</a:t>
            </a:r>
            <a:endParaRPr lang="en-GB" altLang="en-US" sz="1335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617" y="306918"/>
            <a:ext cx="1583267" cy="920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1" y="6462185"/>
            <a:ext cx="1089375" cy="286988"/>
          </a:xfrm>
          <a:prstGeom prst="rect">
            <a:avLst/>
          </a:prstGeom>
          <a:noFill/>
          <a:ln>
            <a:noFill/>
          </a:ln>
        </p:spPr>
        <p:txBody>
          <a:bodyPr wrap="none" lIns="121907" tIns="60953" rIns="121907" bIns="60953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2024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121907" tIns="60953" rIns="121907" bIns="60953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9pPr>
          </a:lstStyle>
          <a:p>
            <a:pPr algn="ctr"/>
            <a:fld id="{8EC1F184-3ABE-48A6-92F0-71BE57037E0F}" type="slidenum">
              <a:rPr lang="en-GB" altLang="en-US" sz="1335" b="1"/>
              <a:t>‹#›</a:t>
            </a:fld>
            <a:endParaRPr lang="en-GB" altLang="en-US" sz="1335" b="1"/>
          </a:p>
          <a:p>
            <a:endParaRPr lang="en-GB" altLang="en-US" sz="1335"/>
          </a:p>
        </p:txBody>
      </p:sp>
      <p:sp>
        <p:nvSpPr>
          <p:cNvPr id="8" name="AutoShape 14"/>
          <p:cNvSpPr>
            <a:spLocks noChangeArrowheads="1"/>
          </p:cNvSpPr>
          <p:nvPr userDrawn="1"/>
        </p:nvSpPr>
        <p:spPr bwMode="auto">
          <a:xfrm>
            <a:off x="0" y="636481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+mj-lt"/>
          <a:ea typeface="MS PGothic" panose="020B0600070205080204" charset="-128"/>
          <a:cs typeface="MS PGothic" panose="020B060007020508020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  <a:ea typeface="MS PGothic" panose="020B0600070205080204" charset="-128"/>
          <a:cs typeface="MS PGothic" panose="020B060007020508020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  <a:ea typeface="MS PGothic" panose="020B0600070205080204" charset="-128"/>
          <a:cs typeface="MS PGothic" panose="020B060007020508020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  <a:ea typeface="MS PGothic" panose="020B0600070205080204" charset="-128"/>
          <a:cs typeface="MS PGothic" panose="020B060007020508020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  <a:ea typeface="MS PGothic" panose="020B0600070205080204" charset="-128"/>
          <a:cs typeface="MS PGothic" panose="020B0600070205080204" charset="-128"/>
        </a:defRPr>
      </a:lvl5pPr>
      <a:lvl6pPr marL="6096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7765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5295" indent="-455295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5">
          <a:solidFill>
            <a:schemeClr val="tx1"/>
          </a:solidFill>
          <a:latin typeface="+mn-lt"/>
          <a:ea typeface="MS PGothic" panose="020B0600070205080204" charset="-128"/>
          <a:cs typeface="MS PGothic" panose="020B0600070205080204" charset="-128"/>
        </a:defRPr>
      </a:lvl1pPr>
      <a:lvl2pPr marL="988695" indent="-37909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MS PGothic" panose="020B0600070205080204" charset="-128"/>
        </a:defRPr>
      </a:lvl2pPr>
      <a:lvl3pPr marL="1522095" indent="-30289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5">
          <a:solidFill>
            <a:schemeClr val="tx1"/>
          </a:solidFill>
          <a:latin typeface="+mn-lt"/>
          <a:ea typeface="MS PGothic" panose="020B0600070205080204" charset="-128"/>
        </a:defRPr>
      </a:lvl3pPr>
      <a:lvl4pPr marL="2131695" indent="-30289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5">
          <a:solidFill>
            <a:schemeClr val="tx1"/>
          </a:solidFill>
          <a:latin typeface="+mn-lt"/>
          <a:ea typeface="MS PGothic" panose="020B0600070205080204" charset="-128"/>
        </a:defRPr>
      </a:lvl4pPr>
      <a:lvl5pPr marL="2741295" indent="-30289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  <a:ea typeface="MS PGothic" panose="020B0600070205080204" charset="-128"/>
        </a:defRPr>
      </a:lvl5pPr>
      <a:lvl6pPr marL="3352165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1765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1365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0965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5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3479800" y="3407833"/>
            <a:ext cx="6350000" cy="6667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marL="228600" indent="-228600">
              <a:spcBef>
                <a:spcPct val="0"/>
              </a:spcBef>
              <a:buFontTx/>
              <a:buChar char="-"/>
              <a:defRPr/>
            </a:pPr>
            <a:endParaRPr lang="en-GB" altLang="en-US" sz="1600" i="1" dirty="0">
              <a:latin typeface="Arial" panose="020B0604020202020204" pitchFamily="34" charset="0"/>
            </a:endParaRPr>
          </a:p>
          <a:p>
            <a:pPr marL="381000" indent="-381000">
              <a:spcBef>
                <a:spcPct val="0"/>
              </a:spcBef>
              <a:buFontTx/>
              <a:buChar char="-"/>
              <a:defRPr/>
            </a:pPr>
            <a:endParaRPr lang="en-GB" altLang="en-US" sz="2135" dirty="0">
              <a:latin typeface="Times New Roman" panose="02020603050405020304" pitchFamily="18" charset="0"/>
            </a:endParaRPr>
          </a:p>
        </p:txBody>
      </p:sp>
      <p:sp>
        <p:nvSpPr>
          <p:cNvPr id="6149" name="AutoShape 14"/>
          <p:cNvSpPr>
            <a:spLocks noChangeArrowheads="1"/>
          </p:cNvSpPr>
          <p:nvPr/>
        </p:nvSpPr>
        <p:spPr bwMode="auto">
          <a:xfrm>
            <a:off x="10585" y="6373285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5">
              <a:latin typeface="Arial" panose="020B0604020202020204" pitchFamily="34" charset="0"/>
            </a:endParaRPr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828800" y="4607404"/>
            <a:ext cx="8534400" cy="1752600"/>
          </a:xfrm>
        </p:spPr>
        <p:txBody>
          <a:bodyPr/>
          <a:lstStyle/>
          <a:p>
            <a:r>
              <a:rPr lang="en-US" altLang="zh-CN" dirty="0"/>
              <a:t>China Telecom</a:t>
            </a:r>
            <a:endParaRPr lang="zh-CN" altLang="en-US" dirty="0"/>
          </a:p>
        </p:txBody>
      </p:sp>
      <p:sp>
        <p:nvSpPr>
          <p:cNvPr id="9" name="标题 1"/>
          <p:cNvSpPr txBox="1"/>
          <p:nvPr/>
        </p:nvSpPr>
        <p:spPr>
          <a:xfrm>
            <a:off x="1828800" y="3220630"/>
            <a:ext cx="8864114" cy="922215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6096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12192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24384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kern="0" dirty="0" smtClean="0"/>
              <a:t>6G area of interest</a:t>
            </a:r>
            <a:endParaRPr kern="0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9051" y="6364818"/>
            <a:ext cx="8295216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5" dirty="0">
                <a:solidFill>
                  <a:schemeClr val="bg1"/>
                </a:solidFill>
                <a:latin typeface="Arial" panose="020B0604020202020204" pitchFamily="34" charset="0"/>
              </a:rPr>
              <a:t>S1-242162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3GPP TSG 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SA1#107, 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19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May - 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23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May 2024,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Maastricht, The Netherlands</a:t>
            </a:r>
            <a:endParaRPr lang="en-GB" altLang="en-US" sz="1065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273665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 txBox="1">
            <a:spLocks/>
          </p:cNvSpPr>
          <p:nvPr/>
        </p:nvSpPr>
        <p:spPr bwMode="auto">
          <a:xfrm>
            <a:off x="203747" y="182861"/>
            <a:ext cx="9102725" cy="94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+mj-lt"/>
                <a:ea typeface="MS PGothic" panose="020B0600070205080204" charset="-128"/>
                <a:cs typeface="MS PGothic" panose="020B0600070205080204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5pPr>
            <a:lvl6pPr marL="609600"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1219200"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2437765"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3600" kern="0" dirty="0" smtClean="0"/>
              <a:t>Interested area</a:t>
            </a:r>
            <a:endParaRPr lang="zh-CN" altLang="en-US" sz="3600" kern="0" dirty="0"/>
          </a:p>
        </p:txBody>
      </p:sp>
      <p:sp>
        <p:nvSpPr>
          <p:cNvPr id="14" name="文本框 13"/>
          <p:cNvSpPr txBox="1"/>
          <p:nvPr/>
        </p:nvSpPr>
        <p:spPr>
          <a:xfrm>
            <a:off x="1883898" y="1252031"/>
            <a:ext cx="1008422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Considerations on 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SA1 6G Use cases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6G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should include but not limited to the following aspects: 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New operation, New user experience, New services.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In order to enhance the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operation efficiency,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meet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the user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experience and performance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requirements, 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6G new 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core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is an essential evolutionary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path.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MS PGothic" panose="020B0600070205080204" charset="-128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Emphasis on network 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simplification, capabilities enhancements , convergence of TN and NTN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during network evolution.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New features such as 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distributed network, multi-parties network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 should be considered. </a:t>
            </a:r>
          </a:p>
        </p:txBody>
      </p:sp>
      <p:pic>
        <p:nvPicPr>
          <p:cNvPr id="6" name="图片 5" descr="3GPP正式公布6G Logo，预示新一代移动通信时代来临-业界动态-ITBear科技资讯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78" y="1870347"/>
            <a:ext cx="1808420" cy="140468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矩形 6"/>
          <p:cNvSpPr/>
          <p:nvPr/>
        </p:nvSpPr>
        <p:spPr bwMode="auto">
          <a:xfrm>
            <a:off x="8029539" y="4092938"/>
            <a:ext cx="3781314" cy="22718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3811202" y="4092939"/>
            <a:ext cx="4102023" cy="227187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79108" y="4092940"/>
            <a:ext cx="3349260" cy="2271878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73760" y="4131412"/>
            <a:ext cx="442622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NEW User Experience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Immersive communication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Ubiquitous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connectivity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Satellite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Multi-parties Network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Smart industry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MS PGothic" panose="020B0600070205080204" charset="-128"/>
            </a:endParaRP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…</a:t>
            </a:r>
          </a:p>
        </p:txBody>
      </p:sp>
      <p:sp>
        <p:nvSpPr>
          <p:cNvPr id="11" name="矩形 10"/>
          <p:cNvSpPr/>
          <p:nvPr/>
        </p:nvSpPr>
        <p:spPr>
          <a:xfrm>
            <a:off x="333716" y="4130044"/>
            <a:ext cx="36608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NEW Operation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Migration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to </a:t>
            </a: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6G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S PGothic" panose="020B0600070205080204" charset="-128"/>
            </a:endParaRP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Network simplification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Energy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efficiency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Distributed network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Security and trust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MS PGothic" panose="020B0600070205080204" charset="-128"/>
            </a:endParaRP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…</a:t>
            </a:r>
          </a:p>
        </p:txBody>
      </p:sp>
      <p:sp>
        <p:nvSpPr>
          <p:cNvPr id="12" name="矩形 11"/>
          <p:cNvSpPr/>
          <p:nvPr/>
        </p:nvSpPr>
        <p:spPr>
          <a:xfrm>
            <a:off x="7996059" y="4130044"/>
            <a:ext cx="373195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NEW Services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Native AI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ISAC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Computing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MS PGothic" panose="020B0600070205080204" charset="-128"/>
            </a:endParaRP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…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MS PGothic" panose="020B0600070205080204" charset="-128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19051" y="6364818"/>
            <a:ext cx="8295216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5" dirty="0">
                <a:solidFill>
                  <a:schemeClr val="bg1"/>
                </a:solidFill>
                <a:latin typeface="Arial" panose="020B0604020202020204" pitchFamily="34" charset="0"/>
              </a:rPr>
              <a:t>S1-242162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3GPP TSG 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SA1#107, 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19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May - 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23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May 2024,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Maastricht, The Netherlands</a:t>
            </a:r>
            <a:endParaRPr lang="en-GB" altLang="en-US" sz="1065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3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1542473" y="2647229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+mj-lt"/>
                <a:ea typeface="MS PGothic" panose="020B0600070205080204" charset="-128"/>
                <a:cs typeface="MS PGothic" panose="020B0600070205080204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5pPr>
            <a:lvl6pPr marL="609600"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1219200"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2437765"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GB" altLang="en-US" b="1" i="1" kern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9051" y="6364818"/>
            <a:ext cx="8295216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5" dirty="0">
                <a:solidFill>
                  <a:schemeClr val="bg1"/>
                </a:solidFill>
                <a:latin typeface="Arial" panose="020B0604020202020204" pitchFamily="34" charset="0"/>
              </a:rPr>
              <a:t>S1-242162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3GPP TSG 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SA1#107, 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19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May - 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23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May 2024,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Maastricht, The Netherlands</a:t>
            </a:r>
            <a:endParaRPr lang="en-GB" altLang="en-US" sz="1065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6888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33</Template>
  <TotalTime>11013</TotalTime>
  <Words>181</Words>
  <Application>Microsoft Office PowerPoint</Application>
  <PresentationFormat>宽屏</PresentationFormat>
  <Paragraphs>33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MS PGothic</vt:lpstr>
      <vt:lpstr>等线</vt:lpstr>
      <vt:lpstr>宋体</vt:lpstr>
      <vt:lpstr>微软雅黑</vt:lpstr>
      <vt:lpstr>Arial</vt:lpstr>
      <vt:lpstr>Calibri</vt:lpstr>
      <vt:lpstr>Times New Roman</vt:lpstr>
      <vt:lpstr>33</vt:lpstr>
      <vt:lpstr>1_Office Theme</vt:lpstr>
      <vt:lpstr>3_Office Theme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xiaonan11</dc:creator>
  <cp:lastModifiedBy>Menghan Yu</cp:lastModifiedBy>
  <cp:revision>386</cp:revision>
  <dcterms:created xsi:type="dcterms:W3CDTF">2021-10-27T15:05:00Z</dcterms:created>
  <dcterms:modified xsi:type="dcterms:W3CDTF">2024-08-09T07:48:36Z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D9DE94B3F61F4AE9A4CA7C7D3FE95219</vt:lpwstr>
  </property>
  <property fmtid="{D5CDD505-2E9C-101B-9397-08002B2CF9AE}" pid="3" name="KSOProductBuildVer">
    <vt:lpwstr>2052-11.8.2.12085</vt:lpwstr>
  </property>
</Properties>
</file>