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86" r:id="rId4"/>
    <p:sldMasterId id="2147483991" r:id="rId5"/>
  </p:sldMasterIdLst>
  <p:notesMasterIdLst>
    <p:notesMasterId r:id="rId10"/>
  </p:notesMasterIdLst>
  <p:sldIdLst>
    <p:sldId id="303" r:id="rId6"/>
    <p:sldId id="886" r:id="rId7"/>
    <p:sldId id="887" r:id="rId8"/>
    <p:sldId id="88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CC"/>
    <a:srgbClr val="005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3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8/10/relationships/authors" Target="author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1B6A4-20B5-44F8-AA87-9106FC962D11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E4391-B736-453C-81CB-9D9D740B2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6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3027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721D71C-0C60-4E6C-B8BA-EFE883F25C77}" type="slidenum">
              <a:rPr kumimoji="0" lang="en-GB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/>
                <a:sym typeface="Arial"/>
              </a:rPr>
              <a:pPr marL="0" marR="0" lvl="0" indent="0" algn="l" defTabSz="93027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/>
              <a:sym typeface="Arial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508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0059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3608405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876219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4843517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387835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0478100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63919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344915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66572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85562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380875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9279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7306718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1"/>
            <a:ext cx="12199939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9" y="1455739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7" y="6592888"/>
            <a:ext cx="9874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1" y="476250"/>
            <a:ext cx="1408113" cy="819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9"/>
            <a:ext cx="3962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49" y="36514"/>
            <a:ext cx="38947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TSG-SA1 Meeting #107</a:t>
            </a:r>
            <a:r>
              <a:rPr lang="sv-SE" altLang="en-US" sz="1200" b="1">
                <a:latin typeface="Arial "/>
              </a:rPr>
              <a:t>	</a:t>
            </a:r>
          </a:p>
          <a:p>
            <a:pPr hangingPunct="0"/>
            <a:r>
              <a:rPr lang="en-US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Maastricht, The Netherlands, 19-23 August 2024</a:t>
            </a:r>
            <a:endParaRPr lang="en-SE" sz="1200" b="1" kern="120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3351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S1-242161</a:t>
            </a:r>
          </a:p>
        </p:txBody>
      </p:sp>
    </p:spTree>
    <p:extLst>
      <p:ext uri="{BB962C8B-B14F-4D97-AF65-F5344CB8AC3E}">
        <p14:creationId xmlns:p14="http://schemas.microsoft.com/office/powerpoint/2010/main" val="622602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90" r:id="rId4"/>
    <p:sldLayoutId id="2147483983" r:id="rId5"/>
    <p:sldLayoutId id="2147483970" r:id="rId6"/>
    <p:sldLayoutId id="2147483974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1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37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566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594" indent="-228594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1"/>
            <a:ext cx="12199939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9" y="1455739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7" y="6592888"/>
            <a:ext cx="9874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1" y="476250"/>
            <a:ext cx="1408113" cy="819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9"/>
            <a:ext cx="3962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49" y="36514"/>
            <a:ext cx="38947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TSG-SA1 Meeting #107</a:t>
            </a:r>
            <a:r>
              <a:rPr lang="sv-SE" altLang="en-US" sz="1200" b="1">
                <a:latin typeface="Arial "/>
              </a:rPr>
              <a:t>	</a:t>
            </a:r>
          </a:p>
          <a:p>
            <a:pPr hangingPunct="0"/>
            <a:r>
              <a:rPr lang="en-US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Maastricht, The Netherlands, 19-23 August 2024</a:t>
            </a:r>
            <a:endParaRPr lang="en-SE" sz="1200" b="1" kern="120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3351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S1-242133</a:t>
            </a:r>
          </a:p>
        </p:txBody>
      </p:sp>
    </p:spTree>
    <p:extLst>
      <p:ext uri="{BB962C8B-B14F-4D97-AF65-F5344CB8AC3E}">
        <p14:creationId xmlns:p14="http://schemas.microsoft.com/office/powerpoint/2010/main" val="1441024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94" r:id="rId3"/>
    <p:sldLayoutId id="2147483995" r:id="rId4"/>
    <p:sldLayoutId id="2147483996" r:id="rId5"/>
    <p:sldLayoutId id="2147483997" r:id="rId6"/>
    <p:sldLayoutId id="2147483998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1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37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566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594" indent="-228594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5" Type="http://schemas.openxmlformats.org/officeDocument/2006/relationships/image" Target="../media/image1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8637" y="2519348"/>
            <a:ext cx="8174726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>
            <a:defPPr>
              <a:defRPr lang="en-US"/>
            </a:defPPr>
            <a:lvl1pPr algn="ctr">
              <a:defRPr sz="4267" b="1">
                <a:solidFill>
                  <a:srgbClr val="FF0000"/>
                </a:solidFill>
                <a:latin typeface="+mj-lt"/>
                <a:ea typeface="ＭＳ Ｐゴシック" charset="0"/>
              </a:defRPr>
            </a:lvl1pPr>
          </a:lstStyle>
          <a:p>
            <a:r>
              <a:rPr lang="en-US" altLang="ja-JP" dirty="0"/>
              <a:t>Area of interest Energy Efficiency </a:t>
            </a:r>
            <a:endParaRPr lang="en-US" dirty="0"/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86467" y="5090584"/>
            <a:ext cx="10191751" cy="1405467"/>
          </a:xfrm>
        </p:spPr>
        <p:txBody>
          <a:bodyPr/>
          <a:lstStyle/>
          <a:p>
            <a:pPr marL="0" indent="0" algn="l">
              <a:lnSpc>
                <a:spcPct val="80000"/>
              </a:lnSpc>
              <a:buNone/>
            </a:pPr>
            <a:br>
              <a:rPr lang="en-GB" altLang="en-US" sz="1867">
                <a:latin typeface="Arial" panose="020B0604020202020204" pitchFamily="34" charset="0"/>
              </a:rPr>
            </a:br>
            <a:r>
              <a:rPr lang="en-GB" altLang="en-US" sz="1867">
                <a:latin typeface="Arial" panose="020B0604020202020204" pitchFamily="34" charset="0"/>
              </a:rPr>
              <a:t>Source: 		NTT DOCOMO</a:t>
            </a:r>
          </a:p>
          <a:p>
            <a:pPr marL="0" indent="0" algn="l">
              <a:lnSpc>
                <a:spcPct val="80000"/>
              </a:lnSpc>
              <a:buNone/>
            </a:pPr>
            <a:r>
              <a:rPr lang="en-GB" altLang="en-US" sz="1867">
                <a:latin typeface="Arial" panose="020B0604020202020204" pitchFamily="34" charset="0"/>
              </a:rPr>
              <a:t>Agenda item: 	8.2</a:t>
            </a:r>
          </a:p>
          <a:p>
            <a:pPr marL="0" indent="0" algn="l">
              <a:lnSpc>
                <a:spcPct val="80000"/>
              </a:lnSpc>
              <a:buNone/>
            </a:pPr>
            <a:r>
              <a:rPr lang="en-GB" altLang="en-US" sz="1867">
                <a:latin typeface="Arial" panose="020B0604020202020204" pitchFamily="34" charset="0"/>
              </a:rPr>
              <a:t>Document  for:	Discussion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10248900" cy="323849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endParaRPr lang="en-US" altLang="en-US" sz="1333" kern="0">
              <a:solidFill>
                <a:srgbClr val="000000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" y="6364818"/>
            <a:ext cx="9977967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S1-242161 </a:t>
            </a:r>
            <a:r>
              <a:rPr lang="en-GB" altLang="en-US" sz="1067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-  </a:t>
            </a: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3GPP SA1#107</a:t>
            </a:r>
            <a:r>
              <a:rPr lang="en-GB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, 19-23 August 2024, Maastricht, The Netherlands</a:t>
            </a:r>
            <a:endParaRPr lang="en-GB" altLang="en-US" sz="1333" kern="0" dirty="0">
              <a:solidFill>
                <a:srgbClr val="FFFFFF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39DBF-3A17-0AAE-B5E7-863A04C97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Overview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67296-6D93-155A-12A3-8100B840D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825625"/>
            <a:ext cx="11052232" cy="4351339"/>
          </a:xfrm>
        </p:spPr>
        <p:txBody>
          <a:bodyPr/>
          <a:lstStyle/>
          <a:p>
            <a:r>
              <a:rPr lang="en-US" dirty="0"/>
              <a:t>“Energy saving” has been standardized from previous generations, and </a:t>
            </a:r>
            <a:br>
              <a:rPr lang="en-US" dirty="0"/>
            </a:br>
            <a:r>
              <a:rPr lang="en-US" dirty="0"/>
              <a:t>“Energy saving and efficiency” has been discussed in 5G advanced</a:t>
            </a:r>
            <a:r>
              <a:rPr lang="en-GB" dirty="0"/>
              <a:t>.</a:t>
            </a:r>
          </a:p>
          <a:p>
            <a:endParaRPr lang="en-US" altLang="ja-JP" dirty="0"/>
          </a:p>
          <a:p>
            <a:r>
              <a:rPr lang="en-US" altLang="ja-JP" dirty="0"/>
              <a:t>In 6G, there is a demand for networks that significantly reduce power consumption and carbon emission compared to 5G era.</a:t>
            </a:r>
          </a:p>
          <a:p>
            <a:endParaRPr lang="en-US" altLang="ja-JP" dirty="0"/>
          </a:p>
          <a:p>
            <a:r>
              <a:rPr lang="en-US" altLang="ja-JP" dirty="0"/>
              <a:t>6G network system should support end-to-end energy efficiency with a focus on CO2 reduction from initial deployment.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668836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C5D17-0657-D20E-B8B4-B803834FE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Objectives 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A14ABE-CBDA-CF3C-A177-23DF20EF1E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390" y="1825625"/>
            <a:ext cx="11349790" cy="4559133"/>
          </a:xfrm>
        </p:spPr>
        <p:txBody>
          <a:bodyPr/>
          <a:lstStyle/>
          <a:p>
            <a:pPr marL="0" indent="0">
              <a:buNone/>
            </a:pPr>
            <a:r>
              <a:rPr lang="en-GB"/>
              <a:t>Study/identify the use cases and potential service requirements of future mobile network system for </a:t>
            </a:r>
          </a:p>
          <a:p>
            <a:r>
              <a:rPr lang="en-US" altLang="ja-JP" sz="2800"/>
              <a:t>Optimizing configuration</a:t>
            </a:r>
            <a:r>
              <a:rPr lang="en-US" altLang="ja-JP"/>
              <a:t>, functionalities, and routing of mobile network considering end-to-end energy efficiency.</a:t>
            </a:r>
            <a:endParaRPr lang="ja-JP" altLang="en-US" sz="2800"/>
          </a:p>
          <a:p>
            <a:pPr marL="0" indent="0">
              <a:buNone/>
            </a:pPr>
            <a:endParaRPr lang="en-US" altLang="ja-JP" sz="2800"/>
          </a:p>
          <a:p>
            <a:r>
              <a:rPr lang="en-US" altLang="ja-JP"/>
              <a:t>Communication services that customers can be aware of power consumption and carbon emissions.</a:t>
            </a:r>
          </a:p>
          <a:p>
            <a:endParaRPr lang="en-US" altLang="ja-JP" sz="2800"/>
          </a:p>
          <a:p>
            <a:r>
              <a:rPr lang="en-US" altLang="ja-JP" sz="2800"/>
              <a:t> Communication service that leads to reducing CO2 emissions not only for telecommunications operators but also across society as a whole.</a:t>
            </a:r>
          </a:p>
        </p:txBody>
      </p:sp>
    </p:spTree>
    <p:extLst>
      <p:ext uri="{BB962C8B-B14F-4D97-AF65-F5344CB8AC3E}">
        <p14:creationId xmlns:p14="http://schemas.microsoft.com/office/powerpoint/2010/main" val="14636989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C275C-581A-F358-6BFC-82D8351BF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Examples on proposed use cases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B175-7B3E-CC31-82A4-1D9B65AE6C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296" y="1849907"/>
            <a:ext cx="11935326" cy="1755350"/>
          </a:xfrm>
        </p:spPr>
        <p:txBody>
          <a:bodyPr/>
          <a:lstStyle/>
          <a:p>
            <a:r>
              <a:rPr lang="en-US" altLang="ja-JP"/>
              <a:t>These use cases promote the end-to-end utilization of green energy.</a:t>
            </a:r>
            <a:r>
              <a:rPr lang="en-GB"/>
              <a:t> </a:t>
            </a:r>
          </a:p>
          <a:p>
            <a:pPr marL="914389" lvl="1" indent="-457200">
              <a:buFont typeface="+mj-lt"/>
              <a:buAutoNum type="arabicPeriod"/>
            </a:pPr>
            <a:r>
              <a:rPr lang="en-US"/>
              <a:t>Device is powered by green energy and enables proxy communication of other devices.</a:t>
            </a:r>
          </a:p>
          <a:p>
            <a:pPr marL="914389" lvl="1" indent="-457200">
              <a:buFont typeface="+mj-lt"/>
              <a:buAutoNum type="arabicPeriod"/>
            </a:pPr>
            <a:r>
              <a:rPr lang="en-US"/>
              <a:t>Offloading of computational processing to facilities powered by green energy </a:t>
            </a:r>
            <a:br>
              <a:rPr lang="en-US"/>
            </a:br>
            <a:r>
              <a:rPr lang="en-US"/>
              <a:t>with consideration of end-to-end energy efficiency.</a:t>
            </a:r>
            <a:endParaRPr lang="en-GB"/>
          </a:p>
        </p:txBody>
      </p:sp>
      <p:pic>
        <p:nvPicPr>
          <p:cNvPr id="5" name="グラフィックス 4" descr="スマート フォン 枠線">
            <a:extLst>
              <a:ext uri="{FF2B5EF4-FFF2-40B4-BE49-F238E27FC236}">
                <a16:creationId xmlns:a16="http://schemas.microsoft.com/office/drawing/2014/main" id="{4BA522FC-C6D3-2444-15FF-3C034B6C4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5252" y="3743833"/>
            <a:ext cx="408570" cy="408570"/>
          </a:xfrm>
          <a:prstGeom prst="rect">
            <a:avLst/>
          </a:prstGeom>
        </p:spPr>
      </p:pic>
      <p:pic>
        <p:nvPicPr>
          <p:cNvPr id="7" name="グラフィックス 6" descr="3D メガネ 枠線">
            <a:extLst>
              <a:ext uri="{FF2B5EF4-FFF2-40B4-BE49-F238E27FC236}">
                <a16:creationId xmlns:a16="http://schemas.microsoft.com/office/drawing/2014/main" id="{AABDA799-6FF7-4322-82FD-F56D8F56B5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11808" y="5399223"/>
            <a:ext cx="653716" cy="653716"/>
          </a:xfrm>
          <a:prstGeom prst="rect">
            <a:avLst/>
          </a:prstGeom>
        </p:spPr>
      </p:pic>
      <p:pic>
        <p:nvPicPr>
          <p:cNvPr id="9" name="グラフィックス 8" descr="基地局 枠線">
            <a:extLst>
              <a:ext uri="{FF2B5EF4-FFF2-40B4-BE49-F238E27FC236}">
                <a16:creationId xmlns:a16="http://schemas.microsoft.com/office/drawing/2014/main" id="{A5352CD3-8571-C395-01C2-1C3DB2365D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74689" y="4448092"/>
            <a:ext cx="766012" cy="766012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5151A92-7375-F17A-0461-07DA4E96B709}"/>
              </a:ext>
            </a:extLst>
          </p:cNvPr>
          <p:cNvSpPr/>
          <p:nvPr/>
        </p:nvSpPr>
        <p:spPr>
          <a:xfrm>
            <a:off x="7363324" y="5446713"/>
            <a:ext cx="882316" cy="61762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CORE</a:t>
            </a:r>
          </a:p>
          <a:p>
            <a:pPr algn="ctr"/>
            <a:r>
              <a:rPr kumimoji="1" lang="en-US" altLang="ja-JP"/>
              <a:t>NW</a:t>
            </a:r>
            <a:endParaRPr kumimoji="1" lang="ja-JP" altLang="en-US"/>
          </a:p>
        </p:txBody>
      </p:sp>
      <p:pic>
        <p:nvPicPr>
          <p:cNvPr id="12" name="グラフィックス 11" descr="雲 枠線">
            <a:extLst>
              <a:ext uri="{FF2B5EF4-FFF2-40B4-BE49-F238E27FC236}">
                <a16:creationId xmlns:a16="http://schemas.microsoft.com/office/drawing/2014/main" id="{4FF9F1BD-0B51-D268-DC8B-D767EF15959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49852" y="5314366"/>
            <a:ext cx="882316" cy="882316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F18E684-99F0-AA14-B6B2-1CA940238538}"/>
              </a:ext>
            </a:extLst>
          </p:cNvPr>
          <p:cNvSpPr/>
          <p:nvPr/>
        </p:nvSpPr>
        <p:spPr>
          <a:xfrm>
            <a:off x="7363324" y="4024983"/>
            <a:ext cx="882316" cy="61762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CORE</a:t>
            </a:r>
          </a:p>
          <a:p>
            <a:pPr algn="ctr"/>
            <a:r>
              <a:rPr kumimoji="1" lang="en-US" altLang="ja-JP"/>
              <a:t>NW</a:t>
            </a:r>
            <a:endParaRPr kumimoji="1" lang="ja-JP" altLang="en-US"/>
          </a:p>
        </p:txBody>
      </p:sp>
      <p:pic>
        <p:nvPicPr>
          <p:cNvPr id="16" name="グラフィックス 15" descr="雲 枠線">
            <a:extLst>
              <a:ext uri="{FF2B5EF4-FFF2-40B4-BE49-F238E27FC236}">
                <a16:creationId xmlns:a16="http://schemas.microsoft.com/office/drawing/2014/main" id="{81E76256-453A-BE50-558F-31E96FBDC6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49852" y="3892636"/>
            <a:ext cx="882316" cy="882316"/>
          </a:xfrm>
          <a:prstGeom prst="rect">
            <a:avLst/>
          </a:prstGeom>
        </p:spPr>
      </p:pic>
      <p:pic>
        <p:nvPicPr>
          <p:cNvPr id="18" name="グラフィックス 17" descr="ソーラー パネル 枠線">
            <a:extLst>
              <a:ext uri="{FF2B5EF4-FFF2-40B4-BE49-F238E27FC236}">
                <a16:creationId xmlns:a16="http://schemas.microsoft.com/office/drawing/2014/main" id="{F4C14514-2C44-BC37-9942-2E28395A2A3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78278" y="4391132"/>
            <a:ext cx="449181" cy="449181"/>
          </a:xfrm>
          <a:prstGeom prst="rect">
            <a:avLst/>
          </a:prstGeom>
        </p:spPr>
      </p:pic>
      <p:pic>
        <p:nvPicPr>
          <p:cNvPr id="19" name="グラフィックス 18" descr="ソーラー パネル 枠線">
            <a:extLst>
              <a:ext uri="{FF2B5EF4-FFF2-40B4-BE49-F238E27FC236}">
                <a16:creationId xmlns:a16="http://schemas.microsoft.com/office/drawing/2014/main" id="{1624204A-5446-3799-D37E-E132DD8CB23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219566" y="3643984"/>
            <a:ext cx="543428" cy="543428"/>
          </a:xfrm>
          <a:prstGeom prst="rect">
            <a:avLst/>
          </a:prstGeom>
        </p:spPr>
      </p:pic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27195913-CADE-8ED4-4732-D9DA52C295F5}"/>
              </a:ext>
            </a:extLst>
          </p:cNvPr>
          <p:cNvCxnSpPr>
            <a:cxnSpLocks/>
            <a:endCxn id="15" idx="1"/>
          </p:cNvCxnSpPr>
          <p:nvPr/>
        </p:nvCxnSpPr>
        <p:spPr>
          <a:xfrm flipV="1">
            <a:off x="4710360" y="4333794"/>
            <a:ext cx="2652964" cy="56949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94E46EC8-C9CE-3947-1D4E-E474717A68FB}"/>
              </a:ext>
            </a:extLst>
          </p:cNvPr>
          <p:cNvCxnSpPr>
            <a:cxnSpLocks/>
            <a:stCxn id="15" idx="3"/>
            <a:endCxn id="16" idx="1"/>
          </p:cNvCxnSpPr>
          <p:nvPr/>
        </p:nvCxnSpPr>
        <p:spPr>
          <a:xfrm>
            <a:off x="8245640" y="4333794"/>
            <a:ext cx="16042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7BD278F5-059E-F0CA-74D2-697FEA4012C9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4710360" y="4903288"/>
            <a:ext cx="2652964" cy="85223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574BDF75-B272-87D3-00B7-51638AB6550C}"/>
              </a:ext>
            </a:extLst>
          </p:cNvPr>
          <p:cNvCxnSpPr>
            <a:cxnSpLocks/>
            <a:stCxn id="12" idx="1"/>
            <a:endCxn id="10" idx="3"/>
          </p:cNvCxnSpPr>
          <p:nvPr/>
        </p:nvCxnSpPr>
        <p:spPr>
          <a:xfrm flipH="1">
            <a:off x="8245640" y="5755524"/>
            <a:ext cx="16042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AC56EE87-27C2-C90E-B919-0E08AFDB8592}"/>
              </a:ext>
            </a:extLst>
          </p:cNvPr>
          <p:cNvCxnSpPr>
            <a:cxnSpLocks/>
          </p:cNvCxnSpPr>
          <p:nvPr/>
        </p:nvCxnSpPr>
        <p:spPr>
          <a:xfrm>
            <a:off x="3216440" y="4448092"/>
            <a:ext cx="925952" cy="483867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DB71C839-0188-30E7-0714-1BEB2E5558A2}"/>
              </a:ext>
            </a:extLst>
          </p:cNvPr>
          <p:cNvCxnSpPr>
            <a:cxnSpLocks/>
          </p:cNvCxnSpPr>
          <p:nvPr/>
        </p:nvCxnSpPr>
        <p:spPr>
          <a:xfrm flipV="1">
            <a:off x="3010966" y="4951466"/>
            <a:ext cx="1099444" cy="61061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033A8274-B403-C358-8BBB-AAE35FEF7A6B}"/>
              </a:ext>
            </a:extLst>
          </p:cNvPr>
          <p:cNvSpPr txBox="1"/>
          <p:nvPr/>
        </p:nvSpPr>
        <p:spPr>
          <a:xfrm>
            <a:off x="763064" y="4137476"/>
            <a:ext cx="10871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/>
              <a:t>Smartphone</a:t>
            </a:r>
            <a:endParaRPr kumimoji="1" lang="ja-JP" altLang="en-US" sz="1400"/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0626EEEA-F2C2-1FEA-ADC0-8E3956C374CF}"/>
              </a:ext>
            </a:extLst>
          </p:cNvPr>
          <p:cNvSpPr txBox="1"/>
          <p:nvPr/>
        </p:nvSpPr>
        <p:spPr>
          <a:xfrm>
            <a:off x="2075560" y="5910446"/>
            <a:ext cx="10134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/>
              <a:t>Smart glass</a:t>
            </a:r>
            <a:endParaRPr kumimoji="1" lang="ja-JP" altLang="en-US" sz="1400"/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619A16C9-3B03-268C-9BC6-115E80F04A78}"/>
              </a:ext>
            </a:extLst>
          </p:cNvPr>
          <p:cNvSpPr txBox="1"/>
          <p:nvPr/>
        </p:nvSpPr>
        <p:spPr>
          <a:xfrm>
            <a:off x="3143374" y="5581588"/>
            <a:ext cx="792205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50"/>
              <a:t>Compute </a:t>
            </a:r>
          </a:p>
          <a:p>
            <a:pPr algn="ctr"/>
            <a:r>
              <a:rPr kumimoji="1" lang="en-US" altLang="ja-JP" sz="1050"/>
              <a:t>processing</a:t>
            </a:r>
            <a:endParaRPr kumimoji="1" lang="ja-JP" altLang="en-US" sz="1050"/>
          </a:p>
        </p:txBody>
      </p:sp>
      <p:cxnSp>
        <p:nvCxnSpPr>
          <p:cNvPr id="57" name="直線矢印コネクタ 56">
            <a:extLst>
              <a:ext uri="{FF2B5EF4-FFF2-40B4-BE49-F238E27FC236}">
                <a16:creationId xmlns:a16="http://schemas.microsoft.com/office/drawing/2014/main" id="{FD2FED7E-90A7-C7DA-E476-7643437B6A3D}"/>
              </a:ext>
            </a:extLst>
          </p:cNvPr>
          <p:cNvCxnSpPr>
            <a:cxnSpLocks/>
          </p:cNvCxnSpPr>
          <p:nvPr/>
        </p:nvCxnSpPr>
        <p:spPr>
          <a:xfrm flipV="1">
            <a:off x="4110410" y="5013330"/>
            <a:ext cx="2258305" cy="805169"/>
          </a:xfrm>
          <a:prstGeom prst="straightConnector1">
            <a:avLst/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C99C7AD0-29F6-BE0D-986D-231DAC717B9D}"/>
              </a:ext>
            </a:extLst>
          </p:cNvPr>
          <p:cNvSpPr txBox="1"/>
          <p:nvPr/>
        </p:nvSpPr>
        <p:spPr>
          <a:xfrm>
            <a:off x="6446728" y="4582443"/>
            <a:ext cx="792205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50"/>
              <a:t>Compute </a:t>
            </a:r>
          </a:p>
          <a:p>
            <a:pPr algn="ctr"/>
            <a:r>
              <a:rPr kumimoji="1" lang="en-US" altLang="ja-JP" sz="1050"/>
              <a:t>processing</a:t>
            </a:r>
            <a:endParaRPr kumimoji="1" lang="ja-JP" altLang="en-US" sz="1050"/>
          </a:p>
        </p:txBody>
      </p:sp>
      <p:sp>
        <p:nvSpPr>
          <p:cNvPr id="69" name="フリーフォーム: 図形 68">
            <a:extLst>
              <a:ext uri="{FF2B5EF4-FFF2-40B4-BE49-F238E27FC236}">
                <a16:creationId xmlns:a16="http://schemas.microsoft.com/office/drawing/2014/main" id="{BC81E46A-E7AD-24FE-4E79-4090AFF51AA6}"/>
              </a:ext>
            </a:extLst>
          </p:cNvPr>
          <p:cNvSpPr/>
          <p:nvPr/>
        </p:nvSpPr>
        <p:spPr>
          <a:xfrm>
            <a:off x="3363693" y="4033005"/>
            <a:ext cx="2892726" cy="322035"/>
          </a:xfrm>
          <a:custGeom>
            <a:avLst/>
            <a:gdLst>
              <a:gd name="connsiteX0" fmla="*/ 0 w 3192379"/>
              <a:gd name="connsiteY0" fmla="*/ 0 h 322035"/>
              <a:gd name="connsiteX1" fmla="*/ 1074821 w 3192379"/>
              <a:gd name="connsiteY1" fmla="*/ 320842 h 322035"/>
              <a:gd name="connsiteX2" fmla="*/ 3192379 w 3192379"/>
              <a:gd name="connsiteY2" fmla="*/ 88231 h 322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2379" h="322035">
                <a:moveTo>
                  <a:pt x="0" y="0"/>
                </a:moveTo>
                <a:cubicBezTo>
                  <a:pt x="271379" y="153068"/>
                  <a:pt x="542758" y="306137"/>
                  <a:pt x="1074821" y="320842"/>
                </a:cubicBezTo>
                <a:cubicBezTo>
                  <a:pt x="1606884" y="335547"/>
                  <a:pt x="2399631" y="211889"/>
                  <a:pt x="3192379" y="88231"/>
                </a:cubicBezTo>
              </a:path>
            </a:pathLst>
          </a:custGeom>
          <a:noFill/>
          <a:ln w="28575">
            <a:solidFill>
              <a:srgbClr val="00B050"/>
            </a:solidFill>
            <a:headEnd type="arrow" w="med" len="med"/>
            <a:tailEnd type="arrow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3" name="グラフィックス 82" descr="電気自動車 枠線">
            <a:extLst>
              <a:ext uri="{FF2B5EF4-FFF2-40B4-BE49-F238E27FC236}">
                <a16:creationId xmlns:a16="http://schemas.microsoft.com/office/drawing/2014/main" id="{6A0C8209-C613-E135-1F2A-E8D24EB947C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322967" y="4005413"/>
            <a:ext cx="766012" cy="766012"/>
          </a:xfrm>
          <a:prstGeom prst="rect">
            <a:avLst/>
          </a:prstGeom>
        </p:spPr>
      </p:pic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A97E8C4F-E675-3F38-3631-801F6BE01BA4}"/>
              </a:ext>
            </a:extLst>
          </p:cNvPr>
          <p:cNvCxnSpPr>
            <a:cxnSpLocks/>
          </p:cNvCxnSpPr>
          <p:nvPr/>
        </p:nvCxnSpPr>
        <p:spPr>
          <a:xfrm>
            <a:off x="1549057" y="4023237"/>
            <a:ext cx="714503" cy="204297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8" name="グラフィックス 87" descr="ソーラー パネル 枠線">
            <a:extLst>
              <a:ext uri="{FF2B5EF4-FFF2-40B4-BE49-F238E27FC236}">
                <a16:creationId xmlns:a16="http://schemas.microsoft.com/office/drawing/2014/main" id="{F02E474F-9EBA-AA5A-3FF8-2EFBC67C633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182274" y="3541831"/>
            <a:ext cx="449181" cy="449181"/>
          </a:xfrm>
          <a:prstGeom prst="rect">
            <a:avLst/>
          </a:prstGeom>
        </p:spPr>
      </p:pic>
      <p:pic>
        <p:nvPicPr>
          <p:cNvPr id="91" name="グラフィックス 90" descr="腕時計 枠線">
            <a:extLst>
              <a:ext uri="{FF2B5EF4-FFF2-40B4-BE49-F238E27FC236}">
                <a16:creationId xmlns:a16="http://schemas.microsoft.com/office/drawing/2014/main" id="{49F45FEE-5ACA-48AB-8455-1E78F50F599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38726" y="4667742"/>
            <a:ext cx="450702" cy="450702"/>
          </a:xfrm>
          <a:prstGeom prst="rect">
            <a:avLst/>
          </a:prstGeom>
        </p:spPr>
      </p:pic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B57A5FB9-E031-D8E9-06C8-7DD95FC5827F}"/>
              </a:ext>
            </a:extLst>
          </p:cNvPr>
          <p:cNvCxnSpPr>
            <a:cxnSpLocks/>
          </p:cNvCxnSpPr>
          <p:nvPr/>
        </p:nvCxnSpPr>
        <p:spPr>
          <a:xfrm flipV="1">
            <a:off x="1588161" y="4475088"/>
            <a:ext cx="701756" cy="296337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1A90DF07-8F52-84B5-D06B-41F7BBC000EF}"/>
              </a:ext>
            </a:extLst>
          </p:cNvPr>
          <p:cNvSpPr txBox="1"/>
          <p:nvPr/>
        </p:nvSpPr>
        <p:spPr>
          <a:xfrm>
            <a:off x="734637" y="5093311"/>
            <a:ext cx="1058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/>
              <a:t>Smartwatch</a:t>
            </a:r>
            <a:endParaRPr kumimoji="1" lang="ja-JP" altLang="en-US" sz="1400"/>
          </a:p>
        </p:txBody>
      </p: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E7C35B8E-821C-F5FB-7B24-29C0F5B9A738}"/>
              </a:ext>
            </a:extLst>
          </p:cNvPr>
          <p:cNvSpPr txBox="1"/>
          <p:nvPr/>
        </p:nvSpPr>
        <p:spPr>
          <a:xfrm>
            <a:off x="9911007" y="4551554"/>
            <a:ext cx="7780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/>
              <a:t>Internet</a:t>
            </a:r>
            <a:endParaRPr kumimoji="1" lang="ja-JP" altLang="en-US" sz="1400"/>
          </a:p>
        </p:txBody>
      </p:sp>
      <p:sp>
        <p:nvSpPr>
          <p:cNvPr id="106" name="テキスト ボックス 105">
            <a:extLst>
              <a:ext uri="{FF2B5EF4-FFF2-40B4-BE49-F238E27FC236}">
                <a16:creationId xmlns:a16="http://schemas.microsoft.com/office/drawing/2014/main" id="{4C25DEB6-33ED-1E5B-319E-56B25DF07351}"/>
              </a:ext>
            </a:extLst>
          </p:cNvPr>
          <p:cNvSpPr txBox="1"/>
          <p:nvPr/>
        </p:nvSpPr>
        <p:spPr>
          <a:xfrm>
            <a:off x="9901993" y="5963890"/>
            <a:ext cx="7780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/>
              <a:t>Internet</a:t>
            </a:r>
            <a:endParaRPr kumimoji="1" lang="ja-JP" altLang="en-US" sz="1400"/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3B399CB1-79B4-232B-D7F7-8811404F6E3D}"/>
              </a:ext>
            </a:extLst>
          </p:cNvPr>
          <p:cNvSpPr txBox="1"/>
          <p:nvPr/>
        </p:nvSpPr>
        <p:spPr>
          <a:xfrm>
            <a:off x="2126653" y="4541660"/>
            <a:ext cx="1144865" cy="738664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kumimoji="1" lang="en-US" altLang="ja-JP" sz="1400" dirty="0"/>
              <a:t>Electric car</a:t>
            </a:r>
          </a:p>
          <a:p>
            <a:pPr algn="ctr"/>
            <a:r>
              <a:rPr kumimoji="1" lang="en-US" altLang="ja-JP" sz="1400" dirty="0">
                <a:ea typeface="ＭＳ Ｐゴシック"/>
              </a:rPr>
              <a:t>powered by </a:t>
            </a:r>
            <a:br>
              <a:rPr kumimoji="1" lang="en-US" altLang="ja-JP" sz="1400" dirty="0">
                <a:ea typeface="ＭＳ Ｐゴシック"/>
              </a:rPr>
            </a:br>
            <a:r>
              <a:rPr kumimoji="1" lang="en-US" altLang="ja-JP" sz="1400" dirty="0">
                <a:ea typeface="ＭＳ Ｐゴシック"/>
              </a:rPr>
              <a:t>green energy</a:t>
            </a:r>
            <a:endParaRPr kumimoji="1" lang="ja-JP" altLang="en-US" sz="1400" dirty="0">
              <a:ea typeface="ＭＳ Ｐゴシック"/>
            </a:endParaRPr>
          </a:p>
        </p:txBody>
      </p:sp>
      <p:sp>
        <p:nvSpPr>
          <p:cNvPr id="119" name="テキスト ボックス 118">
            <a:extLst>
              <a:ext uri="{FF2B5EF4-FFF2-40B4-BE49-F238E27FC236}">
                <a16:creationId xmlns:a16="http://schemas.microsoft.com/office/drawing/2014/main" id="{C8C2A1AF-1A01-C372-06A3-7568DBEAFD48}"/>
              </a:ext>
            </a:extLst>
          </p:cNvPr>
          <p:cNvSpPr txBox="1"/>
          <p:nvPr/>
        </p:nvSpPr>
        <p:spPr>
          <a:xfrm>
            <a:off x="4019974" y="5091446"/>
            <a:ext cx="10733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/>
              <a:t>Base station</a:t>
            </a:r>
            <a:endParaRPr kumimoji="1" lang="ja-JP" altLang="en-US" sz="1400"/>
          </a:p>
        </p:txBody>
      </p: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26E5DADD-9184-BF2C-628F-70F58D4B45C8}"/>
              </a:ext>
            </a:extLst>
          </p:cNvPr>
          <p:cNvCxnSpPr>
            <a:cxnSpLocks/>
          </p:cNvCxnSpPr>
          <p:nvPr/>
        </p:nvCxnSpPr>
        <p:spPr>
          <a:xfrm>
            <a:off x="1654652" y="3893827"/>
            <a:ext cx="569180" cy="148608"/>
          </a:xfrm>
          <a:prstGeom prst="straightConnector1">
            <a:avLst/>
          </a:prstGeom>
          <a:ln w="28575">
            <a:solidFill>
              <a:srgbClr val="00B05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A22446F4-E948-AA05-D48F-34F2814ACE7B}"/>
              </a:ext>
            </a:extLst>
          </p:cNvPr>
          <p:cNvCxnSpPr>
            <a:cxnSpLocks/>
          </p:cNvCxnSpPr>
          <p:nvPr/>
        </p:nvCxnSpPr>
        <p:spPr>
          <a:xfrm flipV="1">
            <a:off x="1595395" y="4394595"/>
            <a:ext cx="573816" cy="242656"/>
          </a:xfrm>
          <a:prstGeom prst="straightConnector1">
            <a:avLst/>
          </a:prstGeom>
          <a:ln w="28575">
            <a:solidFill>
              <a:srgbClr val="00B05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428AE0B-4D16-B742-808F-479C8B64ACB8}"/>
              </a:ext>
            </a:extLst>
          </p:cNvPr>
          <p:cNvSpPr txBox="1"/>
          <p:nvPr/>
        </p:nvSpPr>
        <p:spPr>
          <a:xfrm>
            <a:off x="3570888" y="3874442"/>
            <a:ext cx="1171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Use case 1</a:t>
            </a:r>
            <a:endParaRPr kumimoji="1" lang="ja-JP" altLang="en-US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ECBE4BB-AF87-075B-3383-91EF8C895D1B}"/>
              </a:ext>
            </a:extLst>
          </p:cNvPr>
          <p:cNvSpPr txBox="1"/>
          <p:nvPr/>
        </p:nvSpPr>
        <p:spPr>
          <a:xfrm>
            <a:off x="4449125" y="5633833"/>
            <a:ext cx="1171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Use case 2</a:t>
            </a:r>
            <a:endParaRPr kumimoji="1" lang="ja-JP" altLang="en-US"/>
          </a:p>
        </p:txBody>
      </p: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B1E38F74-DF93-7616-1492-161E67327776}"/>
              </a:ext>
            </a:extLst>
          </p:cNvPr>
          <p:cNvCxnSpPr>
            <a:cxnSpLocks/>
            <a:stCxn id="88" idx="2"/>
          </p:cNvCxnSpPr>
          <p:nvPr/>
        </p:nvCxnSpPr>
        <p:spPr>
          <a:xfrm>
            <a:off x="2406865" y="3991012"/>
            <a:ext cx="0" cy="1981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82284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16E6B42244EEFB4E9184468D0BCF3AA1" ma:contentTypeVersion="15" ma:contentTypeDescription="新しいドキュメントを作成します。" ma:contentTypeScope="" ma:versionID="5571082ffb03d9c94e18bb622f04a057">
  <xsd:schema xmlns:xsd="http://www.w3.org/2001/XMLSchema" xmlns:xs="http://www.w3.org/2001/XMLSchema" xmlns:p="http://schemas.microsoft.com/office/2006/metadata/properties" xmlns:ns2="370ed0d4-0081-415d-8d34-8034ac052c48" xmlns:ns3="fb5cf244-07bc-4ddf-9a8f-587b61a0e3f0" targetNamespace="http://schemas.microsoft.com/office/2006/metadata/properties" ma:root="true" ma:fieldsID="00c51409731110dbb82fc02648030f68" ns2:_="" ns3:_="">
    <xsd:import namespace="370ed0d4-0081-415d-8d34-8034ac052c48"/>
    <xsd:import namespace="fb5cf244-07bc-4ddf-9a8f-587b61a0e3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0ed0d4-0081-415d-8d34-8034ac052c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5cf244-07bc-4ddf-9a8f-587b61a0e3f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0790d8e7-452a-46c5-9551-d8dfed373f6d}" ma:internalName="TaxCatchAll" ma:showField="CatchAllData" ma:web="fb5cf244-07bc-4ddf-9a8f-587b61a0e3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70ed0d4-0081-415d-8d34-8034ac052c48">
      <Terms xmlns="http://schemas.microsoft.com/office/infopath/2007/PartnerControls"/>
    </lcf76f155ced4ddcb4097134ff3c332f>
    <TaxCatchAll xmlns="fb5cf244-07bc-4ddf-9a8f-587b61a0e3f0" xsi:nil="true"/>
  </documentManagement>
</p:properties>
</file>

<file path=customXml/itemProps1.xml><?xml version="1.0" encoding="utf-8"?>
<ds:datastoreItem xmlns:ds="http://schemas.openxmlformats.org/officeDocument/2006/customXml" ds:itemID="{8071BA3B-B9DD-408F-9C7B-066D3982694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FE2CFBB-878C-4BE2-BAC3-AE305AEEE097}">
  <ds:schemaRefs>
    <ds:schemaRef ds:uri="370ed0d4-0081-415d-8d34-8034ac052c48"/>
    <ds:schemaRef ds:uri="fb5cf244-07bc-4ddf-9a8f-587b61a0e3f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B91150F-6C29-4D01-9C2A-26DFE2253169}">
  <ds:schemaRefs>
    <ds:schemaRef ds:uri="http://purl.org/dc/terms/"/>
    <ds:schemaRef ds:uri="fb5cf244-07bc-4ddf-9a8f-587b61a0e3f0"/>
    <ds:schemaRef ds:uri="370ed0d4-0081-415d-8d34-8034ac052c48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4610b643-e0dc-49a3-bdd7-06f3c6cb789f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248</Words>
  <Application>Microsoft Office PowerPoint</Application>
  <PresentationFormat>ワイド画面</PresentationFormat>
  <Paragraphs>41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4</vt:i4>
      </vt:variant>
    </vt:vector>
  </HeadingPairs>
  <TitlesOfParts>
    <vt:vector size="12" baseType="lpstr">
      <vt:lpstr>Arial </vt:lpstr>
      <vt:lpstr>ＭＳ Ｐゴシック</vt:lpstr>
      <vt:lpstr>Arial</vt:lpstr>
      <vt:lpstr>Calibri</vt:lpstr>
      <vt:lpstr>Calibri Light</vt:lpstr>
      <vt:lpstr>Times New Roman</vt:lpstr>
      <vt:lpstr>1_Office Theme</vt:lpstr>
      <vt:lpstr>2_Office Theme</vt:lpstr>
      <vt:lpstr>PowerPoint プレゼンテーション</vt:lpstr>
      <vt:lpstr>Overview</vt:lpstr>
      <vt:lpstr>Objectives </vt:lpstr>
      <vt:lpstr>Examples on proposed use cases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/>
  <cp:lastModifiedBy/>
  <cp:revision>1</cp:revision>
  <dcterms:created xsi:type="dcterms:W3CDTF">2024-02-07T17:13:37Z</dcterms:created>
  <dcterms:modified xsi:type="dcterms:W3CDTF">2024-08-09T07:47:23Z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0x01010016E6B42244EEFB4E9184468D0BCF3AA1</vt:lpwstr>
  </property>
  <property fmtid="{D5CDD505-2E9C-101B-9397-08002B2CF9AE}" pid="4" name="MSIP_Label_4610b643-e0dc-49a3-bdd7-06f3c6cb789f_Enabled">
    <vt:lpwstr>true</vt:lpwstr>
  </property>
  <property fmtid="{D5CDD505-2E9C-101B-9397-08002B2CF9AE}" pid="5" name="MSIP_Label_4610b643-e0dc-49a3-bdd7-06f3c6cb789f_ContentBits">
    <vt:lpwstr>2</vt:lpwstr>
  </property>
  <property fmtid="{D5CDD505-2E9C-101B-9397-08002B2CF9AE}" pid="6" name="MSIP_Label_4610b643-e0dc-49a3-bdd7-06f3c6cb789f_ActionId">
    <vt:lpwstr>9ce0e216-a3f9-49c7-933f-9c4118e2c0d1</vt:lpwstr>
  </property>
  <property fmtid="{D5CDD505-2E9C-101B-9397-08002B2CF9AE}" pid="7" name="MSIP_Label_4610b643-e0dc-49a3-bdd7-06f3c6cb789f_SetDate">
    <vt:lpwstr>2023-04-24T15:41:52Z</vt:lpwstr>
  </property>
  <property fmtid="{D5CDD505-2E9C-101B-9397-08002B2CF9AE}" pid="8" name="MSIP_Label_4610b643-e0dc-49a3-bdd7-06f3c6cb789f_SiteId">
    <vt:lpwstr>5d471751-9675-428d-917b-70f44f9630b0</vt:lpwstr>
  </property>
  <property fmtid="{D5CDD505-2E9C-101B-9397-08002B2CF9AE}" pid="9" name="MSIP_Label_4610b643-e0dc-49a3-bdd7-06f3c6cb789f_Method">
    <vt:lpwstr>Privileged</vt:lpwstr>
  </property>
  <property fmtid="{D5CDD505-2E9C-101B-9397-08002B2CF9AE}" pid="10" name="MSIP_Label_4610b643-e0dc-49a3-bdd7-06f3c6cb789f_Name">
    <vt:lpwstr>Nokia_ID_only</vt:lpwstr>
  </property>
  <property fmtid="{D5CDD505-2E9C-101B-9397-08002B2CF9AE}" pid="11" name="_dlc_DocIdItemGuid">
    <vt:lpwstr>caacbd88-acbb-4238-b7e2-697aee1925f7</vt:lpwstr>
  </property>
</Properties>
</file>