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handoutMasterIdLst>
    <p:handoutMasterId r:id="rId9"/>
  </p:handoutMasterIdLst>
  <p:sldIdLst>
    <p:sldId id="256" r:id="rId2"/>
    <p:sldId id="1239" r:id="rId3"/>
    <p:sldId id="411" r:id="rId4"/>
    <p:sldId id="1240" r:id="rId5"/>
    <p:sldId id="1241" r:id="rId6"/>
    <p:sldId id="378" r:id="rId7"/>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g CHEN (Xiaomi)" initials="CD" lastIdx="0" clrIdx="0"/>
  <p:cmAuthor id="2" name="mi" initials="m"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60" autoAdjust="0"/>
    <p:restoredTop sz="93673" autoAdjust="0"/>
  </p:normalViewPr>
  <p:slideViewPr>
    <p:cSldViewPr snapToGrid="0" snapToObjects="1">
      <p:cViewPr varScale="1">
        <p:scale>
          <a:sx n="85" d="100"/>
          <a:sy n="85" d="100"/>
        </p:scale>
        <p:origin x="90" y="36"/>
      </p:cViewPr>
      <p:guideLst/>
    </p:cSldViewPr>
  </p:slideViewPr>
  <p:notesTextViewPr>
    <p:cViewPr>
      <p:scale>
        <a:sx n="1" d="1"/>
        <a:sy n="1" d="1"/>
      </p:scale>
      <p:origin x="0" y="0"/>
    </p:cViewPr>
  </p:notesTextViewPr>
  <p:notesViewPr>
    <p:cSldViewPr snapToGrid="0" snapToObjects="1">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157B04-EBB6-457A-A72F-9F254DBE914F}" type="datetimeFigureOut">
              <a:rPr lang="zh-CN" altLang="en-US" smtClean="0"/>
              <a:t>2024/8/10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F21A78-A81D-43A2-98C6-5D4628C7ED2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639EB-EEF8-6E47-8414-FA616B0607BB}" type="datetimeFigureOut">
              <a:rPr kumimoji="1" lang="zh-CN" altLang="en-US" smtClean="0"/>
              <a:t>2024/8/10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681D-31D1-4340-952E-15D9F277D240}"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74681D-31D1-4340-952E-15D9F277D240}" type="slidenum">
              <a:rPr kumimoji="1" lang="zh-CN" altLang="en-US" smtClean="0"/>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74681D-31D1-4340-952E-15D9F277D240}" type="slidenum">
              <a:rPr kumimoji="1" lang="zh-CN" altLang="en-US" smtClean="0"/>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8576F856-DF7D-A34A-8017-B856314443B7}" type="datetime1">
              <a:rPr kumimoji="1" lang="zh-CN" altLang="en-US" smtClean="0"/>
              <a:t>2024/8/10</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6B1F33C4-EF8D-0247-9951-1BD6A9AD70F4}" type="datetime1">
              <a:rPr kumimoji="1" lang="zh-CN" altLang="en-US" smtClean="0"/>
              <a:t>2024/8/10</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B4645FA4-9104-5F45-8058-CA857328AB30}" type="datetime1">
              <a:rPr kumimoji="1" lang="zh-CN" altLang="en-US" smtClean="0"/>
              <a:t>2024/8/10</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黑 无logo">
    <p:spTree>
      <p:nvGrpSpPr>
        <p:cNvPr id="1" name=""/>
        <p:cNvGrpSpPr/>
        <p:nvPr/>
      </p:nvGrpSpPr>
      <p:grpSpPr>
        <a:xfrm>
          <a:off x="0" y="0"/>
          <a:ext cx="0" cy="0"/>
          <a:chOff x="0" y="0"/>
          <a:chExt cx="0" cy="0"/>
        </a:xfrm>
      </p:grpSpPr>
      <p:sp>
        <p:nvSpPr>
          <p:cNvPr id="292" name="幻灯片编号"/>
          <p:cNvSpPr>
            <a:spLocks noGrp="1"/>
          </p:cNvSpPr>
          <p:nvPr>
            <p:ph type="sldNum" sz="quarter" idx="2"/>
          </p:nvPr>
        </p:nvSpPr>
        <p:spPr>
          <a:xfrm>
            <a:off x="5923870" y="5429250"/>
            <a:ext cx="1" cy="635000"/>
          </a:xfrm>
          <a:custGeom>
            <a:avLst/>
            <a:gdLst/>
            <a:ahLst/>
            <a:cxnLst>
              <a:cxn ang="0">
                <a:pos x="wd2" y="hd2"/>
              </a:cxn>
              <a:cxn ang="5400000">
                <a:pos x="wd2" y="hd2"/>
              </a:cxn>
              <a:cxn ang="10800000">
                <a:pos x="wd2" y="hd2"/>
              </a:cxn>
              <a:cxn ang="16200000">
                <a:pos x="wd2" y="hd2"/>
              </a:cxn>
            </a:cxnLst>
            <a:rect l="0" t="0" r="r" b="b"/>
            <a:pathLst>
              <a:path h="21600" extrusionOk="0">
                <a:moveTo>
                  <a:pt x="0" y="0"/>
                </a:moveTo>
                <a:lnTo>
                  <a:pt x="0" y="0"/>
                </a:lnTo>
                <a:lnTo>
                  <a:pt x="0" y="21600"/>
                </a:lnTo>
                <a:lnTo>
                  <a:pt x="0" y="21600"/>
                </a:lnTo>
                <a:close/>
              </a:path>
            </a:pathLst>
          </a:custGeom>
        </p:spPr>
        <p:txBody>
          <a:bodyPr wrap="square" lIns="32657" tIns="32657" rIns="32657" bIns="32657"/>
          <a:lstStyle>
            <a:lvl1pPr defTabSz="412750">
              <a:defRPr sz="1100">
                <a:solidFill>
                  <a:srgbClr val="000000"/>
                </a:solidFill>
              </a:defRPr>
            </a:lvl1p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7A8C36B-A7C3-A243-9DE0-69FCDE76ECB1}" type="datetime1">
              <a:rPr kumimoji="1" lang="zh-CN" altLang="en-US" smtClean="0"/>
              <a:t>2024/8/10</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13640F92-B9F8-DB4F-A9D2-EB6369146C19}" type="datetime1">
              <a:rPr kumimoji="1" lang="zh-CN" altLang="en-US" smtClean="0"/>
              <a:t>2024/8/10</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3A6E5F7D-49B1-CD4B-91C8-643EBEA6D66E}" type="datetime1">
              <a:rPr kumimoji="1" lang="zh-CN" altLang="en-US" smtClean="0"/>
              <a:t>2024/8/10</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168532"/>
            <a:ext cx="10515600" cy="651600"/>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99CADA70-639B-144E-BB93-9789C5F6810B}" type="datetime1">
              <a:rPr kumimoji="1" lang="zh-CN" altLang="en-US" smtClean="0"/>
              <a:t>2024/8/10</a:t>
            </a:fld>
            <a:endParaRPr kumimoji="1" lang="zh-CN" altLang="en-US"/>
          </a:p>
        </p:txBody>
      </p:sp>
      <p:sp>
        <p:nvSpPr>
          <p:cNvPr id="9" name="灯片编号占位符 8"/>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C9E330C6-3D13-A14F-8933-43F915614881}" type="datetime1">
              <a:rPr kumimoji="1" lang="zh-CN" altLang="en-US" smtClean="0"/>
              <a:t>2024/8/10</a:t>
            </a:fld>
            <a:endParaRPr kumimoji="1" lang="zh-CN" altLang="en-US"/>
          </a:p>
        </p:txBody>
      </p:sp>
      <p:sp>
        <p:nvSpPr>
          <p:cNvPr id="5" name="灯片编号占位符 4"/>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AE899C-7C01-D14D-A792-2E01769799F4}" type="datetime1">
              <a:rPr kumimoji="1" lang="zh-CN" altLang="en-US" smtClean="0"/>
              <a:t>2024/8/10</a:t>
            </a:fld>
            <a:endParaRPr kumimoji="1" lang="zh-CN" altLang="en-US"/>
          </a:p>
        </p:txBody>
      </p:sp>
      <p:sp>
        <p:nvSpPr>
          <p:cNvPr id="4" name="灯片编号占位符 3"/>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475FC9F-95DB-BE42-8F6D-6ACAF1B147A4}" type="datetime1">
              <a:rPr kumimoji="1" lang="zh-CN" altLang="en-US" smtClean="0"/>
              <a:t>2024/8/10</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2B9DA05F-5AD9-814D-BE0E-B82CEAD51BD2}" type="datetime1">
              <a:rPr kumimoji="1" lang="zh-CN" altLang="en-US" smtClean="0"/>
              <a:t>2024/8/10</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p>
        </p:txBody>
      </p:sp>
      <p:sp>
        <p:nvSpPr>
          <p:cNvPr id="3" name="文本占位符 2"/>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t>2024/8/10</a:t>
            </a:fld>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t>‹#›</a:t>
            </a:fld>
            <a:endParaRPr kumimoji="1" lang="zh-CN" altLang="en-US"/>
          </a:p>
        </p:txBody>
      </p:sp>
      <p:cxnSp>
        <p:nvCxnSpPr>
          <p:cNvPr id="9" name="Straight Connector 9"/>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像" descr="图像"/>
          <p:cNvPicPr>
            <a:picLocks noChangeAspect="1"/>
          </p:cNvPicPr>
          <p:nvPr userDrawn="1"/>
        </p:nvPicPr>
        <p:blipFill>
          <a:blip r:embed="rId14"/>
          <a:srcRect l="5421" r="5421" b="26837"/>
          <a:stretch>
            <a:fillRect/>
          </a:stretch>
        </p:blipFill>
        <p:spPr>
          <a:xfrm>
            <a:off x="11530617" y="200895"/>
            <a:ext cx="509306" cy="513998"/>
          </a:xfrm>
          <a:prstGeom prst="rect">
            <a:avLst/>
          </a:prstGeom>
          <a:ln w="3175">
            <a:miter lim="4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416459" y="1619251"/>
            <a:ext cx="11343992" cy="1809750"/>
          </a:xfrm>
          <a:prstGeom prst="roundRect">
            <a:avLst/>
          </a:prstGeom>
          <a:solidFill>
            <a:schemeClr val="accent2">
              <a:alpha val="93000"/>
            </a:schemeClr>
          </a:solidFill>
          <a:ln w="12700">
            <a:noFill/>
            <a:miter lim="400000"/>
          </a:ln>
        </p:spPr>
        <p:txBody>
          <a:bodyPr lIns="0" tIns="0" rIns="0" bIns="0" anchor="ctr"/>
          <a:lstStyle/>
          <a:p>
            <a:pPr defTabSz="314325"/>
            <a:endParaRPr lang="zh-CN" altLang="en-US" sz="1180">
              <a:solidFill>
                <a:srgbClr val="FFFFFF"/>
              </a:solidFill>
            </a:endParaRPr>
          </a:p>
        </p:txBody>
      </p:sp>
      <p:sp>
        <p:nvSpPr>
          <p:cNvPr id="15" name="标题 2"/>
          <p:cNvSpPr>
            <a:spLocks noGrp="1"/>
          </p:cNvSpPr>
          <p:nvPr>
            <p:ph type="ctrTitle"/>
          </p:nvPr>
        </p:nvSpPr>
        <p:spPr>
          <a:xfrm>
            <a:off x="660903" y="1981200"/>
            <a:ext cx="10855105" cy="1033604"/>
          </a:xfrm>
        </p:spPr>
        <p:txBody>
          <a:bodyPr>
            <a:noAutofit/>
          </a:bodyPr>
          <a:lstStyle/>
          <a:p>
            <a:r>
              <a:rPr lang="en-US" altLang="zh-CN" sz="4400" b="1" dirty="0">
                <a:solidFill>
                  <a:schemeClr val="bg1"/>
                </a:solidFill>
                <a:effectLst>
                  <a:outerShdw blurRad="38100" dist="38100" dir="2700000" algn="tl">
                    <a:srgbClr val="000000">
                      <a:alpha val="43137"/>
                    </a:srgbClr>
                  </a:outerShdw>
                </a:effectLst>
              </a:rPr>
              <a:t>Proposal on documentation of Integrated Sensing and Communication use cases </a:t>
            </a:r>
            <a:endParaRPr lang="zh-CN" altLang="en-US" sz="4400" b="1" dirty="0">
              <a:solidFill>
                <a:schemeClr val="bg1"/>
              </a:solidFill>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id="{B725314F-6CE0-4D21-BB09-FDFC657395B2}"/>
              </a:ext>
            </a:extLst>
          </p:cNvPr>
          <p:cNvSpPr/>
          <p:nvPr/>
        </p:nvSpPr>
        <p:spPr>
          <a:xfrm>
            <a:off x="398121" y="102102"/>
            <a:ext cx="5962422" cy="677108"/>
          </a:xfrm>
          <a:prstGeom prst="rect">
            <a:avLst/>
          </a:prstGeom>
        </p:spPr>
        <p:txBody>
          <a:bodyPr wrap="square">
            <a:spAutoFit/>
          </a:bodyPr>
          <a:lstStyle/>
          <a:p>
            <a:pPr>
              <a:spcAft>
                <a:spcPts val="0"/>
              </a:spcAft>
            </a:pPr>
            <a:r>
              <a:rPr lang="en-GB" altLang="zh-CN" b="1" dirty="0">
                <a:latin typeface="Arial" panose="020B0604020202020204" pitchFamily="34" charset="0"/>
                <a:ea typeface="MS Mincho"/>
                <a:cs typeface="Times New Roman" panose="02020603050405020304" pitchFamily="18" charset="0"/>
              </a:rPr>
              <a:t>3GPP TSG-SA1 Meeting #</a:t>
            </a:r>
            <a:r>
              <a:rPr lang="en-US" altLang="zh-CN" b="1" dirty="0">
                <a:latin typeface="Arial" panose="020B0604020202020204" pitchFamily="34" charset="0"/>
                <a:ea typeface="MS Mincho"/>
                <a:cs typeface="Times New Roman" panose="02020603050405020304" pitchFamily="18" charset="0"/>
              </a:rPr>
              <a:t>107</a:t>
            </a:r>
            <a:r>
              <a:rPr lang="en-GB" altLang="zh-CN" sz="2000" b="1" i="1" dirty="0">
                <a:latin typeface="Arial" panose="020B0604020202020204" pitchFamily="34" charset="0"/>
                <a:ea typeface="MS Mincho"/>
                <a:cs typeface="Times New Roman" panose="02020603050405020304" pitchFamily="18" charset="0"/>
              </a:rPr>
              <a:t>	                                                                                 </a:t>
            </a:r>
            <a:r>
              <a:rPr lang="en-GB" altLang="zh-CN" b="1" dirty="0">
                <a:latin typeface="Arial" panose="020B0604020202020204" pitchFamily="34" charset="0"/>
                <a:ea typeface="MS Mincho"/>
                <a:cs typeface="Times New Roman" panose="02020603050405020304" pitchFamily="18" charset="0"/>
              </a:rPr>
              <a:t>Maastricht, Netherlands</a:t>
            </a:r>
            <a:r>
              <a:rPr lang="en-US" altLang="zh-CN" b="1" dirty="0">
                <a:latin typeface="Arial" panose="020B0604020202020204" pitchFamily="34" charset="0"/>
                <a:ea typeface="MS Mincho"/>
                <a:cs typeface="Times New Roman" panose="02020603050405020304" pitchFamily="18" charset="0"/>
              </a:rPr>
              <a:t>, </a:t>
            </a:r>
            <a:r>
              <a:rPr lang="en-GB" altLang="zh-CN" b="1" dirty="0">
                <a:latin typeface="Arial" panose="020B0604020202020204" pitchFamily="34" charset="0"/>
                <a:ea typeface="MS Mincho"/>
                <a:cs typeface="Times New Roman" panose="02020603050405020304" pitchFamily="18" charset="0"/>
              </a:rPr>
              <a:t>19 – 23 August 2024</a:t>
            </a:r>
            <a:endParaRPr lang="zh-CN" altLang="en-US" dirty="0"/>
          </a:p>
        </p:txBody>
      </p:sp>
      <p:sp>
        <p:nvSpPr>
          <p:cNvPr id="6" name="文本框 5">
            <a:extLst>
              <a:ext uri="{FF2B5EF4-FFF2-40B4-BE49-F238E27FC236}">
                <a16:creationId xmlns:a16="http://schemas.microsoft.com/office/drawing/2014/main" id="{151ECA30-D932-4F51-85C3-92A62ABC88AE}"/>
              </a:ext>
            </a:extLst>
          </p:cNvPr>
          <p:cNvSpPr txBox="1"/>
          <p:nvPr/>
        </p:nvSpPr>
        <p:spPr>
          <a:xfrm>
            <a:off x="9598429" y="327800"/>
            <a:ext cx="1729048" cy="400110"/>
          </a:xfrm>
          <a:prstGeom prst="rect">
            <a:avLst/>
          </a:prstGeom>
          <a:noFill/>
        </p:spPr>
        <p:txBody>
          <a:bodyPr wrap="square" rtlCol="0">
            <a:spAutoFit/>
          </a:bodyPr>
          <a:lstStyle/>
          <a:p>
            <a:r>
              <a:rPr lang="en-US" altLang="zh-CN" sz="2000" b="1" dirty="0">
                <a:latin typeface="Arial" panose="020B0604020202020204" pitchFamily="34" charset="0"/>
                <a:ea typeface="MS Mincho"/>
                <a:cs typeface="Times New Roman" panose="02020603050405020304" pitchFamily="18" charset="0"/>
              </a:rPr>
              <a:t>S1-242127</a:t>
            </a:r>
            <a:endParaRPr lang="zh-CN" altLang="en-US" sz="2000" b="1" dirty="0">
              <a:latin typeface="Arial" panose="020B0604020202020204" pitchFamily="34" charset="0"/>
              <a:ea typeface="MS Mincho"/>
              <a:cs typeface="Times New Roman" panose="02020603050405020304" pitchFamily="18" charset="0"/>
            </a:endParaRPr>
          </a:p>
        </p:txBody>
      </p:sp>
      <p:sp>
        <p:nvSpPr>
          <p:cNvPr id="7" name="文本框 6">
            <a:extLst>
              <a:ext uri="{FF2B5EF4-FFF2-40B4-BE49-F238E27FC236}">
                <a16:creationId xmlns:a16="http://schemas.microsoft.com/office/drawing/2014/main" id="{B8BD9DCD-5284-4BBB-B6C0-3F72BF072443}"/>
              </a:ext>
            </a:extLst>
          </p:cNvPr>
          <p:cNvSpPr txBox="1"/>
          <p:nvPr/>
        </p:nvSpPr>
        <p:spPr>
          <a:xfrm>
            <a:off x="660902" y="4546251"/>
            <a:ext cx="5908191" cy="1384995"/>
          </a:xfrm>
          <a:prstGeom prst="rect">
            <a:avLst/>
          </a:prstGeom>
          <a:noFill/>
        </p:spPr>
        <p:txBody>
          <a:bodyPr wrap="square" rtlCol="0">
            <a:spAutoFit/>
          </a:bodyPr>
          <a:lstStyle/>
          <a:p>
            <a:r>
              <a:rPr lang="en-US" altLang="zh-CN" sz="2800" dirty="0">
                <a:solidFill>
                  <a:schemeClr val="tx1">
                    <a:lumMod val="50000"/>
                    <a:lumOff val="50000"/>
                  </a:schemeClr>
                </a:solidFill>
              </a:rPr>
              <a:t>Source: Xiaomi</a:t>
            </a:r>
          </a:p>
          <a:p>
            <a:r>
              <a:rPr lang="en-US" altLang="zh-CN" sz="2800" dirty="0">
                <a:solidFill>
                  <a:schemeClr val="tx1">
                    <a:lumMod val="50000"/>
                    <a:lumOff val="50000"/>
                  </a:schemeClr>
                </a:solidFill>
              </a:rPr>
              <a:t>Document for: agreement</a:t>
            </a:r>
          </a:p>
          <a:p>
            <a:r>
              <a:rPr lang="en-US" altLang="zh-CN" sz="2800" dirty="0">
                <a:solidFill>
                  <a:schemeClr val="tx1">
                    <a:lumMod val="50000"/>
                    <a:lumOff val="50000"/>
                  </a:schemeClr>
                </a:solidFill>
              </a:rPr>
              <a:t>Agenda: 8.2</a:t>
            </a:r>
            <a:endParaRPr lang="zh-CN" altLang="en-US" sz="2800" dirty="0">
              <a:solidFill>
                <a:schemeClr val="tx1">
                  <a:lumMod val="50000"/>
                  <a:lumOff val="5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92DAC-65A3-4B09-BD83-7FFE2FB80D04}"/>
              </a:ext>
            </a:extLst>
          </p:cNvPr>
          <p:cNvSpPr>
            <a:spLocks noGrp="1"/>
          </p:cNvSpPr>
          <p:nvPr>
            <p:ph type="title"/>
          </p:nvPr>
        </p:nvSpPr>
        <p:spPr/>
        <p:txBody>
          <a:bodyPr>
            <a:normAutofit fontScale="90000"/>
          </a:bodyPr>
          <a:lstStyle/>
          <a:p>
            <a:r>
              <a:rPr lang="en-GB" dirty="0"/>
              <a:t>Way forward for stage 1 6G Study</a:t>
            </a:r>
          </a:p>
        </p:txBody>
      </p:sp>
      <p:sp>
        <p:nvSpPr>
          <p:cNvPr id="3" name="Content Placeholder 2">
            <a:extLst>
              <a:ext uri="{FF2B5EF4-FFF2-40B4-BE49-F238E27FC236}">
                <a16:creationId xmlns:a16="http://schemas.microsoft.com/office/drawing/2014/main" id="{B88DB06E-59A1-4B65-99E4-7CDE23A8FF30}"/>
              </a:ext>
            </a:extLst>
          </p:cNvPr>
          <p:cNvSpPr>
            <a:spLocks noGrp="1"/>
          </p:cNvSpPr>
          <p:nvPr>
            <p:ph idx="1"/>
          </p:nvPr>
        </p:nvSpPr>
        <p:spPr>
          <a:xfrm>
            <a:off x="651933" y="1371601"/>
            <a:ext cx="11184467" cy="4830233"/>
          </a:xfrm>
        </p:spPr>
        <p:txBody>
          <a:bodyPr/>
          <a:lstStyle/>
          <a:p>
            <a:r>
              <a:rPr lang="en-GB" sz="3200" dirty="0"/>
              <a:t>1 single SID with 1 TR as output</a:t>
            </a:r>
          </a:p>
          <a:p>
            <a:pPr lvl="1"/>
            <a:r>
              <a:rPr lang="en-GB" sz="2667" dirty="0"/>
              <a:t>Agreed TR sections based on 6G areas of interest-</a:t>
            </a:r>
            <a:r>
              <a:rPr lang="en-GB" sz="2667" dirty="0">
                <a:sym typeface="Wingdings" panose="05000000000000000000" pitchFamily="2" charset="2"/>
              </a:rPr>
              <a:t> </a:t>
            </a:r>
          </a:p>
          <a:p>
            <a:pPr lvl="2"/>
            <a:r>
              <a:rPr lang="en-GB" sz="2133" dirty="0"/>
              <a:t>Sections to be discussed and agreed (tentatively by the end of SA1#107) </a:t>
            </a:r>
          </a:p>
          <a:p>
            <a:pPr lvl="2"/>
            <a:r>
              <a:rPr lang="en-GB" sz="2133" dirty="0"/>
              <a:t>Annex containing UCs/aspects which do not fall in any section of the TR.</a:t>
            </a:r>
          </a:p>
          <a:p>
            <a:pPr lvl="1"/>
            <a:r>
              <a:rPr lang="en-GB" sz="2667" dirty="0"/>
              <a:t>Delegates can contribute to any of the sections of the TR or aim for the annex directly.</a:t>
            </a:r>
          </a:p>
          <a:p>
            <a:pPr lvl="2"/>
            <a:r>
              <a:rPr lang="en-GB" sz="2133" dirty="0"/>
              <a:t>NOTE: by consensus, a new section can be created directly with newly agreed use case(s)</a:t>
            </a:r>
          </a:p>
          <a:p>
            <a:pPr lvl="1"/>
            <a:r>
              <a:rPr lang="en-GB" sz="2667" dirty="0"/>
              <a:t>Annex UCs can be moved to another section or moved to a newly created section by consensus on a PCR.</a:t>
            </a:r>
          </a:p>
          <a:p>
            <a:pPr lvl="1"/>
            <a:r>
              <a:rPr lang="en-GB" sz="2667" dirty="0"/>
              <a:t>TR to be sent to plenary for approval by Mar 2026</a:t>
            </a:r>
          </a:p>
        </p:txBody>
      </p:sp>
      <p:sp>
        <p:nvSpPr>
          <p:cNvPr id="5" name="Rectangle 4">
            <a:extLst>
              <a:ext uri="{FF2B5EF4-FFF2-40B4-BE49-F238E27FC236}">
                <a16:creationId xmlns:a16="http://schemas.microsoft.com/office/drawing/2014/main" id="{B011CDFB-C491-4D0C-BFDF-8847181A7D59}"/>
              </a:ext>
            </a:extLst>
          </p:cNvPr>
          <p:cNvSpPr/>
          <p:nvPr/>
        </p:nvSpPr>
        <p:spPr>
          <a:xfrm>
            <a:off x="9438743" y="325531"/>
            <a:ext cx="1196161" cy="338554"/>
          </a:xfrm>
          <a:prstGeom prst="rect">
            <a:avLst/>
          </a:prstGeom>
        </p:spPr>
        <p:txBody>
          <a:bodyPr wrap="none">
            <a:spAutoFit/>
          </a:bodyPr>
          <a:lstStyle/>
          <a:p>
            <a:r>
              <a:rPr lang="en-GB" altLang="en-US" sz="1600" b="1" dirty="0"/>
              <a:t>S1-241416</a:t>
            </a:r>
            <a:endParaRPr lang="en-GB" sz="1600" b="1" dirty="0"/>
          </a:p>
        </p:txBody>
      </p:sp>
    </p:spTree>
    <p:extLst>
      <p:ext uri="{BB962C8B-B14F-4D97-AF65-F5344CB8AC3E}">
        <p14:creationId xmlns:p14="http://schemas.microsoft.com/office/powerpoint/2010/main" val="15568709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BBEFA8C-C78D-4DE1-800E-FDB771B0561D}"/>
              </a:ext>
            </a:extLst>
          </p:cNvPr>
          <p:cNvSpPr txBox="1"/>
          <p:nvPr/>
        </p:nvSpPr>
        <p:spPr>
          <a:xfrm>
            <a:off x="128441" y="216581"/>
            <a:ext cx="11865345" cy="646331"/>
          </a:xfrm>
          <a:prstGeom prst="rect">
            <a:avLst/>
          </a:prstGeom>
          <a:noFill/>
        </p:spPr>
        <p:txBody>
          <a:bodyPr wrap="square">
            <a:spAutoFit/>
          </a:bodyPr>
          <a:lstStyle/>
          <a:p>
            <a:pPr>
              <a:lnSpc>
                <a:spcPct val="90000"/>
              </a:lnSpc>
              <a:spcBef>
                <a:spcPct val="0"/>
              </a:spcBef>
            </a:pPr>
            <a:r>
              <a:rPr lang="en-GB" altLang="zh-CN" sz="4000" dirty="0">
                <a:latin typeface="+mj-lt"/>
                <a:ea typeface="+mj-ea"/>
                <a:cs typeface="+mj-cs"/>
              </a:rPr>
              <a:t>6G areas of interest candidates of Agreed TR sections</a:t>
            </a:r>
            <a:endParaRPr lang="en-US" altLang="zh-CN" sz="4000" dirty="0">
              <a:latin typeface="+mj-lt"/>
              <a:ea typeface="+mj-ea"/>
              <a:cs typeface="+mj-cs"/>
            </a:endParaRPr>
          </a:p>
        </p:txBody>
      </p:sp>
      <p:sp>
        <p:nvSpPr>
          <p:cNvPr id="7" name="文本框 6">
            <a:extLst>
              <a:ext uri="{FF2B5EF4-FFF2-40B4-BE49-F238E27FC236}">
                <a16:creationId xmlns:a16="http://schemas.microsoft.com/office/drawing/2014/main" id="{361F3EF5-C21F-445E-A6E1-2694DCF725FF}"/>
              </a:ext>
            </a:extLst>
          </p:cNvPr>
          <p:cNvSpPr txBox="1"/>
          <p:nvPr/>
        </p:nvSpPr>
        <p:spPr>
          <a:xfrm>
            <a:off x="744704" y="1347501"/>
            <a:ext cx="10968592" cy="3046988"/>
          </a:xfrm>
          <a:prstGeom prst="rect">
            <a:avLst/>
          </a:prstGeom>
          <a:noFill/>
        </p:spPr>
        <p:txBody>
          <a:bodyPr wrap="square">
            <a:spAutoFit/>
          </a:bodyPr>
          <a:lstStyle/>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2400" dirty="0">
                <a:solidFill>
                  <a:schemeClr val="tx1">
                    <a:lumMod val="85000"/>
                    <a:lumOff val="15000"/>
                  </a:schemeClr>
                </a:solidFill>
              </a:rPr>
              <a:t>Immersive Communication </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2400" dirty="0">
                <a:solidFill>
                  <a:schemeClr val="tx1">
                    <a:lumMod val="85000"/>
                    <a:lumOff val="15000"/>
                  </a:schemeClr>
                </a:solidFill>
              </a:rPr>
              <a:t>Massive Communication </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2400" dirty="0">
                <a:solidFill>
                  <a:schemeClr val="tx1"/>
                </a:solidFill>
              </a:rPr>
              <a:t>Hyper Reliable Low Latency Communication</a:t>
            </a:r>
          </a:p>
          <a:p>
            <a:pPr marL="342900" indent="-342900">
              <a:buFont typeface="Arial" panose="020B0604020202020204" pitchFamily="34" charset="0"/>
              <a:buChar char="•"/>
              <a:defRPr/>
            </a:pPr>
            <a:r>
              <a:rPr lang="en-US" altLang="zh-CN" sz="2400" dirty="0">
                <a:solidFill>
                  <a:schemeClr val="tx1"/>
                </a:solidFill>
              </a:rPr>
              <a:t>AI and Communication</a:t>
            </a:r>
          </a:p>
          <a:p>
            <a:pPr marL="342900" indent="-342900">
              <a:buFont typeface="Arial" panose="020B0604020202020204" pitchFamily="34" charset="0"/>
              <a:buChar char="•"/>
              <a:defRPr/>
            </a:pPr>
            <a:r>
              <a:rPr lang="en-US" altLang="zh-CN" sz="2400" b="1" dirty="0">
                <a:solidFill>
                  <a:schemeClr val="tx1"/>
                </a:solidFill>
                <a:effectLst>
                  <a:outerShdw blurRad="38100" dist="38100" dir="2700000" algn="tl">
                    <a:srgbClr val="000000">
                      <a:alpha val="43137"/>
                    </a:srgbClr>
                  </a:outerShdw>
                </a:effectLst>
              </a:rPr>
              <a:t>Integrated Sensing and Communication </a:t>
            </a:r>
          </a:p>
          <a:p>
            <a:pPr marL="342900" indent="-342900">
              <a:buFont typeface="Arial" panose="020B0604020202020204" pitchFamily="34" charset="0"/>
              <a:buChar char="•"/>
              <a:defRPr/>
            </a:pPr>
            <a:r>
              <a:rPr lang="en-US" altLang="zh-CN" sz="2400" dirty="0">
                <a:solidFill>
                  <a:schemeClr val="tx1"/>
                </a:solidFill>
              </a:rPr>
              <a:t>Ubiquitous Connectivity</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2400" dirty="0">
                <a:solidFill>
                  <a:schemeClr val="tx1"/>
                </a:solidFill>
              </a:rPr>
              <a:t>…</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2400" dirty="0">
              <a:solidFill>
                <a:schemeClr val="tx1"/>
              </a:solidFill>
            </a:endParaRPr>
          </a:p>
        </p:txBody>
      </p:sp>
      <p:sp>
        <p:nvSpPr>
          <p:cNvPr id="4" name="文本框 3">
            <a:extLst>
              <a:ext uri="{FF2B5EF4-FFF2-40B4-BE49-F238E27FC236}">
                <a16:creationId xmlns:a16="http://schemas.microsoft.com/office/drawing/2014/main" id="{E3AA6A74-CD90-47DB-B864-AD6498BE7F57}"/>
              </a:ext>
            </a:extLst>
          </p:cNvPr>
          <p:cNvSpPr txBox="1"/>
          <p:nvPr/>
        </p:nvSpPr>
        <p:spPr>
          <a:xfrm>
            <a:off x="633909" y="4411319"/>
            <a:ext cx="10120108" cy="1200329"/>
          </a:xfrm>
          <a:prstGeom prst="rect">
            <a:avLst/>
          </a:prstGeom>
          <a:noFill/>
        </p:spPr>
        <p:txBody>
          <a:bodyPr wrap="square" rtlCol="0">
            <a:spAutoFit/>
          </a:bodyPr>
          <a:lstStyle/>
          <a:p>
            <a:r>
              <a:rPr lang="en-US" altLang="zh-CN" b="1" dirty="0">
                <a:solidFill>
                  <a:srgbClr val="FF0000"/>
                </a:solidFill>
                <a:latin typeface="Arial" panose="020B0604020202020204" pitchFamily="34" charset="0"/>
                <a:cs typeface="Arial" panose="020B0604020202020204" pitchFamily="34" charset="0"/>
                <a:sym typeface="Lantinghei SC Demibold"/>
              </a:rPr>
              <a:t>Assuming ITU-R 6G IMT-2030 usage scenarios will have to be supported, </a:t>
            </a:r>
            <a:r>
              <a:rPr lang="en-US" altLang="zh-CN" b="1" dirty="0">
                <a:solidFill>
                  <a:srgbClr val="FF0000"/>
                </a:solidFill>
                <a:latin typeface="Arial" panose="020B0604020202020204" pitchFamily="34" charset="0"/>
                <a:cs typeface="Arial" panose="020B0604020202020204" pitchFamily="34" charset="0"/>
              </a:rPr>
              <a:t>Integrated Sensing and Communication will be an area of interest documented under Agreed TR sections </a:t>
            </a:r>
          </a:p>
          <a:p>
            <a:r>
              <a:rPr lang="en-US" altLang="zh-CN" sz="1800" b="1" dirty="0">
                <a:solidFill>
                  <a:srgbClr val="FF0000"/>
                </a:solidFill>
                <a:latin typeface="Arial" panose="020B0604020202020204" pitchFamily="34" charset="0"/>
                <a:cs typeface="Arial" panose="020B0604020202020204" pitchFamily="34" charset="0"/>
                <a:sym typeface="Lantinghei SC Demibold"/>
              </a:rPr>
              <a:t>  </a:t>
            </a:r>
            <a:endParaRPr lang="zh-CN" altLang="en-US" dirty="0">
              <a:solidFill>
                <a:srgbClr val="FF0000"/>
              </a:solidFill>
            </a:endParaRPr>
          </a:p>
        </p:txBody>
      </p:sp>
    </p:spTree>
    <p:extLst>
      <p:ext uri="{BB962C8B-B14F-4D97-AF65-F5344CB8AC3E}">
        <p14:creationId xmlns:p14="http://schemas.microsoft.com/office/powerpoint/2010/main" val="60558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BBEFA8C-C78D-4DE1-800E-FDB771B0561D}"/>
              </a:ext>
            </a:extLst>
          </p:cNvPr>
          <p:cNvSpPr txBox="1"/>
          <p:nvPr/>
        </p:nvSpPr>
        <p:spPr>
          <a:xfrm>
            <a:off x="128442" y="216581"/>
            <a:ext cx="11035092" cy="646331"/>
          </a:xfrm>
          <a:prstGeom prst="rect">
            <a:avLst/>
          </a:prstGeom>
          <a:noFill/>
        </p:spPr>
        <p:txBody>
          <a:bodyPr wrap="square">
            <a:spAutoFit/>
          </a:bodyPr>
          <a:lstStyle/>
          <a:p>
            <a:pPr>
              <a:lnSpc>
                <a:spcPct val="90000"/>
              </a:lnSpc>
              <a:spcBef>
                <a:spcPct val="0"/>
              </a:spcBef>
            </a:pPr>
            <a:r>
              <a:rPr lang="en-US" altLang="zh-CN" sz="4000" dirty="0">
                <a:latin typeface="+mj-lt"/>
                <a:ea typeface="+mj-ea"/>
                <a:cs typeface="+mj-cs"/>
              </a:rPr>
              <a:t>Integrated Sensing and Communication use cases </a:t>
            </a:r>
          </a:p>
        </p:txBody>
      </p:sp>
      <p:sp>
        <p:nvSpPr>
          <p:cNvPr id="5" name="圆角矩形 3">
            <a:extLst>
              <a:ext uri="{FF2B5EF4-FFF2-40B4-BE49-F238E27FC236}">
                <a16:creationId xmlns:a16="http://schemas.microsoft.com/office/drawing/2014/main" id="{C5468A46-0E02-40DE-8955-E3DE49DCF9ED}"/>
              </a:ext>
            </a:extLst>
          </p:cNvPr>
          <p:cNvSpPr/>
          <p:nvPr/>
        </p:nvSpPr>
        <p:spPr>
          <a:xfrm>
            <a:off x="1870114" y="957184"/>
            <a:ext cx="3083719" cy="4338479"/>
          </a:xfrm>
          <a:prstGeom prst="roundRect">
            <a:avLst/>
          </a:prstGeom>
          <a:solidFill>
            <a:srgbClr val="E2E6ED">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8" name="圆角矩形 4">
            <a:extLst>
              <a:ext uri="{FF2B5EF4-FFF2-40B4-BE49-F238E27FC236}">
                <a16:creationId xmlns:a16="http://schemas.microsoft.com/office/drawing/2014/main" id="{F2FEF58E-7AB0-4D33-95E0-75E3F9FB682A}"/>
              </a:ext>
            </a:extLst>
          </p:cNvPr>
          <p:cNvSpPr/>
          <p:nvPr/>
        </p:nvSpPr>
        <p:spPr>
          <a:xfrm>
            <a:off x="6001583" y="957185"/>
            <a:ext cx="3143250" cy="4338478"/>
          </a:xfrm>
          <a:prstGeom prst="roundRect">
            <a:avLst/>
          </a:prstGeom>
          <a:solidFill>
            <a:srgbClr val="E2E6ED">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10" name="矩形 9">
            <a:extLst>
              <a:ext uri="{FF2B5EF4-FFF2-40B4-BE49-F238E27FC236}">
                <a16:creationId xmlns:a16="http://schemas.microsoft.com/office/drawing/2014/main" id="{4240C98E-38D4-4B6C-9C24-67FB718F582F}"/>
              </a:ext>
            </a:extLst>
          </p:cNvPr>
          <p:cNvSpPr/>
          <p:nvPr/>
        </p:nvSpPr>
        <p:spPr>
          <a:xfrm>
            <a:off x="2251114" y="1941517"/>
            <a:ext cx="2333625" cy="928688"/>
          </a:xfrm>
          <a:prstGeom prst="rect">
            <a:avLst/>
          </a:prstGeom>
          <a:solidFill>
            <a:srgbClr val="FFC000">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rgbClr val="000000"/>
                </a:solidFill>
              </a:rPr>
              <a:t>Communication assisted Sensing</a:t>
            </a:r>
          </a:p>
        </p:txBody>
      </p:sp>
      <p:sp>
        <p:nvSpPr>
          <p:cNvPr id="11" name="矩形 10">
            <a:extLst>
              <a:ext uri="{FF2B5EF4-FFF2-40B4-BE49-F238E27FC236}">
                <a16:creationId xmlns:a16="http://schemas.microsoft.com/office/drawing/2014/main" id="{29CAC3A4-A20A-4F02-BC5D-B3783F051A09}"/>
              </a:ext>
            </a:extLst>
          </p:cNvPr>
          <p:cNvSpPr/>
          <p:nvPr/>
        </p:nvSpPr>
        <p:spPr>
          <a:xfrm>
            <a:off x="6406395" y="1941517"/>
            <a:ext cx="2333625" cy="928688"/>
          </a:xfrm>
          <a:prstGeom prst="rect">
            <a:avLst/>
          </a:prstGeom>
          <a:solidFill>
            <a:srgbClr val="FFC000">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rgbClr val="000000"/>
                </a:solidFill>
              </a:rPr>
              <a:t>Communication assisted Sensing</a:t>
            </a:r>
            <a:endParaRPr lang="zh-CN" altLang="en-US" dirty="0">
              <a:solidFill>
                <a:srgbClr val="000000"/>
              </a:solidFill>
            </a:endParaRPr>
          </a:p>
        </p:txBody>
      </p:sp>
      <p:sp>
        <p:nvSpPr>
          <p:cNvPr id="12" name="矩形 11">
            <a:extLst>
              <a:ext uri="{FF2B5EF4-FFF2-40B4-BE49-F238E27FC236}">
                <a16:creationId xmlns:a16="http://schemas.microsoft.com/office/drawing/2014/main" id="{3374950E-8C5C-4050-ADDE-EE44FFED2143}"/>
              </a:ext>
            </a:extLst>
          </p:cNvPr>
          <p:cNvSpPr/>
          <p:nvPr/>
        </p:nvSpPr>
        <p:spPr>
          <a:xfrm>
            <a:off x="6402426" y="4144354"/>
            <a:ext cx="2333625" cy="928688"/>
          </a:xfrm>
          <a:prstGeom prst="rect">
            <a:avLst/>
          </a:prstGeom>
          <a:solidFill>
            <a:srgbClr val="A5A5A5">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rgbClr val="000000"/>
                </a:solidFill>
              </a:rPr>
              <a:t>Others</a:t>
            </a:r>
            <a:endParaRPr lang="zh-CN" altLang="en-US" dirty="0">
              <a:solidFill>
                <a:srgbClr val="000000"/>
              </a:solidFill>
            </a:endParaRPr>
          </a:p>
        </p:txBody>
      </p:sp>
      <p:sp>
        <p:nvSpPr>
          <p:cNvPr id="15" name="文本框 14">
            <a:extLst>
              <a:ext uri="{FF2B5EF4-FFF2-40B4-BE49-F238E27FC236}">
                <a16:creationId xmlns:a16="http://schemas.microsoft.com/office/drawing/2014/main" id="{1669207F-51AA-4F5C-994A-288E1149A4F4}"/>
              </a:ext>
            </a:extLst>
          </p:cNvPr>
          <p:cNvSpPr txBox="1"/>
          <p:nvPr/>
        </p:nvSpPr>
        <p:spPr>
          <a:xfrm>
            <a:off x="2274927" y="1139350"/>
            <a:ext cx="2226469" cy="923330"/>
          </a:xfrm>
          <a:prstGeom prst="rect">
            <a:avLst/>
          </a:prstGeom>
        </p:spPr>
        <p:txBody>
          <a:bodyPr wrap="square" rtlCol="0">
            <a:spAutoFit/>
          </a:bodyPr>
          <a:lstStyle/>
          <a:p>
            <a:r>
              <a:rPr lang="en-US" altLang="zh-CN" b="1" dirty="0"/>
              <a:t>5G-A use cases</a:t>
            </a:r>
          </a:p>
          <a:p>
            <a:r>
              <a:rPr lang="en-US" altLang="zh-CN" dirty="0">
                <a:solidFill>
                  <a:srgbClr val="000000"/>
                </a:solidFill>
              </a:rPr>
              <a:t>(TR 22.837)</a:t>
            </a:r>
            <a:endParaRPr lang="zh-CN" altLang="en-US" dirty="0">
              <a:solidFill>
                <a:srgbClr val="000000"/>
              </a:solidFill>
            </a:endParaRPr>
          </a:p>
          <a:p>
            <a:endParaRPr lang="zh-CN" altLang="en-US" b="1" dirty="0"/>
          </a:p>
        </p:txBody>
      </p:sp>
      <p:sp>
        <p:nvSpPr>
          <p:cNvPr id="16" name="文本框 15">
            <a:extLst>
              <a:ext uri="{FF2B5EF4-FFF2-40B4-BE49-F238E27FC236}">
                <a16:creationId xmlns:a16="http://schemas.microsoft.com/office/drawing/2014/main" id="{E952CE6E-44D8-4BFA-B94E-1C726A6989D1}"/>
              </a:ext>
            </a:extLst>
          </p:cNvPr>
          <p:cNvSpPr txBox="1"/>
          <p:nvPr/>
        </p:nvSpPr>
        <p:spPr>
          <a:xfrm>
            <a:off x="6402427" y="1135381"/>
            <a:ext cx="2226469" cy="646331"/>
          </a:xfrm>
          <a:prstGeom prst="rect">
            <a:avLst/>
          </a:prstGeom>
        </p:spPr>
        <p:txBody>
          <a:bodyPr wrap="square" rtlCol="0">
            <a:spAutoFit/>
          </a:bodyPr>
          <a:lstStyle/>
          <a:p>
            <a:r>
              <a:rPr lang="en-US" altLang="zh-CN" b="1" dirty="0"/>
              <a:t>6G use cases</a:t>
            </a:r>
          </a:p>
          <a:p>
            <a:r>
              <a:rPr lang="en-US" altLang="zh-CN" dirty="0">
                <a:solidFill>
                  <a:srgbClr val="000000"/>
                </a:solidFill>
              </a:rPr>
              <a:t>(new TR)</a:t>
            </a:r>
            <a:endParaRPr lang="zh-CN" altLang="en-US" dirty="0">
              <a:solidFill>
                <a:srgbClr val="000000"/>
              </a:solidFill>
            </a:endParaRPr>
          </a:p>
        </p:txBody>
      </p:sp>
      <p:sp>
        <p:nvSpPr>
          <p:cNvPr id="25" name="右箭头 24">
            <a:extLst>
              <a:ext uri="{FF2B5EF4-FFF2-40B4-BE49-F238E27FC236}">
                <a16:creationId xmlns:a16="http://schemas.microsoft.com/office/drawing/2014/main" id="{B2F6EC5D-E395-4E94-8F61-E89DCE64EB83}"/>
              </a:ext>
            </a:extLst>
          </p:cNvPr>
          <p:cNvSpPr/>
          <p:nvPr/>
        </p:nvSpPr>
        <p:spPr>
          <a:xfrm>
            <a:off x="4644270" y="2286798"/>
            <a:ext cx="1690688" cy="357188"/>
          </a:xfrm>
          <a:prstGeom prst="rightArrow">
            <a:avLst/>
          </a:prstGeom>
          <a:solidFill>
            <a:srgbClr val="FFFFFF">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26" name="矩形 25">
            <a:extLst>
              <a:ext uri="{FF2B5EF4-FFF2-40B4-BE49-F238E27FC236}">
                <a16:creationId xmlns:a16="http://schemas.microsoft.com/office/drawing/2014/main" id="{A27C0910-F9E2-42F5-ACFB-5BE143744337}"/>
              </a:ext>
            </a:extLst>
          </p:cNvPr>
          <p:cNvSpPr/>
          <p:nvPr/>
        </p:nvSpPr>
        <p:spPr>
          <a:xfrm>
            <a:off x="6406395" y="3053525"/>
            <a:ext cx="2333625" cy="928688"/>
          </a:xfrm>
          <a:prstGeom prst="rect">
            <a:avLst/>
          </a:prstGeom>
          <a:solidFill>
            <a:srgbClr val="ED7D31">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rgbClr val="000000"/>
                </a:solidFill>
              </a:rPr>
              <a:t>Communication assisted Sensing</a:t>
            </a:r>
            <a:endParaRPr lang="zh-CN" altLang="en-US" dirty="0">
              <a:solidFill>
                <a:srgbClr val="000000"/>
              </a:solidFill>
            </a:endParaRPr>
          </a:p>
        </p:txBody>
      </p:sp>
      <p:sp>
        <p:nvSpPr>
          <p:cNvPr id="27" name="文本框 26">
            <a:extLst>
              <a:ext uri="{FF2B5EF4-FFF2-40B4-BE49-F238E27FC236}">
                <a16:creationId xmlns:a16="http://schemas.microsoft.com/office/drawing/2014/main" id="{B2AF68C1-B35C-4C77-83B5-8D8637FF0D8E}"/>
              </a:ext>
            </a:extLst>
          </p:cNvPr>
          <p:cNvSpPr txBox="1"/>
          <p:nvPr/>
        </p:nvSpPr>
        <p:spPr>
          <a:xfrm>
            <a:off x="311679" y="5272980"/>
            <a:ext cx="11665278" cy="1477328"/>
          </a:xfrm>
          <a:prstGeom prst="rect">
            <a:avLst/>
          </a:prstGeom>
          <a:noFill/>
        </p:spPr>
        <p:txBody>
          <a:bodyPr wrap="square" rtlCol="0">
            <a:spAutoFit/>
          </a:bodyPr>
          <a:lstStyle/>
          <a:p>
            <a:r>
              <a:rPr lang="en-US" altLang="zh-CN" b="1" dirty="0">
                <a:solidFill>
                  <a:srgbClr val="FF0000"/>
                </a:solidFill>
                <a:latin typeface="Arial" panose="020B0604020202020204" pitchFamily="34" charset="0"/>
                <a:cs typeface="Arial" panose="020B0604020202020204" pitchFamily="34" charset="0"/>
                <a:sym typeface="Lantinghei SC Demibold"/>
              </a:rPr>
              <a:t>Observations: </a:t>
            </a:r>
          </a:p>
          <a:p>
            <a:pPr marL="285750" indent="-285750">
              <a:buFont typeface="Arial" panose="020B0604020202020204" pitchFamily="34" charset="0"/>
              <a:buChar char="•"/>
            </a:pPr>
            <a:r>
              <a:rPr lang="en-US" altLang="zh-CN" b="1" dirty="0">
                <a:solidFill>
                  <a:srgbClr val="FF0000"/>
                </a:solidFill>
                <a:latin typeface="Arial" panose="020B0604020202020204" pitchFamily="34" charset="0"/>
                <a:cs typeface="Arial" panose="020B0604020202020204" pitchFamily="34" charset="0"/>
                <a:sym typeface="Lantinghei SC Demibold"/>
              </a:rPr>
              <a:t>Use cases on Communication assisted Sensing may be same as defined for 5G-A with new functional requirements and new performance requirements</a:t>
            </a:r>
          </a:p>
          <a:p>
            <a:pPr marL="285750" indent="-285750">
              <a:buFont typeface="Arial" panose="020B0604020202020204" pitchFamily="34" charset="0"/>
              <a:buChar char="•"/>
            </a:pPr>
            <a:r>
              <a:rPr lang="en-US" altLang="zh-CN" b="1" dirty="0">
                <a:solidFill>
                  <a:srgbClr val="FF0000"/>
                </a:solidFill>
                <a:latin typeface="Arial" panose="020B0604020202020204" pitchFamily="34" charset="0"/>
                <a:cs typeface="Arial" panose="020B0604020202020204" pitchFamily="34" charset="0"/>
                <a:sym typeface="Lantinghei SC Demibold"/>
              </a:rPr>
              <a:t>New Use cases on Communication assisted Sensing may be introduced as well</a:t>
            </a:r>
            <a:r>
              <a:rPr lang="en-US" altLang="zh-CN" sz="1800" b="1" dirty="0">
                <a:solidFill>
                  <a:srgbClr val="FF0000"/>
                </a:solidFill>
                <a:latin typeface="Arial" panose="020B0604020202020204" pitchFamily="34" charset="0"/>
                <a:cs typeface="Arial" panose="020B0604020202020204" pitchFamily="34" charset="0"/>
                <a:sym typeface="Lantinghei SC Demibold"/>
              </a:rPr>
              <a:t> </a:t>
            </a:r>
          </a:p>
          <a:p>
            <a:pPr marL="285750" indent="-285750">
              <a:buFont typeface="Arial" panose="020B0604020202020204" pitchFamily="34" charset="0"/>
              <a:buChar char="•"/>
            </a:pPr>
            <a:r>
              <a:rPr lang="en-US" altLang="zh-CN" b="1" dirty="0">
                <a:solidFill>
                  <a:srgbClr val="FF0000"/>
                </a:solidFill>
                <a:latin typeface="Arial" panose="020B0604020202020204" pitchFamily="34" charset="0"/>
                <a:cs typeface="Arial" panose="020B0604020202020204" pitchFamily="34" charset="0"/>
                <a:sym typeface="Lantinghei SC Demibold"/>
              </a:rPr>
              <a:t>New Use cases on other aspects may be introduced</a:t>
            </a:r>
            <a:endParaRPr lang="zh-CN" altLang="en-US" dirty="0">
              <a:solidFill>
                <a:srgbClr val="FF0000"/>
              </a:solidFill>
            </a:endParaRPr>
          </a:p>
        </p:txBody>
      </p:sp>
    </p:spTree>
    <p:extLst>
      <p:ext uri="{BB962C8B-B14F-4D97-AF65-F5344CB8AC3E}">
        <p14:creationId xmlns:p14="http://schemas.microsoft.com/office/powerpoint/2010/main" val="1156273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BBEFA8C-C78D-4DE1-800E-FDB771B0561D}"/>
              </a:ext>
            </a:extLst>
          </p:cNvPr>
          <p:cNvSpPr txBox="1"/>
          <p:nvPr/>
        </p:nvSpPr>
        <p:spPr>
          <a:xfrm>
            <a:off x="128442" y="216581"/>
            <a:ext cx="11035092" cy="646331"/>
          </a:xfrm>
          <a:prstGeom prst="rect">
            <a:avLst/>
          </a:prstGeom>
          <a:noFill/>
        </p:spPr>
        <p:txBody>
          <a:bodyPr wrap="square">
            <a:spAutoFit/>
          </a:bodyPr>
          <a:lstStyle/>
          <a:p>
            <a:pPr>
              <a:lnSpc>
                <a:spcPct val="90000"/>
              </a:lnSpc>
              <a:spcBef>
                <a:spcPct val="0"/>
              </a:spcBef>
            </a:pPr>
            <a:r>
              <a:rPr lang="en-US" altLang="zh-CN" sz="4000" dirty="0">
                <a:latin typeface="+mj-lt"/>
                <a:ea typeface="+mj-ea"/>
                <a:cs typeface="+mj-cs"/>
              </a:rPr>
              <a:t>Proposals</a:t>
            </a:r>
          </a:p>
        </p:txBody>
      </p:sp>
      <p:sp>
        <p:nvSpPr>
          <p:cNvPr id="27" name="文本框 26">
            <a:extLst>
              <a:ext uri="{FF2B5EF4-FFF2-40B4-BE49-F238E27FC236}">
                <a16:creationId xmlns:a16="http://schemas.microsoft.com/office/drawing/2014/main" id="{B2AF68C1-B35C-4C77-83B5-8D8637FF0D8E}"/>
              </a:ext>
            </a:extLst>
          </p:cNvPr>
          <p:cNvSpPr txBox="1"/>
          <p:nvPr/>
        </p:nvSpPr>
        <p:spPr>
          <a:xfrm>
            <a:off x="339727" y="1127326"/>
            <a:ext cx="11665278" cy="2123658"/>
          </a:xfrm>
          <a:prstGeom prst="rect">
            <a:avLst/>
          </a:prstGeom>
          <a:noFill/>
        </p:spPr>
        <p:txBody>
          <a:bodyPr wrap="square" rtlCol="0">
            <a:spAutoFit/>
          </a:bodyPr>
          <a:lstStyle/>
          <a:p>
            <a:r>
              <a:rPr lang="en-US" altLang="zh-CN" sz="2400" dirty="0"/>
              <a:t>To speed up the work and avoid overlapping,</a:t>
            </a:r>
            <a:r>
              <a:rPr lang="zh-CN" altLang="en-US" sz="2400" dirty="0"/>
              <a:t> </a:t>
            </a:r>
            <a:r>
              <a:rPr lang="en-US" altLang="zh-CN" sz="2400" dirty="0"/>
              <a:t>reuse what have been developed for 5G as much as possible. i.e. f</a:t>
            </a:r>
            <a:r>
              <a:rPr lang="en-US" altLang="zh-CN" sz="2400" dirty="0">
                <a:sym typeface="Lantinghei SC Demibold"/>
              </a:rPr>
              <a:t>or use cases on Communication assisted Sensing same as defined for 5G-A</a:t>
            </a:r>
          </a:p>
          <a:p>
            <a:pPr marL="742950" lvl="1" indent="-285750">
              <a:buFont typeface="Arial" panose="020B0604020202020204" pitchFamily="34" charset="0"/>
              <a:buChar char="•"/>
            </a:pPr>
            <a:r>
              <a:rPr lang="en-US" altLang="zh-CN" sz="2000" dirty="0">
                <a:effectLst/>
              </a:rPr>
              <a:t>Refer to the use case description having been documented in TR 22.187 in the new 6G TR</a:t>
            </a:r>
          </a:p>
          <a:p>
            <a:pPr marL="742950" lvl="1" indent="-285750">
              <a:buFont typeface="Arial" panose="020B0604020202020204" pitchFamily="34" charset="0"/>
              <a:buChar char="•"/>
            </a:pPr>
            <a:r>
              <a:rPr lang="en-US" altLang="zh-CN" sz="2000" dirty="0">
                <a:effectLst/>
              </a:rPr>
              <a:t>Identify &amp; document in the new 6G TR only the gaps</a:t>
            </a:r>
            <a:r>
              <a:rPr lang="en-US" altLang="zh-CN" sz="2000" dirty="0"/>
              <a:t>,</a:t>
            </a:r>
            <a:r>
              <a:rPr lang="zh-CN" altLang="en-US" sz="2000" dirty="0"/>
              <a:t> </a:t>
            </a:r>
            <a:r>
              <a:rPr lang="en-US" altLang="zh-CN" sz="2000" dirty="0"/>
              <a:t>e.g.</a:t>
            </a:r>
            <a:r>
              <a:rPr lang="zh-CN" altLang="en-US" sz="2000" dirty="0"/>
              <a:t> </a:t>
            </a:r>
            <a:r>
              <a:rPr lang="en-US" altLang="zh-CN" sz="2000" dirty="0"/>
              <a:t>new</a:t>
            </a:r>
            <a:r>
              <a:rPr lang="zh-CN" altLang="en-US" sz="2000" dirty="0"/>
              <a:t> </a:t>
            </a:r>
            <a:r>
              <a:rPr lang="en-US" altLang="zh-CN" sz="2000" dirty="0"/>
              <a:t>functional requirements and performance requirements</a:t>
            </a:r>
          </a:p>
        </p:txBody>
      </p:sp>
      <p:sp>
        <p:nvSpPr>
          <p:cNvPr id="13" name="文本框 12">
            <a:extLst>
              <a:ext uri="{FF2B5EF4-FFF2-40B4-BE49-F238E27FC236}">
                <a16:creationId xmlns:a16="http://schemas.microsoft.com/office/drawing/2014/main" id="{1A6E28E1-153D-43EE-8D1A-A595F5786C79}"/>
              </a:ext>
            </a:extLst>
          </p:cNvPr>
          <p:cNvSpPr txBox="1"/>
          <p:nvPr/>
        </p:nvSpPr>
        <p:spPr>
          <a:xfrm>
            <a:off x="339727" y="3616462"/>
            <a:ext cx="11665278" cy="2923877"/>
          </a:xfrm>
          <a:prstGeom prst="rect">
            <a:avLst/>
          </a:prstGeom>
          <a:noFill/>
        </p:spPr>
        <p:txBody>
          <a:bodyPr wrap="square" rtlCol="0">
            <a:spAutoFit/>
          </a:bodyPr>
          <a:lstStyle/>
          <a:p>
            <a:pPr marR="0" lvl="0" defTabSz="914400" rtl="0" eaLnBrk="1" fontAlgn="auto" latinLnBrk="0" hangingPunct="1">
              <a:lnSpc>
                <a:spcPct val="100000"/>
              </a:lnSpc>
              <a:spcBef>
                <a:spcPts val="0"/>
              </a:spcBef>
              <a:spcAft>
                <a:spcPts val="0"/>
              </a:spcAft>
              <a:buClrTx/>
              <a:buSzTx/>
              <a:tabLst/>
              <a:defRPr/>
            </a:pPr>
            <a:r>
              <a:rPr lang="en-US" altLang="zh-CN" sz="2400" dirty="0"/>
              <a:t>NOTE: </a:t>
            </a:r>
          </a:p>
          <a:p>
            <a:pPr marL="800100" lvl="1" indent="-342900">
              <a:buFont typeface="Arial" panose="020B0604020202020204" pitchFamily="34" charset="0"/>
              <a:buChar char="•"/>
              <a:defRPr/>
            </a:pPr>
            <a:r>
              <a:rPr lang="en-US" altLang="zh-CN" sz="2000" dirty="0"/>
              <a:t>The same principle can also be applied to other area of interests, which are already introduced in 5G, e.g. Immersive Communication, Massive Communication, Hyper Reliable Low Latency Communication, AI and Communication</a:t>
            </a:r>
          </a:p>
          <a:p>
            <a:pPr marL="800100" lvl="1" indent="-342900">
              <a:buFont typeface="Arial" panose="020B0604020202020204" pitchFamily="34" charset="0"/>
              <a:buChar char="•"/>
              <a:defRPr/>
            </a:pPr>
            <a:r>
              <a:rPr lang="en-US" altLang="zh-CN" sz="2000" dirty="0">
                <a:effectLst/>
              </a:rPr>
              <a:t>For u</a:t>
            </a:r>
            <a:r>
              <a:rPr lang="en-US" altLang="zh-CN" sz="2000" dirty="0">
                <a:solidFill>
                  <a:schemeClr val="tx1"/>
                </a:solidFill>
              </a:rPr>
              <a:t>biquitous connectivity</a:t>
            </a:r>
            <a:r>
              <a:rPr lang="en-US" altLang="zh-CN" sz="2000" dirty="0">
                <a:effectLst/>
              </a:rPr>
              <a:t> &amp; energy efficiency, if they will be included, d</a:t>
            </a:r>
            <a:r>
              <a:rPr lang="en-US" altLang="zh-CN" sz="2000" dirty="0"/>
              <a:t>ocument</a:t>
            </a:r>
            <a:r>
              <a:rPr lang="en-US" altLang="zh-CN" sz="2000" dirty="0">
                <a:effectLst/>
              </a:rPr>
              <a:t> use cases applying for both 5G-A and 6G in </a:t>
            </a:r>
            <a:r>
              <a:rPr lang="en-US" altLang="zh-CN" sz="2000" dirty="0"/>
              <a:t>the 5G-A TR and then apply the principle, i.e.</a:t>
            </a:r>
          </a:p>
          <a:p>
            <a:pPr marL="1257300" lvl="2" indent="-342900">
              <a:buFont typeface="Arial" panose="020B0604020202020204" pitchFamily="34" charset="0"/>
              <a:buChar char="•"/>
              <a:defRPr/>
            </a:pPr>
            <a:r>
              <a:rPr lang="en-US" altLang="zh-CN" dirty="0">
                <a:effectLst/>
              </a:rPr>
              <a:t>Refer to the use case description in the 5G-A TR in the new 6G TR</a:t>
            </a:r>
          </a:p>
          <a:p>
            <a:pPr marL="1257300" lvl="2" indent="-342900">
              <a:buFont typeface="Arial" panose="020B0604020202020204" pitchFamily="34" charset="0"/>
              <a:buChar char="•"/>
              <a:defRPr/>
            </a:pPr>
            <a:r>
              <a:rPr lang="en-US" altLang="zh-CN" dirty="0">
                <a:effectLst/>
              </a:rPr>
              <a:t>Identify &amp; document in the new 6G TR only the gaps</a:t>
            </a:r>
            <a:r>
              <a:rPr lang="en-US" altLang="zh-CN" dirty="0"/>
              <a:t>,</a:t>
            </a:r>
            <a:r>
              <a:rPr lang="zh-CN" altLang="en-US" dirty="0"/>
              <a:t> </a:t>
            </a:r>
            <a:r>
              <a:rPr lang="en-US" altLang="zh-CN" dirty="0"/>
              <a:t>e.g.</a:t>
            </a:r>
            <a:r>
              <a:rPr lang="zh-CN" altLang="en-US" dirty="0"/>
              <a:t> </a:t>
            </a:r>
            <a:r>
              <a:rPr lang="en-US" altLang="zh-CN" dirty="0"/>
              <a:t>new</a:t>
            </a:r>
            <a:r>
              <a:rPr lang="zh-CN" altLang="en-US" dirty="0"/>
              <a:t> </a:t>
            </a:r>
            <a:r>
              <a:rPr lang="en-US" altLang="zh-CN" dirty="0"/>
              <a:t>functional requirements and performance requirements</a:t>
            </a:r>
          </a:p>
        </p:txBody>
      </p:sp>
    </p:spTree>
    <p:extLst>
      <p:ext uri="{BB962C8B-B14F-4D97-AF65-F5344CB8AC3E}">
        <p14:creationId xmlns:p14="http://schemas.microsoft.com/office/powerpoint/2010/main" val="2569852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智能制造…"/>
          <p:cNvSpPr txBox="1"/>
          <p:nvPr/>
        </p:nvSpPr>
        <p:spPr>
          <a:xfrm>
            <a:off x="1510124" y="2464524"/>
            <a:ext cx="15264" cy="938529"/>
          </a:xfrm>
          <a:prstGeom prst="rect">
            <a:avLst/>
          </a:prstGeom>
          <a:ln w="3175">
            <a:miter lim="400000"/>
          </a:ln>
        </p:spPr>
        <p:txBody>
          <a:bodyPr wrap="none" lIns="7526" tIns="7526" rIns="7526" bIns="7526" anchor="ctr">
            <a:spAutoFit/>
          </a:bodyPr>
          <a:lstStyle/>
          <a:p>
            <a:pPr defTabSz="316865">
              <a:defRPr sz="12000">
                <a:solidFill>
                  <a:srgbClr val="FFFFFF"/>
                </a:solidFill>
                <a:latin typeface="MI Lan Pro DemiBold"/>
                <a:ea typeface="MI Lan Pro DemiBold"/>
                <a:cs typeface="MI Lan Pro DemiBold"/>
                <a:sym typeface="MI Lan Pro DemiBold"/>
              </a:defRPr>
            </a:pPr>
            <a:endParaRPr sz="6000" dirty="0"/>
          </a:p>
        </p:txBody>
      </p:sp>
      <p:sp>
        <p:nvSpPr>
          <p:cNvPr id="7" name="文本框 6"/>
          <p:cNvSpPr txBox="1"/>
          <p:nvPr/>
        </p:nvSpPr>
        <p:spPr>
          <a:xfrm>
            <a:off x="1238250" y="2830359"/>
            <a:ext cx="9544049" cy="1200329"/>
          </a:xfrm>
          <a:prstGeom prst="rect">
            <a:avLst/>
          </a:prstGeom>
          <a:noFill/>
        </p:spPr>
        <p:txBody>
          <a:bodyPr wrap="square" rtlCol="0">
            <a:spAutoFit/>
          </a:bodyPr>
          <a:lstStyle/>
          <a:p>
            <a:r>
              <a:rPr lang="en-US" altLang="zh-CN" sz="3600" dirty="0">
                <a:solidFill>
                  <a:schemeClr val="bg1"/>
                </a:solidFill>
              </a:rPr>
              <a:t>let everyone in the world enjoy a better life through innovative technology</a:t>
            </a:r>
          </a:p>
        </p:txBody>
      </p:sp>
      <p:sp>
        <p:nvSpPr>
          <p:cNvPr id="2" name="矩形 1"/>
          <p:cNvSpPr/>
          <p:nvPr/>
        </p:nvSpPr>
        <p:spPr>
          <a:xfrm>
            <a:off x="-23402"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6" name="VCG41N1189936983.jpg" descr="VCG41N1189936983.jpg"/>
          <p:cNvPicPr>
            <a:picLocks noChangeAspect="1"/>
          </p:cNvPicPr>
          <p:nvPr/>
        </p:nvPicPr>
        <p:blipFill>
          <a:blip r:embed="rId3">
            <a:alphaModFix amt="40000"/>
          </a:blip>
          <a:srcRect t="10033" r="26462" b="4770"/>
          <a:stretch>
            <a:fillRect/>
          </a:stretch>
        </p:blipFill>
        <p:spPr>
          <a:xfrm>
            <a:off x="-23402" y="0"/>
            <a:ext cx="12192000" cy="6858000"/>
          </a:xfrm>
          <a:prstGeom prst="rect">
            <a:avLst/>
          </a:prstGeom>
          <a:ln w="3175">
            <a:miter lim="400000"/>
            <a:headEnd/>
            <a:tailEnd/>
          </a:ln>
          <a:effectLst>
            <a:outerShdw blurRad="50800" dist="50800" dir="21540000" algn="ctr" rotWithShape="0">
              <a:srgbClr val="000000"/>
            </a:outerShdw>
          </a:effectLst>
        </p:spPr>
      </p:pic>
      <p:grpSp>
        <p:nvGrpSpPr>
          <p:cNvPr id="9" name="成组"/>
          <p:cNvGrpSpPr/>
          <p:nvPr/>
        </p:nvGrpSpPr>
        <p:grpSpPr>
          <a:xfrm>
            <a:off x="11037213" y="313594"/>
            <a:ext cx="658301" cy="591282"/>
            <a:chOff x="0" y="0"/>
            <a:chExt cx="881879" cy="881879"/>
          </a:xfrm>
        </p:grpSpPr>
        <p:sp>
          <p:nvSpPr>
            <p:cNvPr id="10" name="圆角矩形"/>
            <p:cNvSpPr/>
            <p:nvPr/>
          </p:nvSpPr>
          <p:spPr>
            <a:xfrm>
              <a:off x="52027" y="96805"/>
              <a:ext cx="777826" cy="688270"/>
            </a:xfrm>
            <a:prstGeom prst="roundRect">
              <a:avLst>
                <a:gd name="adj" fmla="val 16952"/>
              </a:avLst>
            </a:prstGeom>
            <a:solidFill>
              <a:srgbClr val="FFFFFF"/>
            </a:solidFill>
            <a:ln w="3175" cap="flat">
              <a:noFill/>
              <a:miter lim="400000"/>
            </a:ln>
            <a:effectLst/>
          </p:spPr>
          <p:txBody>
            <a:bodyPr wrap="square" lIns="0" tIns="0" rIns="0" bIns="0" numCol="1" anchor="ctr">
              <a:noAutofit/>
            </a:bodyPr>
            <a:lstStyle/>
            <a:p>
              <a:pPr defTabSz="825500">
                <a:defRPr sz="3000">
                  <a:solidFill>
                    <a:srgbClr val="FFFFFF"/>
                  </a:solidFill>
                  <a:latin typeface="+mn-lt"/>
                  <a:ea typeface="+mn-ea"/>
                  <a:cs typeface="+mn-cs"/>
                  <a:sym typeface="Helvetica Neue Medium"/>
                </a:defRPr>
              </a:pPr>
              <a:endParaRPr/>
            </a:p>
          </p:txBody>
        </p:sp>
        <p:pic>
          <p:nvPicPr>
            <p:cNvPr id="11" name="image1.png" descr="image1.png"/>
            <p:cNvPicPr>
              <a:picLocks noChangeAspect="1"/>
            </p:cNvPicPr>
            <p:nvPr/>
          </p:nvPicPr>
          <p:blipFill>
            <a:blip r:embed="rId4"/>
            <a:stretch>
              <a:fillRect/>
            </a:stretch>
          </p:blipFill>
          <p:spPr>
            <a:xfrm>
              <a:off x="0" y="0"/>
              <a:ext cx="881880" cy="881880"/>
            </a:xfrm>
            <a:prstGeom prst="rect">
              <a:avLst/>
            </a:prstGeom>
            <a:ln w="3175" cap="flat">
              <a:noFill/>
              <a:miter lim="400000"/>
              <a:headEnd/>
              <a:tailEnd/>
            </a:ln>
            <a:effectLst/>
          </p:spPr>
        </p:pic>
      </p:grpSp>
      <p:sp>
        <p:nvSpPr>
          <p:cNvPr id="3" name="矩形 2"/>
          <p:cNvSpPr/>
          <p:nvPr/>
        </p:nvSpPr>
        <p:spPr>
          <a:xfrm>
            <a:off x="1668109" y="2433557"/>
            <a:ext cx="7462426" cy="1938992"/>
          </a:xfrm>
          <a:prstGeom prst="rect">
            <a:avLst/>
          </a:prstGeom>
        </p:spPr>
        <p:txBody>
          <a:bodyPr wrap="square">
            <a:spAutoFit/>
          </a:bodyPr>
          <a:lstStyle/>
          <a:p>
            <a:r>
              <a:rPr lang="en-US" altLang="zh-CN" sz="4000" b="1" dirty="0">
                <a:solidFill>
                  <a:schemeClr val="bg1"/>
                </a:solidFill>
                <a:effectLst>
                  <a:outerShdw blurRad="38100" dist="38100" dir="2700000" algn="tl">
                    <a:srgbClr val="000000">
                      <a:alpha val="43137"/>
                    </a:srgbClr>
                  </a:outerShdw>
                </a:effectLst>
              </a:rPr>
              <a:t>Let everyone in the world </a:t>
            </a:r>
          </a:p>
          <a:p>
            <a:r>
              <a:rPr lang="en-US" altLang="zh-CN" sz="4000" b="1" dirty="0">
                <a:solidFill>
                  <a:schemeClr val="bg1"/>
                </a:solidFill>
                <a:effectLst>
                  <a:outerShdw blurRad="38100" dist="38100" dir="2700000" algn="tl">
                    <a:srgbClr val="000000">
                      <a:alpha val="43137"/>
                    </a:srgbClr>
                  </a:outerShdw>
                </a:effectLst>
              </a:rPr>
              <a:t>enjoy a better life </a:t>
            </a:r>
          </a:p>
          <a:p>
            <a:r>
              <a:rPr lang="en-US" altLang="zh-CN" sz="4000" b="1" dirty="0">
                <a:solidFill>
                  <a:schemeClr val="bg1"/>
                </a:solidFill>
                <a:effectLst>
                  <a:outerShdw blurRad="38100" dist="38100" dir="2700000" algn="tl">
                    <a:srgbClr val="000000">
                      <a:alpha val="43137"/>
                    </a:srgbClr>
                  </a:outerShdw>
                </a:effectLst>
              </a:rPr>
              <a:t>through innovative technology</a:t>
            </a:r>
          </a:p>
        </p:txBody>
      </p:sp>
    </p:spTree>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NiMmJjMGUyMDNhMGI0MjllZTc4OTE3ODRjOTBjMWQifQ=="/>
</p:tagLst>
</file>

<file path=ppt/theme/theme1.xml><?xml version="1.0" encoding="utf-8"?>
<a:theme xmlns:a="http://schemas.openxmlformats.org/drawingml/2006/main" name="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539</TotalTime>
  <Words>510</Words>
  <Application>Microsoft Office PowerPoint</Application>
  <PresentationFormat>宽屏</PresentationFormat>
  <Paragraphs>54</Paragraphs>
  <Slides>6</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MI Lan Pro DemiBold</vt:lpstr>
      <vt:lpstr>等线</vt:lpstr>
      <vt:lpstr>等线 Light</vt:lpstr>
      <vt:lpstr>Arial</vt:lpstr>
      <vt:lpstr>标准与新技术部_个人</vt:lpstr>
      <vt:lpstr>Proposal on documentation of Integrated Sensing and Communication use cases </vt:lpstr>
      <vt:lpstr>Way forward for stage 1 6G Study</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 3GPP TSG SA/CT#102 Coordination</dc:title>
  <dc:creator>Sherry Shen</dc:creator>
  <cp:lastModifiedBy>Sherry Shen</cp:lastModifiedBy>
  <cp:revision>542</cp:revision>
  <dcterms:created xsi:type="dcterms:W3CDTF">2023-12-07T17:02:00Z</dcterms:created>
  <dcterms:modified xsi:type="dcterms:W3CDTF">2024-08-09T19:01:02Z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77138e0441e43798ded417118b06729">
    <vt:lpwstr>CWMSlr4th3R5LntG5h5XIVVHZMuQ0jXGaWXYdNlvKLR86FXmvC7rqJHteBpvnh66Ae/4eXUWWrolak1IJxRVfYhNw==</vt:lpwstr>
  </property>
  <property fmtid="{D5CDD505-2E9C-101B-9397-08002B2CF9AE}" pid="3" name="CWM41c44d9bc47840018bf6cf2b5eb40deb">
    <vt:lpwstr>CWMHrsrQmjz1kqNtmqtmet3fWA1h40urc5GtorbbCZ7yKYDSGITbYmhbQNRHvbTCbTiEziZn0Khp//l+EXTr+VOkg==</vt:lpwstr>
  </property>
  <property fmtid="{D5CDD505-2E9C-101B-9397-08002B2CF9AE}" pid="4" name="CWMed5dcf2a95584fbb9aa5fcdbe9423194">
    <vt:lpwstr>CWMU8uJFQLawkRaUC87xjS9iSIWj84wphQPfMSgkzO1Bv/HJBNm42RB/b9ibpsr/fC+nUaKVnT+ON7rjsEUsleQOw==</vt:lpwstr>
  </property>
  <property fmtid="{D5CDD505-2E9C-101B-9397-08002B2CF9AE}" pid="5" name="CWM59f972e1ad89485d83eb523ed284d685">
    <vt:lpwstr>CWMWYuTkEc7cbPACqMasKXJ3zq/ysrugZY6UIj7aRjIa6ikQUfMvXyezYtAhSg5fRmLvBNzRxKwezO31T8OoZjTdA==</vt:lpwstr>
  </property>
  <property fmtid="{D5CDD505-2E9C-101B-9397-08002B2CF9AE}" pid="6" name="CWM557bba18a3df4e829cdadfdb7bd6376e">
    <vt:lpwstr>CWMLTCRazLmYsoG+DA0KLRHrzr6xfmu1ELypSJsACVayVk20UQZVql9OPBsXedZLh1/7NEHas4IoB+YfLA+wTQGhg==</vt:lpwstr>
  </property>
  <property fmtid="{D5CDD505-2E9C-101B-9397-08002B2CF9AE}" pid="7" name="ICV">
    <vt:lpwstr>10F7DC6FAD6D454D9B709D78BE54D1D2</vt:lpwstr>
  </property>
  <property fmtid="{D5CDD505-2E9C-101B-9397-08002B2CF9AE}" pid="8" name="KSOProductBuildVer">
    <vt:lpwstr>2052-12.1.0.16729</vt:lpwstr>
  </property>
  <property fmtid="{D5CDD505-2E9C-101B-9397-08002B2CF9AE}" pid="9" name="CWM616adfa0214811ee800001ff000000ff">
    <vt:lpwstr>CWMc4ssKYnc+Tgct6SU7jTGVFGi12o5Zn2dhfOWQFJa/YUL2HQ9GBWdu2HQtZLF97k7VOAfajcY1VCxtTra4Cl7Bg==</vt:lpwstr>
  </property>
  <property fmtid="{D5CDD505-2E9C-101B-9397-08002B2CF9AE}" pid="10" name="CWM5021acb0df6111ee80001d0500001d05">
    <vt:lpwstr>CWMakTtkT1EYD7onMjA+UJyj2EF09J/Q+IRcY5l+JgSi/gyMAak4tLr4IDNcZ6uD9V+6WV4gUaiQ3wjihgzXXZ71w==</vt:lpwstr>
  </property>
  <property fmtid="{D5CDD505-2E9C-101B-9397-08002B2CF9AE}" pid="11" name="CWMe805e650dfa611ee800051be000050be">
    <vt:lpwstr>CWMI+8EStp9ztCdYMNKzZMgJboPjrSXGOmnnkjUUaEiwGbhiVd+ex1wjnBgtahwCx6hO5UG+KopI0CtcrCgQF4Skg==</vt:lpwstr>
  </property>
  <property fmtid="{D5CDD505-2E9C-101B-9397-08002B2CF9AE}" pid="12" name="CWM1a9a11d0e03411ee80004bca00004bca">
    <vt:lpwstr>CWMmH+SVbF0EjndH1I1MDjfO6my70Muixyc/pPC5Vwo0+Otgr8/pOumyK9l/sfBw+QuN1EVt3ybsxiqJ4OcAdRKAg==</vt:lpwstr>
  </property>
  <property fmtid="{D5CDD505-2E9C-101B-9397-08002B2CF9AE}" pid="13" name="CWM8ead2d50e07a11ee8000034f0000034f">
    <vt:lpwstr>CWMvUUD1/mtBXN7EA1Sr8D8uxtvyrgU8p/d2RfsCePqwXOgZinVxARuLM459erbYZj88/FjI8UdbrN8/TXS/zcTvA==</vt:lpwstr>
  </property>
  <property fmtid="{D5CDD505-2E9C-101B-9397-08002B2CF9AE}" pid="14" name="CWM1856fda0e52c11ee8000759800007598">
    <vt:lpwstr>CWMPmWARZQ04TUBbwY/mVV6EoJr3/dSF+QiQNldZHCpBYI8cIWfWc4Ug7hq5WBjZgvG1xgNBUfLDFw4TfZv8a25yw==</vt:lpwstr>
  </property>
  <property fmtid="{D5CDD505-2E9C-101B-9397-08002B2CF9AE}" pid="15" name="CWMed6cb040ebe711ee80005b7900005a79">
    <vt:lpwstr>CWM+t1CAuPbzI14B445kL8LG3xUNroYBLZr97LJpU4mWWdT32V5jMrngT0LP/3oH3UppKqTPeUEnQR+jbSqpMAzlA==</vt:lpwstr>
  </property>
  <property fmtid="{D5CDD505-2E9C-101B-9397-08002B2CF9AE}" pid="16" name="CWMa1ad5000ebfc11ee80000d3700000c37">
    <vt:lpwstr>CWMmH+SVbF0EjndH1I1MDjfO6my70Muixyc/pPC5Vwo0+MFd8nC2NpEnokr8l3ZY4kBOLqqS1BfhqlNpsEkV5+jCw==</vt:lpwstr>
  </property>
  <property fmtid="{D5CDD505-2E9C-101B-9397-08002B2CF9AE}" pid="17" name="CWMc8d12950ec0011ee80000fa200000fa2">
    <vt:lpwstr>CWMwPSPADxbAuL/+Wsi5B5bznTtOKMXbNy2jtH3SgprkSBjyw/FAIogOuv1c7zbnn/RbKMt56HLpw2eS5si61lPqQ==</vt:lpwstr>
  </property>
  <property fmtid="{D5CDD505-2E9C-101B-9397-08002B2CF9AE}" pid="18" name="CWM21e19b60ec0111ee80005bf400005bf4">
    <vt:lpwstr>CWMM7qa4hsCPtFV/DPcCNwfzNRLALGtOEi1O77IFg5RLErP4GwbDRwoSJm2OdYsXKSNshBNhBCJH38XjLLeJNH3/A==</vt:lpwstr>
  </property>
  <property fmtid="{D5CDD505-2E9C-101B-9397-08002B2CF9AE}" pid="19" name="CWM27cd26b0ec0211ee8000751800007418">
    <vt:lpwstr>CWM7E6638F3yweyWJEsVleZs0qFDkOsJ9Oykw+RluQditJmh7WnFX+e+22XKSSLAL+UQhYz5LvLv5KWndnFu4RS1w==</vt:lpwstr>
  </property>
  <property fmtid="{D5CDD505-2E9C-101B-9397-08002B2CF9AE}" pid="20" name="CWM58cd8be0ec1811ee800013f2000013f2">
    <vt:lpwstr>CWM/M/RgV8FjHowJ1n6X+O3ROwJiSYsV+b3WIfPCn8dRvZ/TZ+EEnEb4x/v5PP58LCHHL6XFSZmZ05ctbQevq8tXw==</vt:lpwstr>
  </property>
  <property fmtid="{D5CDD505-2E9C-101B-9397-08002B2CF9AE}" pid="21" name="CWMc21002e0ec1d11ee80000d3700000c37">
    <vt:lpwstr>CWMr3NHbJmYaI4/ibpyhuyV0VgWX6tUea7IjQAwG+cvv1n5SYB3GUGosSm9hRBYXKLm8jwLJ5xflUZ9z7165MJgDQ==</vt:lpwstr>
  </property>
  <property fmtid="{D5CDD505-2E9C-101B-9397-08002B2CF9AE}" pid="22" name="CWM6a3fc710ec1f11ee800061ba000061ba">
    <vt:lpwstr>CWMvvrOBmuMeG/X7TZAD0ydlbuoSqI8SyQ2O/M6hfo4NFqLmQh7U1rlXFsIoTg03UM1WjFCyA6qmElVld+znPOi1g==</vt:lpwstr>
  </property>
  <property fmtid="{D5CDD505-2E9C-101B-9397-08002B2CF9AE}" pid="23" name="CWM3b4a3150ec9e11ee80000b4a00000b4a">
    <vt:lpwstr>CWMlpwMDrKCBNZURsSnsprdmsSMOnqfD48SQ1T0LsltQOqtNYNBermcV7nT8GoMEOZCUjPanDd4EG40dZ9c4+sW0Q==</vt:lpwstr>
  </property>
  <property fmtid="{D5CDD505-2E9C-101B-9397-08002B2CF9AE}" pid="24" name="CWM948b7dc0eca611ee80002d5300002c53">
    <vt:lpwstr>CWMv8VzPJWNsHXQ5cx1Rqu6sPYrD+WF8KESQvp9OzPM0v/klXA4cAKg/RdGxVhdlborQNYYiz/6/y2zD2kdZwavxA==</vt:lpwstr>
  </property>
  <property fmtid="{D5CDD505-2E9C-101B-9397-08002B2CF9AE}" pid="25" name="CWMd3ce4020ecb111ee800009b9000008b9">
    <vt:lpwstr>CWMIataH/VLU7su4IO48OmAg40yp2GyTEOfkuJWU4zK20gLiqgpeeQbUqnTPr0ts8feFkKsPswZLgkyI7Zua7/Hug==</vt:lpwstr>
  </property>
  <property fmtid="{D5CDD505-2E9C-101B-9397-08002B2CF9AE}" pid="26" name="CWM66347390ecc511ee80005bf400005bf4">
    <vt:lpwstr>CWM11Z0Z/h/9ECzVOz5L7swOSvYvLNjln4OEwAcbHqVfYxupDgj7yZNVLAplulqooB2</vt:lpwstr>
  </property>
  <property fmtid="{D5CDD505-2E9C-101B-9397-08002B2CF9AE}" pid="27" name="CWM66536910eccc11ee8000751800007418">
    <vt:lpwstr>CWMiDYc4T9o+cs+Ri0AalijEgsR2Vtmo4geZ3klB9ZJCn5+m2aZTJEXrei7qEoqjLGQPTPxQoAZWjpq1DtHR8F48Q==</vt:lpwstr>
  </property>
  <property fmtid="{D5CDD505-2E9C-101B-9397-08002B2CF9AE}" pid="28" name="CWMf1051200ecd311ee800059da000059da">
    <vt:lpwstr>CWM5qLWL0EDyHh77CNVw3CTM6ifCPj5xER7HJ/IdVNsE+NfhA+At9JFqzXfbk9OYPdFg8QUfwYKNksSD6ssUlex2w==</vt:lpwstr>
  </property>
  <property fmtid="{D5CDD505-2E9C-101B-9397-08002B2CF9AE}" pid="29" name="CWM446233f0132c11ef80006fd300006ed3">
    <vt:lpwstr>CWMbgftC+fHNJDJlTmBY1ZqiQ3BwpJjAy1/AMu/ju0UnVZqXIwFKJDUqsEJo1RpRUu8DzFjmRFDzb1gWypeQjWSqQ==</vt:lpwstr>
  </property>
  <property fmtid="{D5CDD505-2E9C-101B-9397-08002B2CF9AE}" pid="30" name="CWM944142e0134911ef80000dde00000dde">
    <vt:lpwstr>CWMkuP7NZUpyARRbdNzp95oSQWSYecYwe3QK9Et5KMMCKJZVsu54kh4t5B2IibWU8h7eplUAHYzcTwfs4r4DHT4Gw==</vt:lpwstr>
  </property>
  <property fmtid="{D5CDD505-2E9C-101B-9397-08002B2CF9AE}" pid="31" name="CWM633bbcb0137711ef8000177400001774">
    <vt:lpwstr>CWMvDqT81A32VJ1LB7J14rWxWg+C5xcrHXU91VfANPEtAogwM9OhTtzMW9Q/+y67LsqTl8f3STHqQWi/v+DpQ8p8Q==</vt:lpwstr>
  </property>
  <property fmtid="{D5CDD505-2E9C-101B-9397-08002B2CF9AE}" pid="32" name="CWM69e07080141511ef8000498900004889">
    <vt:lpwstr>CWMu2kRUDetZysm4rIcvC37sQfWdPciNUB2Zds0LBcpMUg9BEu1oukA0/y2/ZKy9DNCfk4P3OuLqiKVuJe62VzqDA==</vt:lpwstr>
  </property>
  <property fmtid="{D5CDD505-2E9C-101B-9397-08002B2CF9AE}" pid="33" name="CWMf603ac00143611ef80001b5800001a58">
    <vt:lpwstr>CWMIeklTd276emkn9DYqKo2gW/eEtZDiSeyKwHf7nzOT4qb0GctdNSvoDpC9YhMcbaCW/MRhXWKRHy3uE1e3ncNJQ==</vt:lpwstr>
  </property>
</Properties>
</file>