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1"/>
  </p:notesMasterIdLst>
  <p:handoutMasterIdLst>
    <p:handoutMasterId r:id="rId32"/>
  </p:handoutMasterIdLst>
  <p:sldIdLst>
    <p:sldId id="303" r:id="rId6"/>
    <p:sldId id="1256" r:id="rId7"/>
    <p:sldId id="1285" r:id="rId8"/>
    <p:sldId id="1287" r:id="rId9"/>
    <p:sldId id="1288" r:id="rId10"/>
    <p:sldId id="1290" r:id="rId11"/>
    <p:sldId id="1289" r:id="rId12"/>
    <p:sldId id="1291" r:id="rId13"/>
    <p:sldId id="1293" r:id="rId14"/>
    <p:sldId id="1301" r:id="rId15"/>
    <p:sldId id="1302" r:id="rId16"/>
    <p:sldId id="1303" r:id="rId17"/>
    <p:sldId id="1304" r:id="rId18"/>
    <p:sldId id="1276" r:id="rId19"/>
    <p:sldId id="1277" r:id="rId20"/>
    <p:sldId id="1305" r:id="rId21"/>
    <p:sldId id="1279" r:id="rId22"/>
    <p:sldId id="1306" r:id="rId23"/>
    <p:sldId id="1307" r:id="rId24"/>
    <p:sldId id="1308" r:id="rId25"/>
    <p:sldId id="1309" r:id="rId26"/>
    <p:sldId id="1312" r:id="rId27"/>
    <p:sldId id="1310" r:id="rId28"/>
    <p:sldId id="1311" r:id="rId29"/>
    <p:sldId id="1313" r:id="rId3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Yi-Hsueh Tsai" initials="YT" lastIdx="1" clrIdx="1">
    <p:extLst>
      <p:ext uri="{19B8F6BF-5375-455C-9EA6-DF929625EA0E}">
        <p15:presenceInfo xmlns:p15="http://schemas.microsoft.com/office/powerpoint/2012/main" userId="Yi-Hsueh Tsa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0" autoAdjust="0"/>
    <p:restoredTop sz="95054" autoAdjust="0"/>
  </p:normalViewPr>
  <p:slideViewPr>
    <p:cSldViewPr snapToGrid="0">
      <p:cViewPr varScale="1">
        <p:scale>
          <a:sx n="116" d="100"/>
          <a:sy n="116" d="100"/>
        </p:scale>
        <p:origin x="69" y="45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004"/>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0719CF-23D2-9F4F-6980-814AA033E86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9769E82C-9FA6-602A-CEC4-0FED9C09646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B3C302C-1AFA-5D49-BE94-DCE56E7FA550}" type="datetime1">
              <a:rPr lang="en-US" altLang="en-US"/>
              <a:pPr>
                <a:defRPr/>
              </a:pPr>
              <a:t>8/9/2024</a:t>
            </a:fld>
            <a:endParaRPr lang="en-US" altLang="en-US"/>
          </a:p>
        </p:txBody>
      </p:sp>
      <p:sp>
        <p:nvSpPr>
          <p:cNvPr id="9220" name="Rectangle 4">
            <a:extLst>
              <a:ext uri="{FF2B5EF4-FFF2-40B4-BE49-F238E27FC236}">
                <a16:creationId xmlns:a16="http://schemas.microsoft.com/office/drawing/2014/main" id="{78081BA4-D8BE-E99F-A437-004533D11ABD}"/>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828BFB0B-0AFF-D177-03CC-FF90D8820008}"/>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anose="02020603050405020304" pitchFamily="18" charset="0"/>
              </a:defRPr>
            </a:lvl1pPr>
          </a:lstStyle>
          <a:p>
            <a:pPr>
              <a:defRPr/>
            </a:pPr>
            <a:fld id="{13B58AFA-D7AF-BF47-98C0-C8E31C9BEC6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0A765168-F4BA-B69D-8371-BF5A4E94FAB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17FFF5B8-4A98-73E0-1AB0-F3E3CCA036F7}"/>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388C6DF3-53EB-A248-B139-FCFEEC4DC368}" type="datetime1">
              <a:rPr lang="en-US" altLang="en-US"/>
              <a:pPr>
                <a:defRPr/>
              </a:pPr>
              <a:t>8/9/2024</a:t>
            </a:fld>
            <a:endParaRPr lang="en-US" altLang="en-US"/>
          </a:p>
        </p:txBody>
      </p:sp>
      <p:sp>
        <p:nvSpPr>
          <p:cNvPr id="17412" name="Rectangle 4">
            <a:extLst>
              <a:ext uri="{FF2B5EF4-FFF2-40B4-BE49-F238E27FC236}">
                <a16:creationId xmlns:a16="http://schemas.microsoft.com/office/drawing/2014/main" id="{FED4F10F-944E-0D94-435F-E03C24207831}"/>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C5BFBB5-AD1C-4E7C-7A61-F0310E6D895B}"/>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38D39344-2B4A-80C8-32D1-F54AD9CEB9BB}"/>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14D2D5C-3C11-6A64-4867-4FF52D125F5F}"/>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anose="02020603050405020304" pitchFamily="18" charset="0"/>
              </a:defRPr>
            </a:lvl1pPr>
          </a:lstStyle>
          <a:p>
            <a:pPr>
              <a:defRPr/>
            </a:pPr>
            <a:fld id="{ED62570C-9E63-2C47-8803-F7588FAD836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a16="http://schemas.microsoft.com/office/drawing/2014/main" id="{A748C4CC-89A7-2DE6-8297-EECB94CD78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5383A8BE-52E8-EB41-A58E-05636FF29A35}" type="slidenum">
              <a:rPr lang="en-GB" altLang="en-US"/>
              <a:pPr>
                <a:spcBef>
                  <a:spcPct val="0"/>
                </a:spcBef>
              </a:pPr>
              <a:t>1</a:t>
            </a:fld>
            <a:endParaRPr lang="en-GB" altLang="en-US"/>
          </a:p>
        </p:txBody>
      </p:sp>
      <p:sp>
        <p:nvSpPr>
          <p:cNvPr id="21506" name="Rectangle 2">
            <a:extLst>
              <a:ext uri="{FF2B5EF4-FFF2-40B4-BE49-F238E27FC236}">
                <a16:creationId xmlns:a16="http://schemas.microsoft.com/office/drawing/2014/main" id="{0B310490-AB3E-72C6-F64C-9EBF66CE0175}"/>
              </a:ext>
            </a:extLst>
          </p:cNvPr>
          <p:cNvSpPr>
            <a:spLocks noGrp="1" noRot="1" noChangeAspect="1" noChangeArrowheads="1" noTextEdit="1"/>
          </p:cNvSpPr>
          <p:nvPr>
            <p:ph type="sldImg"/>
          </p:nvPr>
        </p:nvSpPr>
        <p:spPr>
          <a:xfrm>
            <a:off x="88900" y="742950"/>
            <a:ext cx="6621463" cy="3725863"/>
          </a:xfrm>
          <a:ln/>
        </p:spPr>
      </p:sp>
      <p:sp>
        <p:nvSpPr>
          <p:cNvPr id="21507" name="Rectangle 3">
            <a:extLst>
              <a:ext uri="{FF2B5EF4-FFF2-40B4-BE49-F238E27FC236}">
                <a16:creationId xmlns:a16="http://schemas.microsoft.com/office/drawing/2014/main" id="{E0A84E08-2FB8-8398-3934-F462F253C18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3</a:t>
            </a:fld>
            <a:endParaRPr lang="en-GB" altLang="en-US"/>
          </a:p>
        </p:txBody>
      </p:sp>
    </p:spTree>
    <p:extLst>
      <p:ext uri="{BB962C8B-B14F-4D97-AF65-F5344CB8AC3E}">
        <p14:creationId xmlns:p14="http://schemas.microsoft.com/office/powerpoint/2010/main" val="4144528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4</a:t>
            </a:fld>
            <a:endParaRPr lang="en-GB" altLang="en-US"/>
          </a:p>
        </p:txBody>
      </p:sp>
    </p:spTree>
    <p:extLst>
      <p:ext uri="{BB962C8B-B14F-4D97-AF65-F5344CB8AC3E}">
        <p14:creationId xmlns:p14="http://schemas.microsoft.com/office/powerpoint/2010/main" val="141933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5</a:t>
            </a:fld>
            <a:endParaRPr lang="en-GB" altLang="en-US"/>
          </a:p>
        </p:txBody>
      </p:sp>
    </p:spTree>
    <p:extLst>
      <p:ext uri="{BB962C8B-B14F-4D97-AF65-F5344CB8AC3E}">
        <p14:creationId xmlns:p14="http://schemas.microsoft.com/office/powerpoint/2010/main" val="2539117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6</a:t>
            </a:fld>
            <a:endParaRPr lang="en-GB" altLang="en-US"/>
          </a:p>
        </p:txBody>
      </p:sp>
    </p:spTree>
    <p:extLst>
      <p:ext uri="{BB962C8B-B14F-4D97-AF65-F5344CB8AC3E}">
        <p14:creationId xmlns:p14="http://schemas.microsoft.com/office/powerpoint/2010/main" val="3787304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7</a:t>
            </a:fld>
            <a:endParaRPr lang="en-GB" altLang="en-US"/>
          </a:p>
        </p:txBody>
      </p:sp>
    </p:spTree>
    <p:extLst>
      <p:ext uri="{BB962C8B-B14F-4D97-AF65-F5344CB8AC3E}">
        <p14:creationId xmlns:p14="http://schemas.microsoft.com/office/powerpoint/2010/main" val="849507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ED62570C-9E63-2C47-8803-F7588FAD836F}" type="slidenum">
              <a:rPr lang="en-GB" altLang="en-US" smtClean="0"/>
              <a:pPr>
                <a:defRPr/>
              </a:pPr>
              <a:t>8</a:t>
            </a:fld>
            <a:endParaRPr lang="en-GB" altLang="en-US"/>
          </a:p>
        </p:txBody>
      </p:sp>
    </p:spTree>
    <p:extLst>
      <p:ext uri="{BB962C8B-B14F-4D97-AF65-F5344CB8AC3E}">
        <p14:creationId xmlns:p14="http://schemas.microsoft.com/office/powerpoint/2010/main" val="2616369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AFCA1B1-6AF5-FFA7-67CD-F7066BD22E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88536645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D8E2F7C-28E9-3020-9969-71C0D17E9B95}"/>
              </a:ext>
            </a:extLst>
          </p:cNvPr>
          <p:cNvSpPr>
            <a:spLocks noGrp="1"/>
          </p:cNvSpPr>
          <p:nvPr>
            <p:ph type="dt" sz="half" idx="10"/>
          </p:nvPr>
        </p:nvSpPr>
        <p:spPr/>
        <p:txBody>
          <a:bodyPr/>
          <a:lstStyle>
            <a:lvl1pPr>
              <a:defRPr/>
            </a:lvl1pPr>
          </a:lstStyle>
          <a:p>
            <a:pPr>
              <a:defRPr/>
            </a:pPr>
            <a:endParaRPr lang="en-GB"/>
          </a:p>
        </p:txBody>
      </p:sp>
      <p:sp>
        <p:nvSpPr>
          <p:cNvPr id="4" name="Footer Placeholder 4">
            <a:extLst>
              <a:ext uri="{FF2B5EF4-FFF2-40B4-BE49-F238E27FC236}">
                <a16:creationId xmlns:a16="http://schemas.microsoft.com/office/drawing/2014/main" id="{FE622BD7-3FDC-1ADB-1531-77704868B90D}"/>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84A6DC42-2E70-FB3B-B3FC-E2CCB05AD558}"/>
              </a:ext>
            </a:extLst>
          </p:cNvPr>
          <p:cNvSpPr>
            <a:spLocks noGrp="1"/>
          </p:cNvSpPr>
          <p:nvPr>
            <p:ph type="sldNum" sz="quarter" idx="12"/>
          </p:nvPr>
        </p:nvSpPr>
        <p:spPr/>
        <p:txBody>
          <a:bodyPr/>
          <a:lstStyle>
            <a:lvl1pPr>
              <a:defRPr/>
            </a:lvl1pPr>
          </a:lstStyle>
          <a:p>
            <a:pPr>
              <a:defRPr/>
            </a:pPr>
            <a:fld id="{BD1A55F3-E498-9946-A878-03796B03317D}" type="slidenum">
              <a:rPr lang="en-GB" altLang="en-US"/>
              <a:pPr>
                <a:defRPr/>
              </a:pPr>
              <a:t>‹#›</a:t>
            </a:fld>
            <a:endParaRPr lang="en-GB" altLang="en-US"/>
          </a:p>
        </p:txBody>
      </p:sp>
    </p:spTree>
    <p:extLst>
      <p:ext uri="{BB962C8B-B14F-4D97-AF65-F5344CB8AC3E}">
        <p14:creationId xmlns:p14="http://schemas.microsoft.com/office/powerpoint/2010/main" val="2601700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BD956DA-6DF3-CAF2-BC11-9674B9F8B1B9}"/>
              </a:ext>
            </a:extLst>
          </p:cNvPr>
          <p:cNvSpPr>
            <a:spLocks noGrp="1"/>
          </p:cNvSpPr>
          <p:nvPr>
            <p:ph type="dt" sz="half" idx="10"/>
          </p:nvPr>
        </p:nvSpPr>
        <p:spPr/>
        <p:txBody>
          <a:bodyPr/>
          <a:lstStyle>
            <a:lvl1pPr>
              <a:defRPr/>
            </a:lvl1pPr>
          </a:lstStyle>
          <a:p>
            <a:pPr>
              <a:defRPr/>
            </a:pPr>
            <a:endParaRPr lang="en-GB"/>
          </a:p>
        </p:txBody>
      </p:sp>
      <p:sp>
        <p:nvSpPr>
          <p:cNvPr id="3" name="Footer Placeholder 4">
            <a:extLst>
              <a:ext uri="{FF2B5EF4-FFF2-40B4-BE49-F238E27FC236}">
                <a16:creationId xmlns:a16="http://schemas.microsoft.com/office/drawing/2014/main" id="{568EE4D0-EC6D-841B-8D4C-DC8AEB57E6D2}"/>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C6FF0026-05F4-A44C-E0CD-1036A7EBE5DD}"/>
              </a:ext>
            </a:extLst>
          </p:cNvPr>
          <p:cNvSpPr>
            <a:spLocks noGrp="1"/>
          </p:cNvSpPr>
          <p:nvPr>
            <p:ph type="sldNum" sz="quarter" idx="12"/>
          </p:nvPr>
        </p:nvSpPr>
        <p:spPr/>
        <p:txBody>
          <a:bodyPr/>
          <a:lstStyle>
            <a:lvl1pPr>
              <a:defRPr/>
            </a:lvl1pPr>
          </a:lstStyle>
          <a:p>
            <a:pPr>
              <a:defRPr/>
            </a:pPr>
            <a:fld id="{2B3312BA-CB46-6F47-8555-5450283721B3}" type="slidenum">
              <a:rPr lang="en-GB" altLang="en-US"/>
              <a:pPr>
                <a:defRPr/>
              </a:pPr>
              <a:t>‹#›</a:t>
            </a:fld>
            <a:endParaRPr lang="en-GB" altLang="en-US"/>
          </a:p>
        </p:txBody>
      </p:sp>
    </p:spTree>
    <p:extLst>
      <p:ext uri="{BB962C8B-B14F-4D97-AF65-F5344CB8AC3E}">
        <p14:creationId xmlns:p14="http://schemas.microsoft.com/office/powerpoint/2010/main" val="400926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A4C92AA-FA47-42BD-F608-E4DC875D2DBD}"/>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694F58DE-6499-347A-BE74-049CB93FE193}"/>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B6123F1-7061-73AD-E2C4-5357DC82A765}"/>
              </a:ext>
            </a:extLst>
          </p:cNvPr>
          <p:cNvSpPr>
            <a:spLocks noGrp="1"/>
          </p:cNvSpPr>
          <p:nvPr>
            <p:ph type="sldNum" sz="quarter" idx="12"/>
          </p:nvPr>
        </p:nvSpPr>
        <p:spPr/>
        <p:txBody>
          <a:bodyPr/>
          <a:lstStyle>
            <a:lvl1pPr>
              <a:defRPr/>
            </a:lvl1pPr>
          </a:lstStyle>
          <a:p>
            <a:pPr>
              <a:defRPr/>
            </a:pPr>
            <a:fld id="{6C27FC84-0391-5C4A-8638-1AE8B255D12B}" type="slidenum">
              <a:rPr lang="en-GB" altLang="en-US"/>
              <a:pPr>
                <a:defRPr/>
              </a:pPr>
              <a:t>‹#›</a:t>
            </a:fld>
            <a:endParaRPr lang="en-GB" altLang="en-US"/>
          </a:p>
        </p:txBody>
      </p:sp>
    </p:spTree>
    <p:extLst>
      <p:ext uri="{BB962C8B-B14F-4D97-AF65-F5344CB8AC3E}">
        <p14:creationId xmlns:p14="http://schemas.microsoft.com/office/powerpoint/2010/main" val="167101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6838286-B38A-8AD2-6A5F-FFDC76BA33B8}"/>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D23A82DB-9685-45E2-AF8E-37694CB62B4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E21B2299-3929-7E60-FF86-889712F73530}"/>
              </a:ext>
            </a:extLst>
          </p:cNvPr>
          <p:cNvSpPr>
            <a:spLocks noGrp="1"/>
          </p:cNvSpPr>
          <p:nvPr>
            <p:ph type="sldNum" sz="quarter" idx="12"/>
          </p:nvPr>
        </p:nvSpPr>
        <p:spPr/>
        <p:txBody>
          <a:bodyPr/>
          <a:lstStyle>
            <a:lvl1pPr>
              <a:defRPr/>
            </a:lvl1pPr>
          </a:lstStyle>
          <a:p>
            <a:pPr>
              <a:defRPr/>
            </a:pPr>
            <a:fld id="{E786BB4C-2A4C-C646-926B-A221BEF6465B}" type="slidenum">
              <a:rPr lang="en-GB" altLang="en-US"/>
              <a:pPr>
                <a:defRPr/>
              </a:pPr>
              <a:t>‹#›</a:t>
            </a:fld>
            <a:endParaRPr lang="en-GB" altLang="en-US"/>
          </a:p>
        </p:txBody>
      </p:sp>
    </p:spTree>
    <p:extLst>
      <p:ext uri="{BB962C8B-B14F-4D97-AF65-F5344CB8AC3E}">
        <p14:creationId xmlns:p14="http://schemas.microsoft.com/office/powerpoint/2010/main" val="1711629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70B087-57DA-383A-CBC3-148753EC0F70}"/>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D1A646FF-8F10-CDA7-5756-AB4FC71B7E9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DB994DF-7343-D7BF-AB0D-953B6514FBD8}"/>
              </a:ext>
            </a:extLst>
          </p:cNvPr>
          <p:cNvSpPr>
            <a:spLocks noGrp="1"/>
          </p:cNvSpPr>
          <p:nvPr>
            <p:ph type="sldNum" sz="quarter" idx="12"/>
          </p:nvPr>
        </p:nvSpPr>
        <p:spPr/>
        <p:txBody>
          <a:bodyPr/>
          <a:lstStyle>
            <a:lvl1pPr>
              <a:defRPr/>
            </a:lvl1pPr>
          </a:lstStyle>
          <a:p>
            <a:pPr>
              <a:defRPr/>
            </a:pPr>
            <a:fld id="{5FBF73BF-F44B-5E4E-8BE7-F0DB436F81BC}" type="slidenum">
              <a:rPr lang="en-GB" altLang="en-US"/>
              <a:pPr>
                <a:defRPr/>
              </a:pPr>
              <a:t>‹#›</a:t>
            </a:fld>
            <a:endParaRPr lang="en-GB" altLang="en-US"/>
          </a:p>
        </p:txBody>
      </p:sp>
    </p:spTree>
    <p:extLst>
      <p:ext uri="{BB962C8B-B14F-4D97-AF65-F5344CB8AC3E}">
        <p14:creationId xmlns:p14="http://schemas.microsoft.com/office/powerpoint/2010/main" val="257532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47ADBC-E2AE-5DAE-9562-BCF80E7BA5B2}"/>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57493DF1-AA34-CD38-F954-E95B7A91435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C9C2884-9211-D6B8-149C-E95253D7D476}"/>
              </a:ext>
            </a:extLst>
          </p:cNvPr>
          <p:cNvSpPr>
            <a:spLocks noGrp="1"/>
          </p:cNvSpPr>
          <p:nvPr>
            <p:ph type="sldNum" sz="quarter" idx="12"/>
          </p:nvPr>
        </p:nvSpPr>
        <p:spPr/>
        <p:txBody>
          <a:bodyPr/>
          <a:lstStyle>
            <a:lvl1pPr>
              <a:defRPr/>
            </a:lvl1pPr>
          </a:lstStyle>
          <a:p>
            <a:pPr>
              <a:defRPr/>
            </a:pPr>
            <a:fld id="{1FFA9E18-55EB-644D-A51D-8ECDEC472709}" type="slidenum">
              <a:rPr lang="en-GB" altLang="en-US"/>
              <a:pPr>
                <a:defRPr/>
              </a:pPr>
              <a:t>‹#›</a:t>
            </a:fld>
            <a:endParaRPr lang="en-GB" altLang="en-US"/>
          </a:p>
        </p:txBody>
      </p:sp>
    </p:spTree>
    <p:extLst>
      <p:ext uri="{BB962C8B-B14F-4D97-AF65-F5344CB8AC3E}">
        <p14:creationId xmlns:p14="http://schemas.microsoft.com/office/powerpoint/2010/main" val="132173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116978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2765269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28650" y="1369219"/>
            <a:ext cx="3843704"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671646" y="1369219"/>
            <a:ext cx="3843704"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716049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6109D31-EF34-80A3-543A-6B7284A1CF64}"/>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A361FCDE-7997-4117-E229-FCB96FBEF56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BB71C73-CE58-A3BB-DBEE-9CC606DFE142}"/>
              </a:ext>
            </a:extLst>
          </p:cNvPr>
          <p:cNvSpPr>
            <a:spLocks noGrp="1"/>
          </p:cNvSpPr>
          <p:nvPr>
            <p:ph type="sldNum" sz="quarter" idx="12"/>
          </p:nvPr>
        </p:nvSpPr>
        <p:spPr/>
        <p:txBody>
          <a:bodyPr/>
          <a:lstStyle>
            <a:lvl1pPr>
              <a:defRPr/>
            </a:lvl1pPr>
          </a:lstStyle>
          <a:p>
            <a:pPr>
              <a:defRPr/>
            </a:pPr>
            <a:fld id="{88FCB311-F107-E44B-BDD7-B17AAB439B71}" type="slidenum">
              <a:rPr lang="en-GB" altLang="en-US"/>
              <a:pPr>
                <a:defRPr/>
              </a:pPr>
              <a:t>‹#›</a:t>
            </a:fld>
            <a:endParaRPr lang="en-GB" altLang="en-US"/>
          </a:p>
        </p:txBody>
      </p:sp>
    </p:spTree>
    <p:extLst>
      <p:ext uri="{BB962C8B-B14F-4D97-AF65-F5344CB8AC3E}">
        <p14:creationId xmlns:p14="http://schemas.microsoft.com/office/powerpoint/2010/main" val="2098076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90AF9B-DC2B-71AA-7233-94C75FEB5406}"/>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2E2FD047-15A2-E12B-9BCC-64BAD0EA50F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6E1B5E5-3467-E1D3-76A9-015BFB8D6C40}"/>
              </a:ext>
            </a:extLst>
          </p:cNvPr>
          <p:cNvSpPr>
            <a:spLocks noGrp="1"/>
          </p:cNvSpPr>
          <p:nvPr>
            <p:ph type="sldNum" sz="quarter" idx="12"/>
          </p:nvPr>
        </p:nvSpPr>
        <p:spPr/>
        <p:txBody>
          <a:bodyPr/>
          <a:lstStyle>
            <a:lvl1pPr>
              <a:defRPr/>
            </a:lvl1pPr>
          </a:lstStyle>
          <a:p>
            <a:pPr>
              <a:defRPr/>
            </a:pPr>
            <a:fld id="{DC48695C-2F84-A940-9EE3-30D2CBAD7F11}" type="slidenum">
              <a:rPr lang="en-GB" altLang="en-US"/>
              <a:pPr>
                <a:defRPr/>
              </a:pPr>
              <a:t>‹#›</a:t>
            </a:fld>
            <a:endParaRPr lang="en-GB" altLang="en-US"/>
          </a:p>
        </p:txBody>
      </p:sp>
    </p:spTree>
    <p:extLst>
      <p:ext uri="{BB962C8B-B14F-4D97-AF65-F5344CB8AC3E}">
        <p14:creationId xmlns:p14="http://schemas.microsoft.com/office/powerpoint/2010/main" val="2479038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F4802D-D4CE-1A36-D32D-4904AB34C509}"/>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18802892-B5AB-3FE7-98EB-D68E285A535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DE23CE9-043E-8008-F190-85B098C134EF}"/>
              </a:ext>
            </a:extLst>
          </p:cNvPr>
          <p:cNvSpPr>
            <a:spLocks noGrp="1"/>
          </p:cNvSpPr>
          <p:nvPr>
            <p:ph type="sldNum" sz="quarter" idx="12"/>
          </p:nvPr>
        </p:nvSpPr>
        <p:spPr/>
        <p:txBody>
          <a:bodyPr/>
          <a:lstStyle>
            <a:lvl1pPr>
              <a:defRPr/>
            </a:lvl1pPr>
          </a:lstStyle>
          <a:p>
            <a:pPr>
              <a:defRPr/>
            </a:pPr>
            <a:fld id="{4E30CF77-987E-7543-AB1C-FA58820DD90D}" type="slidenum">
              <a:rPr lang="en-GB" altLang="en-US"/>
              <a:pPr>
                <a:defRPr/>
              </a:pPr>
              <a:t>‹#›</a:t>
            </a:fld>
            <a:endParaRPr lang="en-GB" altLang="en-US"/>
          </a:p>
        </p:txBody>
      </p:sp>
    </p:spTree>
    <p:extLst>
      <p:ext uri="{BB962C8B-B14F-4D97-AF65-F5344CB8AC3E}">
        <p14:creationId xmlns:p14="http://schemas.microsoft.com/office/powerpoint/2010/main" val="4175314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CC729C3-E536-12B1-8223-18293AA67811}"/>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EDE4EC61-5828-9C1D-CCD0-B6BD16092D2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E928C2FD-BEF1-27C7-1BBC-6016C5232EC8}"/>
              </a:ext>
            </a:extLst>
          </p:cNvPr>
          <p:cNvSpPr>
            <a:spLocks noGrp="1"/>
          </p:cNvSpPr>
          <p:nvPr>
            <p:ph type="sldNum" sz="quarter" idx="12"/>
          </p:nvPr>
        </p:nvSpPr>
        <p:spPr/>
        <p:txBody>
          <a:bodyPr/>
          <a:lstStyle>
            <a:lvl1pPr>
              <a:defRPr/>
            </a:lvl1pPr>
          </a:lstStyle>
          <a:p>
            <a:pPr>
              <a:defRPr/>
            </a:pPr>
            <a:fld id="{8823F0CA-F587-8E40-A83B-AC0C0E62E1D1}" type="slidenum">
              <a:rPr lang="en-GB" altLang="en-US"/>
              <a:pPr>
                <a:defRPr/>
              </a:pPr>
              <a:t>‹#›</a:t>
            </a:fld>
            <a:endParaRPr lang="en-GB" altLang="en-US"/>
          </a:p>
        </p:txBody>
      </p:sp>
    </p:spTree>
    <p:extLst>
      <p:ext uri="{BB962C8B-B14F-4D97-AF65-F5344CB8AC3E}">
        <p14:creationId xmlns:p14="http://schemas.microsoft.com/office/powerpoint/2010/main" val="111400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21041EF5-B53A-6BC3-79F5-18A0FF4CA650}"/>
              </a:ext>
            </a:extLst>
          </p:cNvPr>
          <p:cNvSpPr>
            <a:spLocks noGrp="1"/>
          </p:cNvSpPr>
          <p:nvPr>
            <p:ph type="dt" sz="half" idx="10"/>
          </p:nvPr>
        </p:nvSpPr>
        <p:spPr/>
        <p:txBody>
          <a:bodyPr/>
          <a:lstStyle>
            <a:lvl1pPr>
              <a:defRPr/>
            </a:lvl1pPr>
          </a:lstStyle>
          <a:p>
            <a:pPr>
              <a:defRPr/>
            </a:pPr>
            <a:endParaRPr lang="en-GB"/>
          </a:p>
        </p:txBody>
      </p:sp>
      <p:sp>
        <p:nvSpPr>
          <p:cNvPr id="8" name="Footer Placeholder 4">
            <a:extLst>
              <a:ext uri="{FF2B5EF4-FFF2-40B4-BE49-F238E27FC236}">
                <a16:creationId xmlns:a16="http://schemas.microsoft.com/office/drawing/2014/main" id="{94FE85FD-7947-FA86-F191-935C75D83E64}"/>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F9CFDDA6-F051-B43C-850A-C21F1ED2EEF5}"/>
              </a:ext>
            </a:extLst>
          </p:cNvPr>
          <p:cNvSpPr>
            <a:spLocks noGrp="1"/>
          </p:cNvSpPr>
          <p:nvPr>
            <p:ph type="sldNum" sz="quarter" idx="12"/>
          </p:nvPr>
        </p:nvSpPr>
        <p:spPr/>
        <p:txBody>
          <a:bodyPr/>
          <a:lstStyle>
            <a:lvl1pPr>
              <a:defRPr/>
            </a:lvl1pPr>
          </a:lstStyle>
          <a:p>
            <a:pPr>
              <a:defRPr/>
            </a:pPr>
            <a:fld id="{133AF37E-86AD-8945-93AB-CC9D04348AB7}" type="slidenum">
              <a:rPr lang="en-GB" altLang="en-US"/>
              <a:pPr>
                <a:defRPr/>
              </a:pPr>
              <a:t>‹#›</a:t>
            </a:fld>
            <a:endParaRPr lang="en-GB" altLang="en-US"/>
          </a:p>
        </p:txBody>
      </p:sp>
    </p:spTree>
    <p:extLst>
      <p:ext uri="{BB962C8B-B14F-4D97-AF65-F5344CB8AC3E}">
        <p14:creationId xmlns:p14="http://schemas.microsoft.com/office/powerpoint/2010/main" val="5641722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EEA8994-A18E-78DB-D12A-3F7902F9B5B1}"/>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A3D1B96F-EF14-E7C0-9E38-38D89E22E13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502730E0-0146-B1F1-1709-1C81F2F14392}"/>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94EEA65C-BC4E-2724-FE92-9F9DA209A1D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8ED1539B-6E8E-25BC-B8FE-1392C71C0AC7}"/>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C636336-8EF7-5340-9738-E53D94F7C431}"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6905" r:id="rId1"/>
    <p:sldLayoutId id="2147486892" r:id="rId2"/>
    <p:sldLayoutId id="2147486893" r:id="rId3"/>
    <p:sldLayoutId id="2147486906"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Title Placeholder 1">
            <a:extLst>
              <a:ext uri="{FF2B5EF4-FFF2-40B4-BE49-F238E27FC236}">
                <a16:creationId xmlns:a16="http://schemas.microsoft.com/office/drawing/2014/main" id="{7416D943-C4E0-827B-5DE2-75AB0CAFC911}"/>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5123" name="Text Placeholder 2">
            <a:extLst>
              <a:ext uri="{FF2B5EF4-FFF2-40B4-BE49-F238E27FC236}">
                <a16:creationId xmlns:a16="http://schemas.microsoft.com/office/drawing/2014/main" id="{5CE9A4A0-D900-31D4-63D7-D9D389F3025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74335621-8C21-1F2C-5FBB-34D24B44AF3A}"/>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5" name="Footer Placeholder 4">
            <a:extLst>
              <a:ext uri="{FF2B5EF4-FFF2-40B4-BE49-F238E27FC236}">
                <a16:creationId xmlns:a16="http://schemas.microsoft.com/office/drawing/2014/main" id="{C2E5D1AB-8C9E-2400-6F48-E9B34A6BBB23}"/>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ED76406E-82C3-AE02-4CBE-15BE97E71C5D}"/>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86922F85-AAFC-F440-B7F9-7F5F6040DE1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894" r:id="rId1"/>
    <p:sldLayoutId id="2147486895" r:id="rId2"/>
    <p:sldLayoutId id="2147486896" r:id="rId3"/>
    <p:sldLayoutId id="2147486897" r:id="rId4"/>
    <p:sldLayoutId id="2147486898" r:id="rId5"/>
    <p:sldLayoutId id="2147486899" r:id="rId6"/>
    <p:sldLayoutId id="2147486900" r:id="rId7"/>
    <p:sldLayoutId id="2147486901" r:id="rId8"/>
    <p:sldLayoutId id="2147486902" r:id="rId9"/>
    <p:sldLayoutId id="2147486903" r:id="rId10"/>
    <p:sldLayoutId id="21474869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ucas@iii.org.tw"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kelvinfomi@issdu.com.tw" TargetMode="External"/><Relationship Id="rId4" Type="http://schemas.openxmlformats.org/officeDocument/2006/relationships/hyperlink" Target="mailto:stephen.bush@ge.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dl.acm.org/doi/10.1145/3448300.3467826"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atis.org/resources/implications-of-entropy-on-symmetric-key-encryption-resilience-to-quantu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38B671A3-C4F1-936B-A601-B57831A96854}"/>
              </a:ext>
            </a:extLst>
          </p:cNvPr>
          <p:cNvSpPr txBox="1">
            <a:spLocks noChangeArrowheads="1"/>
          </p:cNvSpPr>
          <p:nvPr/>
        </p:nvSpPr>
        <p:spPr bwMode="auto">
          <a:xfrm>
            <a:off x="1273630" y="1459552"/>
            <a:ext cx="7400924" cy="2044059"/>
          </a:xfrm>
          <a:prstGeom prst="rect">
            <a:avLst/>
          </a:prstGeom>
          <a:noFill/>
          <a:ln>
            <a:noFill/>
          </a:ln>
        </p:spPr>
        <p:txBody>
          <a:bodyPr lIns="91430" tIns="45715" rIns="91430" bIns="45715" anchor="ctr"/>
          <a:lstStyle/>
          <a:p>
            <a:pPr algn="ctr">
              <a:defRPr/>
            </a:pPr>
            <a:r>
              <a:rPr lang="en-US" sz="4400" b="1" i="1" kern="0" dirty="0">
                <a:solidFill>
                  <a:srgbClr val="FF0000"/>
                </a:solidFill>
                <a:latin typeface="Times New Roman" panose="02020603050405020304" pitchFamily="18" charset="0"/>
                <a:ea typeface="ＭＳ Ｐゴシック" charset="0"/>
                <a:cs typeface="Times New Roman" panose="02020603050405020304" pitchFamily="18" charset="0"/>
              </a:rPr>
              <a:t>Motivation for 6G SID: Quantum Safe Network (</a:t>
            </a:r>
            <a:r>
              <a:rPr lang="en-US" altLang="ja-JP" sz="4400" b="1" i="1" kern="0" dirty="0">
                <a:solidFill>
                  <a:srgbClr val="FF0000"/>
                </a:solidFill>
                <a:latin typeface="Times New Roman" panose="02020603050405020304" pitchFamily="18" charset="0"/>
                <a:ea typeface="ＭＳ Ｐゴシック" charset="0"/>
                <a:cs typeface="Times New Roman" panose="02020603050405020304" pitchFamily="18" charset="0"/>
              </a:rPr>
              <a:t>QSN)</a:t>
            </a:r>
            <a:endParaRPr lang="en-GB" sz="4400" b="1" i="1" kern="0" dirty="0">
              <a:solidFill>
                <a:srgbClr val="FF0000"/>
              </a:solidFill>
              <a:latin typeface="Times New Roman" panose="02020603050405020304" pitchFamily="18" charset="0"/>
              <a:ea typeface="ＭＳ Ｐゴシック" charset="0"/>
              <a:cs typeface="Times New Roman" panose="02020603050405020304" pitchFamily="18" charset="0"/>
            </a:endParaRPr>
          </a:p>
        </p:txBody>
      </p:sp>
      <p:sp>
        <p:nvSpPr>
          <p:cNvPr id="20482" name="Subtitle 6">
            <a:extLst>
              <a:ext uri="{FF2B5EF4-FFF2-40B4-BE49-F238E27FC236}">
                <a16:creationId xmlns:a16="http://schemas.microsoft.com/office/drawing/2014/main" id="{EFF62868-5450-2856-E092-EF2B93F61E23}"/>
              </a:ext>
            </a:extLst>
          </p:cNvPr>
          <p:cNvSpPr>
            <a:spLocks noGrp="1"/>
          </p:cNvSpPr>
          <p:nvPr>
            <p:ph type="subTitle" idx="4294967295"/>
          </p:nvPr>
        </p:nvSpPr>
        <p:spPr>
          <a:xfrm>
            <a:off x="1771650" y="3503611"/>
            <a:ext cx="6453188" cy="1276351"/>
          </a:xfrm>
        </p:spPr>
        <p:txBody>
          <a:bodyPr/>
          <a:lstStyle/>
          <a:p>
            <a:pPr marL="0" indent="0">
              <a:lnSpc>
                <a:spcPct val="80000"/>
              </a:lnSpc>
              <a:buNone/>
            </a:pPr>
            <a:r>
              <a:rPr lang="en-GB" altLang="en-US" sz="1400" b="1" dirty="0">
                <a:latin typeface="Times New Roman" panose="02020603050405020304" pitchFamily="18" charset="0"/>
                <a:cs typeface="Times New Roman" panose="02020603050405020304" pitchFamily="18" charset="0"/>
              </a:rPr>
              <a:t>Source: 		</a:t>
            </a:r>
            <a:r>
              <a:rPr lang="en-US" altLang="zh-TW" sz="1400" b="1" dirty="0">
                <a:latin typeface="Times New Roman" panose="02020603050405020304" pitchFamily="18" charset="0"/>
                <a:cs typeface="Times New Roman" panose="02020603050405020304" pitchFamily="18" charset="0"/>
              </a:rPr>
              <a:t>III</a:t>
            </a:r>
            <a:r>
              <a:rPr lang="en-US" altLang="zh-TW" sz="1400" b="1">
                <a:latin typeface="Times New Roman" panose="02020603050405020304" pitchFamily="18" charset="0"/>
                <a:cs typeface="Times New Roman" panose="02020603050405020304" pitchFamily="18" charset="0"/>
              </a:rPr>
              <a:t>, GE </a:t>
            </a:r>
            <a:r>
              <a:rPr lang="en-US" altLang="zh-TW" sz="1400" b="1" dirty="0">
                <a:latin typeface="Times New Roman" panose="02020603050405020304" pitchFamily="18" charset="0"/>
                <a:cs typeface="Times New Roman" panose="02020603050405020304" pitchFamily="18" charset="0"/>
              </a:rPr>
              <a:t>Network Technologies, ISSDU</a:t>
            </a:r>
          </a:p>
          <a:p>
            <a:pPr marL="0" indent="0">
              <a:lnSpc>
                <a:spcPct val="80000"/>
              </a:lnSpc>
              <a:buFontTx/>
              <a:buNone/>
            </a:pPr>
            <a:r>
              <a:rPr lang="en-GB" altLang="en-US" sz="1400" b="1" dirty="0">
                <a:latin typeface="Times New Roman" panose="02020603050405020304" pitchFamily="18" charset="0"/>
                <a:cs typeface="Times New Roman" panose="02020603050405020304" pitchFamily="18" charset="0"/>
              </a:rPr>
              <a:t>Agenda item: 	8.1</a:t>
            </a:r>
          </a:p>
          <a:p>
            <a:pPr marL="0" indent="0">
              <a:lnSpc>
                <a:spcPct val="80000"/>
              </a:lnSpc>
              <a:buFontTx/>
              <a:buNone/>
            </a:pPr>
            <a:r>
              <a:rPr lang="en-GB" altLang="en-US" sz="1400" b="1" dirty="0">
                <a:latin typeface="Times New Roman" panose="02020603050405020304" pitchFamily="18" charset="0"/>
                <a:cs typeface="Times New Roman" panose="02020603050405020304" pitchFamily="18" charset="0"/>
              </a:rPr>
              <a:t>Document  for:	Discussion</a:t>
            </a:r>
          </a:p>
          <a:p>
            <a:pPr marL="0" indent="0">
              <a:spcBef>
                <a:spcPct val="0"/>
              </a:spcBef>
              <a:buNone/>
            </a:pPr>
            <a:r>
              <a:rPr lang="en-GB" altLang="en-US" sz="1400" b="1" dirty="0">
                <a:latin typeface="Times New Roman" panose="02020603050405020304" pitchFamily="18" charset="0"/>
                <a:cs typeface="Times New Roman" panose="02020603050405020304" pitchFamily="18" charset="0"/>
              </a:rPr>
              <a:t>Contact:		Yi-Hsueh Tsai	</a:t>
            </a:r>
            <a:r>
              <a:rPr lang="sv-SE" altLang="en-US" sz="1400" b="1" dirty="0">
                <a:latin typeface="Times New Roman" panose="02020603050405020304" pitchFamily="18" charset="0"/>
                <a:cs typeface="Times New Roman" panose="02020603050405020304" pitchFamily="18" charset="0"/>
                <a:hlinkClick r:id="rId3"/>
              </a:rPr>
              <a:t>lucas@iii.org.tw</a:t>
            </a:r>
            <a:r>
              <a:rPr lang="sv-SE" altLang="en-US" sz="1400" b="1" dirty="0">
                <a:latin typeface="Times New Roman" panose="02020603050405020304" pitchFamily="18" charset="0"/>
                <a:cs typeface="Times New Roman" panose="02020603050405020304" pitchFamily="18" charset="0"/>
              </a:rPr>
              <a:t>			</a:t>
            </a:r>
            <a:r>
              <a:rPr lang="en-US" altLang="en-US" sz="1400" b="1" dirty="0">
                <a:latin typeface="Times New Roman" panose="02020603050405020304" pitchFamily="18" charset="0"/>
                <a:cs typeface="Times New Roman" panose="02020603050405020304" pitchFamily="18" charset="0"/>
              </a:rPr>
              <a:t>Stephen F Bush	</a:t>
            </a:r>
            <a:r>
              <a:rPr lang="en-US" altLang="en-US" sz="1400" b="1" dirty="0">
                <a:latin typeface="Times New Roman" panose="02020603050405020304" pitchFamily="18" charset="0"/>
                <a:cs typeface="Times New Roman" panose="02020603050405020304" pitchFamily="18" charset="0"/>
                <a:hlinkClick r:id="rId4"/>
              </a:rPr>
              <a:t>stephen.bush@ge.com</a:t>
            </a:r>
            <a:r>
              <a:rPr lang="sv-SE" altLang="en-US" sz="1400" b="1" dirty="0">
                <a:latin typeface="Times New Roman" panose="02020603050405020304" pitchFamily="18" charset="0"/>
                <a:cs typeface="Times New Roman" panose="02020603050405020304" pitchFamily="18" charset="0"/>
              </a:rPr>
              <a:t>			Feng-Ming Yang	</a:t>
            </a:r>
            <a:r>
              <a:rPr lang="en-GB" altLang="zh-TW" sz="1400" b="1" dirty="0">
                <a:latin typeface="Times New Roman" panose="02020603050405020304" pitchFamily="18" charset="0"/>
                <a:cs typeface="Times New Roman" panose="02020603050405020304" pitchFamily="18" charset="0"/>
                <a:hlinkClick r:id="rId5"/>
              </a:rPr>
              <a:t>kelvinfomi@issdu.com.tw</a:t>
            </a:r>
            <a:r>
              <a:rPr lang="sv-SE" altLang="en-US" sz="1400" b="1" dirty="0">
                <a:latin typeface="Times New Roman" panose="02020603050405020304" pitchFamily="18" charset="0"/>
                <a:cs typeface="Times New Roman" panose="02020603050405020304" pitchFamily="18" charset="0"/>
              </a:rPr>
              <a:t> </a:t>
            </a:r>
          </a:p>
          <a:p>
            <a:pPr marL="0" indent="0">
              <a:spcBef>
                <a:spcPct val="0"/>
              </a:spcBef>
              <a:buFontTx/>
              <a:buNone/>
            </a:pPr>
            <a:br>
              <a:rPr lang="en-US" altLang="en-US" sz="1400" b="1" dirty="0">
                <a:latin typeface="Times New Roman" panose="02020603050405020304" pitchFamily="18" charset="0"/>
                <a:cs typeface="Times New Roman" panose="02020603050405020304" pitchFamily="18" charset="0"/>
              </a:rPr>
            </a:br>
            <a:endParaRPr lang="sv-SE" altLang="en-US" sz="1400" b="1" dirty="0">
              <a:latin typeface="Times New Roman" panose="02020603050405020304" pitchFamily="18" charset="0"/>
              <a:cs typeface="Times New Roman" panose="02020603050405020304" pitchFamily="18" charset="0"/>
            </a:endParaRPr>
          </a:p>
          <a:p>
            <a:pPr marL="0" indent="0">
              <a:spcBef>
                <a:spcPct val="0"/>
              </a:spcBef>
              <a:buFontTx/>
              <a:buNone/>
            </a:pPr>
            <a:r>
              <a:rPr lang="sv-SE" altLang="en-US" sz="1400" b="1" dirty="0">
                <a:latin typeface="Times New Roman" panose="02020603050405020304" pitchFamily="18" charset="0"/>
                <a:cs typeface="Times New Roman" panose="02020603050405020304" pitchFamily="18" charset="0"/>
              </a:rPr>
              <a:t>		</a:t>
            </a:r>
            <a:endParaRPr lang="en-GB" altLang="en-US" sz="1400" dirty="0">
              <a:latin typeface="Arial" panose="020B0604020202020204" pitchFamily="34" charset="0"/>
            </a:endParaRPr>
          </a:p>
        </p:txBody>
      </p:sp>
      <p:sp>
        <p:nvSpPr>
          <p:cNvPr id="20483" name="AutoShape 14">
            <a:extLst>
              <a:ext uri="{FF2B5EF4-FFF2-40B4-BE49-F238E27FC236}">
                <a16:creationId xmlns:a16="http://schemas.microsoft.com/office/drawing/2014/main" id="{AA19BF19-B18C-FCFF-0029-FA03EE546574}"/>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6"/>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20484" name="TextBox 6">
            <a:extLst>
              <a:ext uri="{FF2B5EF4-FFF2-40B4-BE49-F238E27FC236}">
                <a16:creationId xmlns:a16="http://schemas.microsoft.com/office/drawing/2014/main" id="{F278A23C-3DD1-0598-1F78-7504ED0F89CD}"/>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6"/>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100">
                <a:solidFill>
                  <a:schemeClr val="bg1"/>
                </a:solidFill>
                <a:latin typeface="Arial" panose="020B0604020202020204" pitchFamily="34" charset="0"/>
              </a:rPr>
              <a:t>S1-242126, </a:t>
            </a:r>
            <a:r>
              <a:rPr lang="en-GB" altLang="en-US" sz="1100" dirty="0">
                <a:solidFill>
                  <a:schemeClr val="bg1"/>
                </a:solidFill>
                <a:latin typeface="Arial" panose="020B0604020202020204" pitchFamily="34" charset="0"/>
              </a:rPr>
              <a:t>3GPP TSG WG1#107, August 19-23, 2024, Maastricht , NL</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683C4F-622E-8B90-4523-748190E504A6}"/>
              </a:ext>
            </a:extLst>
          </p:cNvPr>
          <p:cNvSpPr>
            <a:spLocks noGrp="1"/>
          </p:cNvSpPr>
          <p:nvPr>
            <p:ph type="title"/>
          </p:nvPr>
        </p:nvSpPr>
        <p:spPr>
          <a:xfrm>
            <a:off x="488950" y="171450"/>
            <a:ext cx="6827838" cy="514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Potential Key Value Indicators (2/4)</a:t>
            </a:r>
            <a:endParaRPr lang="ja-JP" altLang="en-US" b="1" dirty="0">
              <a:latin typeface="Times New Roman" panose="02020603050405020304" pitchFamily="18" charset="0"/>
              <a:cs typeface="Times New Roman" panose="02020603050405020304" pitchFamily="18" charset="0"/>
            </a:endParaRPr>
          </a:p>
        </p:txBody>
      </p:sp>
      <p:sp>
        <p:nvSpPr>
          <p:cNvPr id="3" name="コンテンツ プレースホルダー 2">
            <a:extLst>
              <a:ext uri="{FF2B5EF4-FFF2-40B4-BE49-F238E27FC236}">
                <a16:creationId xmlns:a16="http://schemas.microsoft.com/office/drawing/2014/main" id="{6A0BF51E-32F0-BB04-B9C0-0B0F6F73B569}"/>
              </a:ext>
            </a:extLst>
          </p:cNvPr>
          <p:cNvSpPr>
            <a:spLocks noGrp="1"/>
          </p:cNvSpPr>
          <p:nvPr>
            <p:ph idx="1"/>
          </p:nvPr>
        </p:nvSpPr>
        <p:spPr>
          <a:xfrm>
            <a:off x="236764" y="644979"/>
            <a:ext cx="8731704" cy="43393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Bandwidth Efficiency: </a:t>
            </a:r>
          </a:p>
          <a:p>
            <a:pPr marL="457200" lvl="1" indent="0">
              <a:buNone/>
            </a:pPr>
            <a:r>
              <a:rPr lang="en-US" altLang="ja-JP" dirty="0">
                <a:latin typeface="Times New Roman" panose="02020603050405020304" pitchFamily="18" charset="0"/>
                <a:cs typeface="Times New Roman" panose="02020603050405020304" pitchFamily="18" charset="0"/>
              </a:rPr>
              <a:t>Set quantitative limits on the increase in bandwidth consumption due to larger key sizes and encrypted payloads in PQC. This could include specifying maximum overhead percentages relative to classical encryption methods to ensure efficient use of network resources.</a:t>
            </a:r>
          </a:p>
          <a:p>
            <a:r>
              <a:rPr lang="en-US" altLang="ja-JP" b="1" dirty="0">
                <a:latin typeface="Times New Roman" panose="02020603050405020304" pitchFamily="18" charset="0"/>
                <a:cs typeface="Times New Roman" panose="02020603050405020304" pitchFamily="18" charset="0"/>
              </a:rPr>
              <a:t>Energy Consumption Metrics: </a:t>
            </a:r>
          </a:p>
          <a:p>
            <a:pPr marL="457200" lvl="1" indent="0">
              <a:buNone/>
            </a:pPr>
            <a:r>
              <a:rPr lang="en-US" altLang="ja-JP" dirty="0">
                <a:latin typeface="Times New Roman" panose="02020603050405020304" pitchFamily="18" charset="0"/>
                <a:cs typeface="Times New Roman" panose="02020603050405020304" pitchFamily="18" charset="0"/>
              </a:rPr>
              <a:t>Define metrics for the additional energy consumption allowed for devices performing PQC operations, considering the impact on battery life for mobile and IoT devices. These metrics should balance security requirements with device longevity.</a:t>
            </a:r>
          </a:p>
          <a:p>
            <a:pPr marL="457200" lvl="1" indent="0">
              <a:buNone/>
            </a:pPr>
            <a:endParaRPr lang="en-US" altLang="ja-JP"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924465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683C4F-622E-8B90-4523-748190E504A6}"/>
              </a:ext>
            </a:extLst>
          </p:cNvPr>
          <p:cNvSpPr>
            <a:spLocks noGrp="1"/>
          </p:cNvSpPr>
          <p:nvPr>
            <p:ph type="title"/>
          </p:nvPr>
        </p:nvSpPr>
        <p:spPr>
          <a:xfrm>
            <a:off x="488950" y="171450"/>
            <a:ext cx="6827838" cy="514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Potential Key Value Indicators (3/4)</a:t>
            </a:r>
            <a:endParaRPr lang="ja-JP" altLang="en-US" b="1" dirty="0">
              <a:latin typeface="Times New Roman" panose="02020603050405020304" pitchFamily="18" charset="0"/>
              <a:cs typeface="Times New Roman" panose="02020603050405020304" pitchFamily="18" charset="0"/>
            </a:endParaRPr>
          </a:p>
        </p:txBody>
      </p:sp>
      <p:sp>
        <p:nvSpPr>
          <p:cNvPr id="3" name="コンテンツ プレースホルダー 2">
            <a:extLst>
              <a:ext uri="{FF2B5EF4-FFF2-40B4-BE49-F238E27FC236}">
                <a16:creationId xmlns:a16="http://schemas.microsoft.com/office/drawing/2014/main" id="{6A0BF51E-32F0-BB04-B9C0-0B0F6F73B569}"/>
              </a:ext>
            </a:extLst>
          </p:cNvPr>
          <p:cNvSpPr>
            <a:spLocks noGrp="1"/>
          </p:cNvSpPr>
          <p:nvPr>
            <p:ph idx="1"/>
          </p:nvPr>
        </p:nvSpPr>
        <p:spPr>
          <a:xfrm>
            <a:off x="236764" y="644979"/>
            <a:ext cx="8731704" cy="43393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altLang="ja-JP" sz="2400" b="1" dirty="0">
                <a:latin typeface="Times New Roman" panose="02020603050405020304" pitchFamily="18" charset="0"/>
                <a:cs typeface="Times New Roman" panose="02020603050405020304" pitchFamily="18" charset="0"/>
              </a:rPr>
              <a:t>Real-Time Communication Requirements: </a:t>
            </a:r>
          </a:p>
          <a:p>
            <a:pPr marL="457200" lvl="1" indent="0">
              <a:buNone/>
            </a:pPr>
            <a:r>
              <a:rPr lang="en-US" altLang="ja-JP" dirty="0">
                <a:latin typeface="Times New Roman" panose="02020603050405020304" pitchFamily="18" charset="0"/>
                <a:cs typeface="Times New Roman" panose="02020603050405020304" pitchFamily="18" charset="0"/>
              </a:rPr>
              <a:t>For applications requiring ultra-reliable low-latency communications (URLLC), specify maximum allowable delays introduced by PQC and quantum key distribution mechanisms. This includes defining acceptable levels of jitter and ensuring determinism in network performance.</a:t>
            </a:r>
          </a:p>
          <a:p>
            <a:r>
              <a:rPr lang="en-US" altLang="ja-JP" sz="2400" b="1" dirty="0">
                <a:latin typeface="Times New Roman" panose="02020603050405020304" pitchFamily="18" charset="0"/>
                <a:cs typeface="Times New Roman" panose="02020603050405020304" pitchFamily="18" charset="0"/>
              </a:rPr>
              <a:t>Quantum Key Distribution (QKD) Performance:</a:t>
            </a:r>
          </a:p>
          <a:p>
            <a:pPr marL="457200" lvl="1" indent="0">
              <a:buNone/>
            </a:pPr>
            <a:r>
              <a:rPr lang="en-US" altLang="ja-JP" dirty="0">
                <a:latin typeface="Times New Roman" panose="02020603050405020304" pitchFamily="18" charset="0"/>
                <a:cs typeface="Times New Roman" panose="02020603050405020304" pitchFamily="18" charset="0"/>
              </a:rPr>
              <a:t>For QKD implementations, establish quantitative requirements for key generation rates, maximum allowable distances between nodes, and error rates. These requirements should ensure the practicality and reliability of QKD in various network scenarios.</a:t>
            </a:r>
          </a:p>
          <a:p>
            <a:pPr marL="457200" lvl="1" indent="0">
              <a:buNone/>
            </a:pPr>
            <a:endParaRPr lang="en-US" altLang="ja-JP"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69872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683C4F-622E-8B90-4523-748190E504A6}"/>
              </a:ext>
            </a:extLst>
          </p:cNvPr>
          <p:cNvSpPr>
            <a:spLocks noGrp="1"/>
          </p:cNvSpPr>
          <p:nvPr>
            <p:ph type="title"/>
          </p:nvPr>
        </p:nvSpPr>
        <p:spPr>
          <a:xfrm>
            <a:off x="488950" y="171450"/>
            <a:ext cx="6827838" cy="514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Potential Key Value Indicators (4/4)</a:t>
            </a:r>
            <a:endParaRPr lang="ja-JP" altLang="en-US" b="1" dirty="0">
              <a:latin typeface="Times New Roman" panose="02020603050405020304" pitchFamily="18" charset="0"/>
              <a:cs typeface="Times New Roman" panose="02020603050405020304" pitchFamily="18" charset="0"/>
            </a:endParaRPr>
          </a:p>
        </p:txBody>
      </p:sp>
      <p:sp>
        <p:nvSpPr>
          <p:cNvPr id="3" name="コンテンツ プレースホルダー 2">
            <a:extLst>
              <a:ext uri="{FF2B5EF4-FFF2-40B4-BE49-F238E27FC236}">
                <a16:creationId xmlns:a16="http://schemas.microsoft.com/office/drawing/2014/main" id="{6A0BF51E-32F0-BB04-B9C0-0B0F6F73B569}"/>
              </a:ext>
            </a:extLst>
          </p:cNvPr>
          <p:cNvSpPr>
            <a:spLocks noGrp="1"/>
          </p:cNvSpPr>
          <p:nvPr>
            <p:ph idx="1"/>
          </p:nvPr>
        </p:nvSpPr>
        <p:spPr>
          <a:xfrm>
            <a:off x="236764" y="644979"/>
            <a:ext cx="8731704" cy="43393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Entropy Requirements</a:t>
            </a:r>
          </a:p>
          <a:p>
            <a:pPr marL="457200" lvl="1" indent="0">
              <a:buNone/>
            </a:pPr>
            <a:r>
              <a:rPr lang="en-US" altLang="ja-JP" dirty="0">
                <a:latin typeface="Times New Roman" panose="02020603050405020304" pitchFamily="18" charset="0"/>
                <a:cs typeface="Times New Roman" panose="02020603050405020304" pitchFamily="18" charset="0"/>
              </a:rPr>
              <a:t>Specify minimum entropy requirements for the generation of cryptographic keys to ensure their resistance to quantum attacks. This could include guidelines for entropy sources and methods for quantifying </a:t>
            </a:r>
            <a:r>
              <a:rPr lang="en-US" altLang="ja-JP">
                <a:latin typeface="Times New Roman" panose="02020603050405020304" pitchFamily="18" charset="0"/>
                <a:cs typeface="Times New Roman" panose="02020603050405020304" pitchFamily="18" charset="0"/>
              </a:rPr>
              <a:t>entropy.</a:t>
            </a:r>
            <a:endParaRPr lang="en-US" altLang="ja-JP" dirty="0">
              <a:latin typeface="Times New Roman" panose="02020603050405020304" pitchFamily="18" charset="0"/>
              <a:cs typeface="Times New Roman" panose="02020603050405020304" pitchFamily="18" charset="0"/>
            </a:endParaRPr>
          </a:p>
          <a:p>
            <a:r>
              <a:rPr lang="en-US" altLang="ja-JP" b="1" dirty="0">
                <a:latin typeface="Times New Roman" panose="02020603050405020304" pitchFamily="18" charset="0"/>
                <a:cs typeface="Times New Roman" panose="02020603050405020304" pitchFamily="18" charset="0"/>
              </a:rPr>
              <a:t>Time Synchronization Accuracy: </a:t>
            </a:r>
          </a:p>
          <a:p>
            <a:pPr marL="457200" lvl="1" indent="0">
              <a:buNone/>
            </a:pPr>
            <a:r>
              <a:rPr lang="en-US" altLang="ja-JP" dirty="0">
                <a:latin typeface="Times New Roman" panose="02020603050405020304" pitchFamily="18" charset="0"/>
                <a:cs typeface="Times New Roman" panose="02020603050405020304" pitchFamily="18" charset="0"/>
              </a:rPr>
              <a:t>Define strict accuracy requirements for time synchronization in networks utilizing Time-Sensitive Networking (TSN), considering the potential security overhead introduced by quantum-safe mechanisms.</a:t>
            </a:r>
          </a:p>
          <a:p>
            <a:pPr marL="457200" lvl="1" indent="0">
              <a:buNone/>
            </a:pPr>
            <a:endParaRPr lang="en-US" altLang="ja-JP"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20448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a:t>
            </a:r>
            <a:r>
              <a:rPr lang="en-US" altLang="ja-JP" b="1" dirty="0">
                <a:latin typeface="Times New Roman" panose="02020603050405020304" pitchFamily="18" charset="0"/>
                <a:cs typeface="Times New Roman" panose="02020603050405020304" pitchFamily="18" charset="0"/>
              </a:rPr>
              <a:t>PQC</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(1/5)</a:t>
            </a:r>
            <a:endParaRPr lang="en-US" b="1" dirty="0">
              <a:latin typeface="Times New Roman" panose="02020603050405020304" pitchFamily="18" charset="0"/>
              <a:cs typeface="Times New Roman" panose="02020603050405020304" pitchFamily="18" charset="0"/>
            </a:endParaRPr>
          </a:p>
        </p:txBody>
      </p:sp>
      <p:sp>
        <p:nvSpPr>
          <p:cNvPr id="4" name="內容版面配置區 3"/>
          <p:cNvSpPr>
            <a:spLocks noGrp="1"/>
          </p:cNvSpPr>
          <p:nvPr>
            <p:ph idx="1"/>
          </p:nvPr>
        </p:nvSpPr>
        <p:spPr>
          <a:xfrm>
            <a:off x="488950" y="1031993"/>
            <a:ext cx="8133373" cy="3622675"/>
          </a:xfrm>
        </p:spPr>
        <p:txBody>
          <a:bodyPr/>
          <a:lstStyle/>
          <a:p>
            <a:pPr marL="0" indent="0">
              <a:buNone/>
            </a:pPr>
            <a:r>
              <a:rPr lang="en-US" b="1" dirty="0">
                <a:solidFill>
                  <a:schemeClr val="accent4"/>
                </a:solidFill>
                <a:latin typeface="Times New Roman" panose="02020603050405020304" pitchFamily="18" charset="0"/>
                <a:cs typeface="Times New Roman" panose="02020603050405020304" pitchFamily="18" charset="0"/>
              </a:rPr>
              <a:t>Description</a:t>
            </a:r>
          </a:p>
          <a:p>
            <a:r>
              <a:rPr lang="en-US" dirty="0">
                <a:latin typeface="Times New Roman" panose="02020603050405020304" pitchFamily="18" charset="0"/>
                <a:cs typeface="Times New Roman" panose="02020603050405020304" pitchFamily="18" charset="0"/>
              </a:rPr>
              <a:t>This use case describes a scenario where user’s identity (UID) such as SUCI is generated using a protection scheme such as Elliptic Curve Integrated Encryption Scheme (ECIES) with the Home Network public key, and deciphered by hacker via Quantum Computer.</a:t>
            </a:r>
          </a:p>
        </p:txBody>
      </p:sp>
    </p:spTree>
    <p:extLst>
      <p:ext uri="{BB962C8B-B14F-4D97-AF65-F5344CB8AC3E}">
        <p14:creationId xmlns:p14="http://schemas.microsoft.com/office/powerpoint/2010/main" val="109382077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a:t>
            </a:r>
            <a:r>
              <a:rPr lang="en-US" altLang="ja-JP" b="1" dirty="0">
                <a:latin typeface="Times New Roman" panose="02020603050405020304" pitchFamily="18" charset="0"/>
                <a:cs typeface="Times New Roman" panose="02020603050405020304" pitchFamily="18" charset="0"/>
              </a:rPr>
              <a:t>PQC</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(2/5)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379639" y="1090613"/>
            <a:ext cx="8494486" cy="36226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b="1" dirty="0">
                <a:solidFill>
                  <a:schemeClr val="accent4"/>
                </a:solidFill>
                <a:latin typeface="Times New Roman" panose="02020603050405020304" pitchFamily="18" charset="0"/>
                <a:cs typeface="Times New Roman" panose="02020603050405020304" pitchFamily="18" charset="0"/>
              </a:rPr>
              <a:t>Pre-condition</a:t>
            </a:r>
          </a:p>
          <a:p>
            <a:r>
              <a:rPr lang="en-US" dirty="0">
                <a:latin typeface="Times New Roman" panose="02020603050405020304" pitchFamily="18" charset="0"/>
                <a:cs typeface="Times New Roman" panose="02020603050405020304" pitchFamily="18" charset="0"/>
              </a:rPr>
              <a:t>Sarah Connor scribed to mobile network service and received an new SIM card provided by </a:t>
            </a:r>
            <a:r>
              <a:rPr lang="en-US" dirty="0" err="1">
                <a:latin typeface="Times New Roman" panose="02020603050405020304" pitchFamily="18" charset="0"/>
                <a:cs typeface="Times New Roman" panose="02020603050405020304" pitchFamily="18" charset="0"/>
              </a:rPr>
              <a:t>SkyNet</a:t>
            </a:r>
            <a:r>
              <a:rPr lang="en-US" dirty="0">
                <a:latin typeface="Times New Roman" panose="02020603050405020304" pitchFamily="18" charset="0"/>
                <a:cs typeface="Times New Roman" panose="02020603050405020304" pitchFamily="18" charset="0"/>
              </a:rPr>
              <a:t> Telecom.</a:t>
            </a:r>
          </a:p>
          <a:p>
            <a:r>
              <a:rPr lang="en-US" dirty="0" err="1">
                <a:latin typeface="Times New Roman" panose="02020603050405020304" pitchFamily="18" charset="0"/>
                <a:cs typeface="Times New Roman" panose="02020603050405020304" pitchFamily="18" charset="0"/>
              </a:rPr>
              <a:t>SkyNet</a:t>
            </a:r>
            <a:r>
              <a:rPr lang="en-US" dirty="0">
                <a:latin typeface="Times New Roman" panose="02020603050405020304" pitchFamily="18" charset="0"/>
                <a:cs typeface="Times New Roman" panose="02020603050405020304" pitchFamily="18" charset="0"/>
              </a:rPr>
              <a:t> Telecom is still using a protection scheme such as Elliptic Curve Integrated Encryption Scheme (ECIES) with the Home Network public key to generate user’s identity (UID) such as SUCI.</a:t>
            </a:r>
          </a:p>
        </p:txBody>
      </p:sp>
    </p:spTree>
    <p:extLst>
      <p:ext uri="{BB962C8B-B14F-4D97-AF65-F5344CB8AC3E}">
        <p14:creationId xmlns:p14="http://schemas.microsoft.com/office/powerpoint/2010/main" val="316740902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5775" y="183024"/>
            <a:ext cx="6827838" cy="61562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a:t>
            </a:r>
            <a:r>
              <a:rPr lang="en-US" altLang="ja-JP" b="1" dirty="0">
                <a:latin typeface="Times New Roman" panose="02020603050405020304" pitchFamily="18" charset="0"/>
                <a:cs typeface="Times New Roman" panose="02020603050405020304" pitchFamily="18" charset="0"/>
              </a:rPr>
              <a:t>PQC</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(3/5)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330654" y="736922"/>
            <a:ext cx="8580664" cy="403184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Service Flows</a:t>
            </a:r>
            <a:endParaRPr lang="en-US" b="1" dirty="0">
              <a:solidFill>
                <a:schemeClr val="accent4"/>
              </a:solidFill>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Connectivity Details:</a:t>
            </a:r>
          </a:p>
          <a:p>
            <a:pPr lvl="1">
              <a:spcBef>
                <a:spcPts val="300"/>
              </a:spcBef>
            </a:pPr>
            <a:r>
              <a:rPr lang="en-US" sz="2200" dirty="0">
                <a:latin typeface="Times New Roman" panose="02020603050405020304" pitchFamily="18" charset="0"/>
                <a:cs typeface="Times New Roman" panose="02020603050405020304" pitchFamily="18" charset="0"/>
              </a:rPr>
              <a:t>Sarah inserts the received SIM card to her smart phone. </a:t>
            </a:r>
          </a:p>
          <a:p>
            <a:pPr lvl="1">
              <a:spcBef>
                <a:spcPts val="300"/>
              </a:spcBef>
            </a:pPr>
            <a:r>
              <a:rPr lang="en-US" altLang="zh-TW" sz="2200" dirty="0">
                <a:latin typeface="Times New Roman" panose="02020603050405020304" pitchFamily="18" charset="0"/>
                <a:cs typeface="Times New Roman" panose="02020603050405020304" pitchFamily="18" charset="0"/>
              </a:rPr>
              <a:t>She</a:t>
            </a:r>
            <a:r>
              <a:rPr lang="en-US" sz="2200" dirty="0">
                <a:latin typeface="Times New Roman" panose="02020603050405020304" pitchFamily="18" charset="0"/>
                <a:cs typeface="Times New Roman" panose="02020603050405020304" pitchFamily="18" charset="0"/>
              </a:rPr>
              <a:t> wants to watch a video and turn on her smart phone.</a:t>
            </a:r>
          </a:p>
          <a:p>
            <a:r>
              <a:rPr lang="en-US" dirty="0">
                <a:latin typeface="Times New Roman" panose="02020603050405020304" pitchFamily="18" charset="0"/>
                <a:cs typeface="Times New Roman" panose="02020603050405020304" pitchFamily="18" charset="0"/>
              </a:rPr>
              <a:t>Interception Scenario:</a:t>
            </a:r>
          </a:p>
          <a:p>
            <a:pPr lvl="1">
              <a:spcBef>
                <a:spcPts val="300"/>
              </a:spcBef>
            </a:pPr>
            <a:r>
              <a:rPr lang="en-US" sz="2200" dirty="0">
                <a:latin typeface="Times New Roman" panose="02020603050405020304" pitchFamily="18" charset="0"/>
                <a:cs typeface="Times New Roman" panose="02020603050405020304" pitchFamily="18" charset="0"/>
              </a:rPr>
              <a:t>When Sarah’s smart phone tries to connect to base station, her smart phone’s UID is intercepted by SUCI-catcher of the hacker group named </a:t>
            </a:r>
            <a:r>
              <a:rPr lang="en-US" sz="2200" dirty="0" err="1">
                <a:latin typeface="Times New Roman" panose="02020603050405020304" pitchFamily="18" charset="0"/>
                <a:cs typeface="Times New Roman" panose="02020603050405020304" pitchFamily="18" charset="0"/>
              </a:rPr>
              <a:t>Genisys</a:t>
            </a:r>
            <a:r>
              <a:rPr lang="en-US" sz="2200" dirty="0">
                <a:latin typeface="Times New Roman" panose="02020603050405020304" pitchFamily="18" charset="0"/>
                <a:cs typeface="Times New Roman" panose="02020603050405020304" pitchFamily="18" charset="0"/>
              </a:rPr>
              <a:t>.</a:t>
            </a:r>
          </a:p>
          <a:p>
            <a:pPr lvl="1">
              <a:spcBef>
                <a:spcPts val="300"/>
              </a:spcBef>
            </a:pPr>
            <a:r>
              <a:rPr lang="en-US" sz="2200" dirty="0">
                <a:latin typeface="Times New Roman" panose="02020603050405020304" pitchFamily="18" charset="0"/>
                <a:cs typeface="Times New Roman" panose="02020603050405020304" pitchFamily="18" charset="0"/>
              </a:rPr>
              <a:t>After the value of SCPI was deciphered by Quantum Computer, Her location was track by the hacker group, </a:t>
            </a:r>
            <a:r>
              <a:rPr lang="en-US" sz="2200" dirty="0" err="1">
                <a:latin typeface="Times New Roman" panose="02020603050405020304" pitchFamily="18" charset="0"/>
                <a:cs typeface="Times New Roman" panose="02020603050405020304" pitchFamily="18" charset="0"/>
              </a:rPr>
              <a:t>Genisys</a:t>
            </a:r>
            <a:r>
              <a:rPr lang="en-US" sz="2200" dirty="0">
                <a:latin typeface="Times New Roman" panose="02020603050405020304" pitchFamily="18" charset="0"/>
                <a:cs typeface="Times New Roman" panose="02020603050405020304" pitchFamily="18" charset="0"/>
              </a:rPr>
              <a:t>.</a:t>
            </a:r>
          </a:p>
        </p:txBody>
      </p:sp>
      <p:sp>
        <p:nvSpPr>
          <p:cNvPr id="4" name="矩形 3"/>
          <p:cNvSpPr/>
          <p:nvPr/>
        </p:nvSpPr>
        <p:spPr>
          <a:xfrm>
            <a:off x="571019" y="4757196"/>
            <a:ext cx="7855351" cy="307777"/>
          </a:xfrm>
          <a:prstGeom prst="rect">
            <a:avLst/>
          </a:prstGeom>
        </p:spPr>
        <p:txBody>
          <a:bodyPr wrap="square">
            <a:spAutoFit/>
          </a:bodyPr>
          <a:lstStyle/>
          <a:p>
            <a:r>
              <a:rPr lang="en-US" sz="1400" b="1" dirty="0">
                <a:latin typeface="Times New Roman" panose="02020603050405020304" pitchFamily="18" charset="0"/>
                <a:cs typeface="Times New Roman" panose="02020603050405020304" pitchFamily="18" charset="0"/>
              </a:rPr>
              <a:t>Source: 5G SUCI-catchers: still catching them all? (</a:t>
            </a:r>
            <a:r>
              <a:rPr lang="en-US" sz="1400" b="1" dirty="0">
                <a:latin typeface="Times New Roman" panose="02020603050405020304" pitchFamily="18" charset="0"/>
                <a:cs typeface="Times New Roman" panose="02020603050405020304" pitchFamily="18" charset="0"/>
                <a:hlinkClick r:id="rId2"/>
              </a:rPr>
              <a:t>https://dl.acm.org/doi/10.1145/3448300.3467826</a:t>
            </a:r>
            <a:r>
              <a:rPr lang="en-US" sz="14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967602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a:t>
            </a:r>
            <a:r>
              <a:rPr lang="en-US" altLang="ja-JP" b="1" dirty="0">
                <a:latin typeface="Times New Roman" panose="02020603050405020304" pitchFamily="18" charset="0"/>
                <a:cs typeface="Times New Roman" panose="02020603050405020304" pitchFamily="18" charset="0"/>
              </a:rPr>
              <a:t>PQC</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(4/5)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Post-conditions</a:t>
            </a:r>
            <a:endParaRPr lang="en-US" b="1" dirty="0">
              <a:solidFill>
                <a:schemeClr val="accent4"/>
              </a:solidFill>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Sarah figures out she was track by unknown group and report to the Lawful Authorities.</a:t>
            </a:r>
          </a:p>
          <a:p>
            <a:r>
              <a:rPr lang="en-US" dirty="0">
                <a:latin typeface="Times New Roman" panose="02020603050405020304" pitchFamily="18" charset="0"/>
                <a:cs typeface="Times New Roman" panose="02020603050405020304" pitchFamily="18" charset="0"/>
              </a:rPr>
              <a:t>After investigating by the Lawful Authorities, the Authorities demand </a:t>
            </a:r>
            <a:r>
              <a:rPr lang="en-US" dirty="0" err="1">
                <a:latin typeface="Times New Roman" panose="02020603050405020304" pitchFamily="18" charset="0"/>
                <a:cs typeface="Times New Roman" panose="02020603050405020304" pitchFamily="18" charset="0"/>
              </a:rPr>
              <a:t>SkyNet</a:t>
            </a:r>
            <a:r>
              <a:rPr lang="en-US" dirty="0">
                <a:latin typeface="Times New Roman" panose="02020603050405020304" pitchFamily="18" charset="0"/>
                <a:cs typeface="Times New Roman" panose="02020603050405020304" pitchFamily="18" charset="0"/>
              </a:rPr>
              <a:t> Telecom to upgrade their mobile network service using new protection scheme supporting Quantum-Safe Cryptography. </a:t>
            </a:r>
          </a:p>
        </p:txBody>
      </p:sp>
    </p:spTree>
    <p:extLst>
      <p:ext uri="{BB962C8B-B14F-4D97-AF65-F5344CB8AC3E}">
        <p14:creationId xmlns:p14="http://schemas.microsoft.com/office/powerpoint/2010/main" val="162236452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a:t>
            </a:r>
            <a:r>
              <a:rPr lang="en-US" altLang="ja-JP" b="1" dirty="0">
                <a:latin typeface="Times New Roman" panose="02020603050405020304" pitchFamily="18" charset="0"/>
                <a:cs typeface="Times New Roman" panose="02020603050405020304" pitchFamily="18" charset="0"/>
              </a:rPr>
              <a:t>PQC</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(5/5)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Potential Requirements</a:t>
            </a:r>
            <a:endParaRPr lang="en-US" b="1" dirty="0">
              <a:solidFill>
                <a:schemeClr val="accent4"/>
              </a:solidFill>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The system shall support Post Quantum Cryptography (PQC) for both asymmetric and symmetric key encryptions to protect user’s identity and wireless communication between user equipment and base station, respectively.</a:t>
            </a:r>
          </a:p>
        </p:txBody>
      </p:sp>
    </p:spTree>
    <p:extLst>
      <p:ext uri="{BB962C8B-B14F-4D97-AF65-F5344CB8AC3E}">
        <p14:creationId xmlns:p14="http://schemas.microsoft.com/office/powerpoint/2010/main" val="351174675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TSQKD</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(1/5)</a:t>
            </a:r>
            <a:endParaRPr lang="en-US" b="1" dirty="0">
              <a:latin typeface="Times New Roman" panose="02020603050405020304" pitchFamily="18" charset="0"/>
              <a:cs typeface="Times New Roman" panose="02020603050405020304" pitchFamily="18" charset="0"/>
            </a:endParaRPr>
          </a:p>
        </p:txBody>
      </p:sp>
      <p:sp>
        <p:nvSpPr>
          <p:cNvPr id="4" name="內容版面配置區 3"/>
          <p:cNvSpPr>
            <a:spLocks noGrp="1"/>
          </p:cNvSpPr>
          <p:nvPr>
            <p:ph idx="1"/>
          </p:nvPr>
        </p:nvSpPr>
        <p:spPr>
          <a:xfrm>
            <a:off x="297996" y="1031993"/>
            <a:ext cx="8494940" cy="3622675"/>
          </a:xfrm>
        </p:spPr>
        <p:txBody>
          <a:bodyPr/>
          <a:lstStyle/>
          <a:p>
            <a:pPr marL="0" indent="0" algn="ctr">
              <a:buNone/>
            </a:pPr>
            <a:r>
              <a:rPr lang="en-US" b="1" dirty="0">
                <a:latin typeface="Times New Roman" panose="02020603050405020304" pitchFamily="18" charset="0"/>
                <a:cs typeface="Times New Roman" panose="02020603050405020304" pitchFamily="18" charset="0"/>
              </a:rPr>
              <a:t>Mitigating a Quantum Computing Attack on a 5G-TSN System in an Additive Manufacturing Facility</a:t>
            </a:r>
          </a:p>
          <a:p>
            <a:pPr marL="0" indent="0">
              <a:buNone/>
            </a:pPr>
            <a:r>
              <a:rPr lang="en-US" b="1" dirty="0">
                <a:solidFill>
                  <a:schemeClr val="accent4"/>
                </a:solidFill>
                <a:latin typeface="Times New Roman" panose="02020603050405020304" pitchFamily="18" charset="0"/>
                <a:cs typeface="Times New Roman" panose="02020603050405020304" pitchFamily="18" charset="0"/>
              </a:rPr>
              <a:t>Description</a:t>
            </a:r>
          </a:p>
          <a:p>
            <a:r>
              <a:rPr lang="en-US" sz="2000" dirty="0">
                <a:latin typeface="Times New Roman" panose="02020603050405020304" pitchFamily="18" charset="0"/>
                <a:cs typeface="Times New Roman" panose="02020603050405020304" pitchFamily="18" charset="0"/>
              </a:rPr>
              <a:t>John Connor's facility specializes in the additive manufacturing (3D printing) of life-critical parts, such as medical devices and aerospace components, relying on 5G Time-Sensitive Networking (TSN) for real-time control and monitoring. The facility faces a sophisticated attack where an adversary, using quantum computing, aims to compromise the integrity of the manufactured parts by maliciously altering the manufacturing instructions.</a:t>
            </a:r>
          </a:p>
        </p:txBody>
      </p:sp>
    </p:spTree>
    <p:extLst>
      <p:ext uri="{BB962C8B-B14F-4D97-AF65-F5344CB8AC3E}">
        <p14:creationId xmlns:p14="http://schemas.microsoft.com/office/powerpoint/2010/main" val="375450956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TSQKD</a:t>
            </a:r>
            <a:r>
              <a:rPr lang="ja-JP" altLang="en-US" b="1" dirty="0">
                <a:latin typeface="Times New Roman" panose="02020603050405020304" pitchFamily="18" charset="0"/>
                <a:cs typeface="Times New Roman" panose="02020603050405020304" pitchFamily="18" charset="0"/>
              </a:rPr>
              <a:t> </a:t>
            </a:r>
            <a:r>
              <a:rPr lang="en-US" altLang="ja-JP" b="1" dirty="0">
                <a:latin typeface="Times New Roman" panose="02020603050405020304" pitchFamily="18" charset="0"/>
                <a:cs typeface="Times New Roman" panose="02020603050405020304" pitchFamily="18" charset="0"/>
              </a:rPr>
              <a:t>(2/5)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277586" y="832757"/>
            <a:ext cx="8727621" cy="3880531"/>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sz="2400" b="1" dirty="0">
                <a:solidFill>
                  <a:schemeClr val="accent4"/>
                </a:solidFill>
                <a:latin typeface="Times New Roman" panose="02020603050405020304" pitchFamily="18" charset="0"/>
                <a:cs typeface="Times New Roman" panose="02020603050405020304" pitchFamily="18" charset="0"/>
              </a:rPr>
              <a:t>Pre-condition</a:t>
            </a:r>
          </a:p>
          <a:p>
            <a:r>
              <a:rPr lang="en-US" sz="2700" dirty="0">
                <a:latin typeface="Times New Roman" panose="02020603050405020304" pitchFamily="18" charset="0"/>
                <a:cs typeface="Times New Roman" panose="02020603050405020304" pitchFamily="18" charset="0"/>
              </a:rPr>
              <a:t>Operational 5G TSN System: The facility's manufacturing processes are controlled and monitored in real-time via a 5G TSN system, ensuring low latency and high reliability crucial for the precision manufacturing of life-critical parts.</a:t>
            </a:r>
          </a:p>
          <a:p>
            <a:r>
              <a:rPr lang="en-US" sz="2700" dirty="0">
                <a:latin typeface="Times New Roman" panose="02020603050405020304" pitchFamily="18" charset="0"/>
                <a:cs typeface="Times New Roman" panose="02020603050405020304" pitchFamily="18" charset="0"/>
              </a:rPr>
              <a:t>Classical Encryption Vulnerability: The network's communications are encrypted using classical encryption methods, which are vulnerable to decryption by quantum computing techniques.</a:t>
            </a:r>
          </a:p>
        </p:txBody>
      </p:sp>
    </p:spTree>
    <p:extLst>
      <p:ext uri="{BB962C8B-B14F-4D97-AF65-F5344CB8AC3E}">
        <p14:creationId xmlns:p14="http://schemas.microsoft.com/office/powerpoint/2010/main" val="27180110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標題 2">
            <a:extLst>
              <a:ext uri="{FF2B5EF4-FFF2-40B4-BE49-F238E27FC236}">
                <a16:creationId xmlns:a16="http://schemas.microsoft.com/office/drawing/2014/main" id="{EB55FA90-A271-D69C-4F16-45B128069A1E}"/>
              </a:ext>
            </a:extLst>
          </p:cNvPr>
          <p:cNvSpPr>
            <a:spLocks noGrp="1"/>
          </p:cNvSpPr>
          <p:nvPr>
            <p:ph type="title"/>
          </p:nvPr>
        </p:nvSpPr>
        <p:spPr>
          <a:xfrm>
            <a:off x="488950" y="171450"/>
            <a:ext cx="6827838" cy="611188"/>
          </a:xfrm>
        </p:spPr>
        <p:txBody>
          <a:bodyPr/>
          <a:lstStyle/>
          <a:p>
            <a:r>
              <a:rPr lang="en-US" altLang="zh-TW" sz="3600" b="1" dirty="0">
                <a:latin typeface="Times New Roman" panose="02020603050405020304" pitchFamily="18" charset="0"/>
                <a:cs typeface="Times New Roman" panose="02020603050405020304" pitchFamily="18" charset="0"/>
              </a:rPr>
              <a:t>Outline</a:t>
            </a:r>
            <a:endParaRPr lang="zh-TW" altLang="en-US" sz="3600" b="1" dirty="0">
              <a:latin typeface="Times New Roman" panose="02020603050405020304" pitchFamily="18" charset="0"/>
              <a:cs typeface="Times New Roman" panose="02020603050405020304" pitchFamily="18" charset="0"/>
            </a:endParaRPr>
          </a:p>
        </p:txBody>
      </p:sp>
      <p:sp>
        <p:nvSpPr>
          <p:cNvPr id="22530" name="內容版面配置區 3">
            <a:extLst>
              <a:ext uri="{FF2B5EF4-FFF2-40B4-BE49-F238E27FC236}">
                <a16:creationId xmlns:a16="http://schemas.microsoft.com/office/drawing/2014/main" id="{79FBF799-90DB-4078-AB93-15068022A328}"/>
              </a:ext>
            </a:extLst>
          </p:cNvPr>
          <p:cNvSpPr>
            <a:spLocks noGrp="1"/>
          </p:cNvSpPr>
          <p:nvPr>
            <p:ph idx="1"/>
          </p:nvPr>
        </p:nvSpPr>
        <p:spPr>
          <a:xfrm>
            <a:off x="244475" y="1193759"/>
            <a:ext cx="8655050" cy="4075112"/>
          </a:xfrm>
        </p:spPr>
        <p:txBody>
          <a:bodyPr/>
          <a:lstStyle/>
          <a:p>
            <a:pPr marL="385723" indent="-385763">
              <a:spcBef>
                <a:spcPts val="300"/>
              </a:spcBef>
              <a:spcAft>
                <a:spcPts val="300"/>
              </a:spcAft>
            </a:pPr>
            <a:r>
              <a:rPr lang="en-US" altLang="zh-TW" sz="2400" b="1" dirty="0">
                <a:latin typeface="Times New Roman" panose="02020603050405020304" pitchFamily="18" charset="0"/>
                <a:cs typeface="Times New Roman" panose="02020603050405020304" pitchFamily="18" charset="0"/>
              </a:rPr>
              <a:t>Why We Need ‘Post Quantum Cryptography’ (PQC) for 6G?</a:t>
            </a:r>
          </a:p>
          <a:p>
            <a:pPr marL="385723" indent="-385763">
              <a:spcBef>
                <a:spcPts val="300"/>
              </a:spcBef>
              <a:spcAft>
                <a:spcPts val="300"/>
              </a:spcAft>
            </a:pPr>
            <a:r>
              <a:rPr lang="en-US" altLang="ja-JP" sz="2400" b="1" dirty="0">
                <a:latin typeface="Times New Roman" panose="02020603050405020304" pitchFamily="18" charset="0"/>
                <a:cs typeface="Times New Roman" panose="02020603050405020304" pitchFamily="18" charset="0"/>
              </a:rPr>
              <a:t>Why We Need to QKD for 6G?</a:t>
            </a:r>
          </a:p>
          <a:p>
            <a:pPr marL="385723" indent="-385763">
              <a:spcBef>
                <a:spcPts val="300"/>
              </a:spcBef>
              <a:spcAft>
                <a:spcPts val="300"/>
              </a:spcAft>
            </a:pPr>
            <a:r>
              <a:rPr lang="en-US" altLang="zh-TW" sz="2400" b="1" dirty="0">
                <a:latin typeface="Times New Roman" panose="02020603050405020304" pitchFamily="18" charset="0"/>
                <a:cs typeface="Times New Roman" panose="02020603050405020304" pitchFamily="18" charset="0"/>
              </a:rPr>
              <a:t>Potential Key Value Indicators (KVIs)</a:t>
            </a:r>
          </a:p>
          <a:p>
            <a:pPr marL="385723" indent="-385763">
              <a:spcBef>
                <a:spcPts val="300"/>
              </a:spcBef>
              <a:spcAft>
                <a:spcPts val="300"/>
              </a:spcAft>
            </a:pPr>
            <a:r>
              <a:rPr lang="en-US" altLang="zh-TW" sz="2400" b="1" dirty="0">
                <a:latin typeface="Times New Roman" panose="02020603050405020304" pitchFamily="18" charset="0"/>
                <a:cs typeface="Times New Roman" panose="02020603050405020304" pitchFamily="18" charset="0"/>
              </a:rPr>
              <a:t>Potential Use Cases for QSN</a:t>
            </a:r>
            <a:endParaRPr lang="en-US" altLang="zh-TW" sz="1600" b="1" dirty="0">
              <a:latin typeface="Times New Roman" panose="02020603050405020304" pitchFamily="18" charset="0"/>
              <a:cs typeface="Times New Roman" panose="02020603050405020304" pitchFamily="18" charset="0"/>
            </a:endParaRPr>
          </a:p>
          <a:p>
            <a:pPr marL="784225" lvl="1" indent="-385763">
              <a:spcBef>
                <a:spcPts val="300"/>
              </a:spcBef>
              <a:spcAft>
                <a:spcPts val="300"/>
              </a:spcAft>
            </a:pPr>
            <a:r>
              <a:rPr lang="en-US" altLang="zh-TW" b="1" dirty="0">
                <a:latin typeface="Times New Roman" panose="02020603050405020304" pitchFamily="18" charset="0"/>
                <a:cs typeface="Times New Roman" panose="02020603050405020304" pitchFamily="18" charset="0"/>
              </a:rPr>
              <a:t>Potential Use Case for PQC</a:t>
            </a:r>
          </a:p>
          <a:p>
            <a:pPr marL="784225" lvl="1" indent="-385763">
              <a:spcBef>
                <a:spcPts val="300"/>
              </a:spcBef>
              <a:spcAft>
                <a:spcPts val="300"/>
              </a:spcAft>
            </a:pPr>
            <a:r>
              <a:rPr lang="en-US" altLang="zh-TW" b="1" dirty="0">
                <a:latin typeface="Times New Roman" panose="02020603050405020304" pitchFamily="18" charset="0"/>
                <a:cs typeface="Times New Roman" panose="02020603050405020304" pitchFamily="18" charset="0"/>
              </a:rPr>
              <a:t>Potential Use Case for TSQKD: Mitigating a Quantum Computing Attack on a 5G-TSN System in an Additive Manufacturing Facility </a:t>
            </a:r>
            <a:endParaRPr lang="en-US" altLang="zh-TW" sz="2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5775" y="183024"/>
            <a:ext cx="6827838"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TSQKD</a:t>
            </a:r>
            <a:r>
              <a:rPr lang="en-US" altLang="ja-JP" b="1" dirty="0">
                <a:latin typeface="Times New Roman" panose="02020603050405020304" pitchFamily="18" charset="0"/>
                <a:cs typeface="Times New Roman" panose="02020603050405020304" pitchFamily="18" charset="0"/>
              </a:rPr>
              <a:t> (3/5)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330654" y="937548"/>
            <a:ext cx="8580664" cy="398143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Service Flows </a:t>
            </a:r>
          </a:p>
          <a:p>
            <a:pPr marL="0" indent="0">
              <a:spcBef>
                <a:spcPts val="0"/>
              </a:spcBef>
              <a:buNone/>
            </a:pPr>
            <a:r>
              <a:rPr lang="en-US" altLang="ja-JP" sz="2400" b="1" dirty="0">
                <a:latin typeface="Times New Roman" panose="02020603050405020304" pitchFamily="18" charset="0"/>
                <a:cs typeface="Times New Roman" panose="02020603050405020304" pitchFamily="18" charset="0"/>
              </a:rPr>
              <a:t>Attack Scenario</a:t>
            </a:r>
            <a:endParaRPr lang="en-US" sz="2400" b="1"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Quantum Computing Implementation: The attacker uses a quantum computer to break the classical encryption of the 5G TSN system. This is achieved by exploiting algorithms like Shor's algorithm, which can efficiently factor large numbers and break RSA encryption, a common classical encryption method.</a:t>
            </a:r>
          </a:p>
          <a:p>
            <a:r>
              <a:rPr lang="en-US" sz="2000" dirty="0">
                <a:latin typeface="Times New Roman" panose="02020603050405020304" pitchFamily="18" charset="0"/>
                <a:cs typeface="Times New Roman" panose="02020603050405020304" pitchFamily="18" charset="0"/>
              </a:rPr>
              <a:t>Malicious Message Insertion into TSN Flow: With the encryption compromised, the attacker gains the ability to insert malicious commands into the TSN flow. Using Sarah Connor's UE as a vector, the attacker sends commands that subtly alter the dimensions or material properties of the parts being manufactured. These alterations are designed to be difficult to detect but could lead to catastrophic failures in the parts' intended applications.</a:t>
            </a:r>
          </a:p>
        </p:txBody>
      </p:sp>
    </p:spTree>
    <p:extLst>
      <p:ext uri="{BB962C8B-B14F-4D97-AF65-F5344CB8AC3E}">
        <p14:creationId xmlns:p14="http://schemas.microsoft.com/office/powerpoint/2010/main" val="348420110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38818" y="1020535"/>
            <a:ext cx="8535307" cy="375398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sz="2000" dirty="0">
                <a:latin typeface="Times New Roman" panose="02020603050405020304" pitchFamily="18" charset="0"/>
                <a:cs typeface="Times New Roman" panose="02020603050405020304" pitchFamily="18" charset="0"/>
              </a:rPr>
              <a:t>Life-Critical Application: The facility manufactures components critical to the safety and functionality of medical devices and aerospace systems. Any compromise in the integrity of these parts could have dire consequences, including system failures and endangering lives.</a:t>
            </a:r>
          </a:p>
          <a:p>
            <a:pPr marL="0" indent="0">
              <a:buNone/>
            </a:pPr>
            <a:r>
              <a:rPr lang="en-US" sz="2400" b="1" dirty="0">
                <a:latin typeface="Times New Roman" panose="02020603050405020304" pitchFamily="18" charset="0"/>
                <a:cs typeface="Times New Roman" panose="02020603050405020304" pitchFamily="18" charset="0"/>
              </a:rPr>
              <a:t>Mitigation with Satellite-based Quantum Key Distribution</a:t>
            </a:r>
          </a:p>
          <a:p>
            <a:r>
              <a:rPr lang="en-US" sz="2000" dirty="0">
                <a:latin typeface="Times New Roman" panose="02020603050405020304" pitchFamily="18" charset="0"/>
                <a:cs typeface="Times New Roman" panose="02020603050405020304" pitchFamily="18" charset="0"/>
              </a:rPr>
              <a:t>To counteract such threats, the facility implements a satellite-based QKD system:</a:t>
            </a:r>
          </a:p>
          <a:p>
            <a:r>
              <a:rPr lang="en-US" sz="2000" dirty="0">
                <a:latin typeface="Times New Roman" panose="02020603050405020304" pitchFamily="18" charset="0"/>
                <a:cs typeface="Times New Roman" panose="02020603050405020304" pitchFamily="18" charset="0"/>
              </a:rPr>
              <a:t>Satellite-based QKD Implementation: A trusted satellite generates quantum keys, establishing secure communication channels with ground stations at the facility. The satellite broadcasts the bit-wise parity of each key to create a common, secure key between stations, immune to quantum decryption efforts.</a:t>
            </a:r>
          </a:p>
        </p:txBody>
      </p:sp>
    </p:spTree>
    <p:extLst>
      <p:ext uri="{BB962C8B-B14F-4D97-AF65-F5344CB8AC3E}">
        <p14:creationId xmlns:p14="http://schemas.microsoft.com/office/powerpoint/2010/main" val="71849511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38818" y="1134835"/>
            <a:ext cx="8535307" cy="36861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sz="2000" dirty="0">
                <a:latin typeface="Times New Roman" panose="02020603050405020304" pitchFamily="18" charset="0"/>
                <a:cs typeface="Times New Roman" panose="02020603050405020304" pitchFamily="18" charset="0"/>
              </a:rPr>
              <a:t>Integration into 5G TSN: The quantum-secure keys are integrated into the 5G TSN system, ensuring all communications are encrypted with quantum-resistant algorithms. This involves updating the network infrastructure to support QKD and ensuring compatibility with 5G protocols.</a:t>
            </a:r>
          </a:p>
          <a:p>
            <a:r>
              <a:rPr lang="en-US" sz="2000" dirty="0">
                <a:latin typeface="Times New Roman" panose="02020603050405020304" pitchFamily="18" charset="0"/>
                <a:cs typeface="Times New Roman" panose="02020603050405020304" pitchFamily="18" charset="0"/>
              </a:rPr>
              <a:t>Continuous Key Renewal and Monitoring: The system is designed for the continuous renewal of quantum keys and real-time monitoring for any signs of tampering or unauthorized access attempts, maintaining secure communications even in the face of evolving threats.</a:t>
            </a:r>
          </a:p>
        </p:txBody>
      </p:sp>
    </p:spTree>
    <p:extLst>
      <p:ext uri="{BB962C8B-B14F-4D97-AF65-F5344CB8AC3E}">
        <p14:creationId xmlns:p14="http://schemas.microsoft.com/office/powerpoint/2010/main" val="294604267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TSQKD</a:t>
            </a:r>
            <a:r>
              <a:rPr lang="en-US" altLang="ja-JP" b="1" dirty="0">
                <a:latin typeface="Times New Roman" panose="02020603050405020304" pitchFamily="18" charset="0"/>
                <a:cs typeface="Times New Roman" panose="02020603050405020304" pitchFamily="18" charset="0"/>
              </a:rPr>
              <a:t> (4/5)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485775" y="902155"/>
            <a:ext cx="8388350" cy="381113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Post-conditions</a:t>
            </a:r>
            <a:endParaRPr lang="en-US" b="1" dirty="0">
              <a:solidFill>
                <a:schemeClr val="accent4"/>
              </a:solidFill>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Secured 5G TSN System: The network is now secured with quantum-resistant encryption, effectively neutralizing the threat of quantum computing attacks.</a:t>
            </a:r>
          </a:p>
          <a:p>
            <a:r>
              <a:rPr lang="en-US" sz="2000" dirty="0">
                <a:latin typeface="Times New Roman" panose="02020603050405020304" pitchFamily="18" charset="0"/>
                <a:cs typeface="Times New Roman" panose="02020603050405020304" pitchFamily="18" charset="0"/>
              </a:rPr>
              <a:t>Protected Manufacturing Processes: The integrity of the manufacturing process is restored, ensuring the production of life-critical parts without compromise.</a:t>
            </a:r>
          </a:p>
          <a:p>
            <a:r>
              <a:rPr lang="en-US" sz="2000" dirty="0">
                <a:latin typeface="Times New Roman" panose="02020603050405020304" pitchFamily="18" charset="0"/>
                <a:cs typeface="Times New Roman" panose="02020603050405020304" pitchFamily="18" charset="0"/>
              </a:rPr>
              <a:t>Benchmark for Quantum-Safe Manufacturing: The facility becomes a model for secure manufacturing operations, encouraging the adoption of quantum-safe networks in critical sectors.</a:t>
            </a:r>
          </a:p>
          <a:p>
            <a:r>
              <a:rPr lang="en-US" sz="2000" dirty="0">
                <a:latin typeface="Times New Roman" panose="02020603050405020304" pitchFamily="18" charset="0"/>
                <a:cs typeface="Times New Roman" panose="02020603050405020304" pitchFamily="18" charset="0"/>
              </a:rPr>
              <a:t>Quantum-Resistant Requirements and Implementation in 5G</a:t>
            </a:r>
          </a:p>
        </p:txBody>
      </p:sp>
    </p:spTree>
    <p:extLst>
      <p:ext uri="{BB962C8B-B14F-4D97-AF65-F5344CB8AC3E}">
        <p14:creationId xmlns:p14="http://schemas.microsoft.com/office/powerpoint/2010/main" val="47706383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85775" y="919168"/>
            <a:ext cx="8388350" cy="394674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sz="2000" dirty="0">
                <a:latin typeface="Times New Roman" panose="02020603050405020304" pitchFamily="18" charset="0"/>
                <a:cs typeface="Times New Roman" panose="02020603050405020304" pitchFamily="18" charset="0"/>
              </a:rPr>
              <a:t>Quantum-Safe Encryption Algorithms: Post-quantum cryptographic algorithms are employed for all network communications, ensuring long-term security against quantum attacks.</a:t>
            </a:r>
          </a:p>
          <a:p>
            <a:r>
              <a:rPr lang="en-US" sz="2000" dirty="0">
                <a:latin typeface="Times New Roman" panose="02020603050405020304" pitchFamily="18" charset="0"/>
                <a:cs typeface="Times New Roman" panose="02020603050405020304" pitchFamily="18" charset="0"/>
              </a:rPr>
              <a:t>Standardization and Compliance: The implementation adheres to emerging standards for quantum-safe communications in 5G networks, ensuring interoperability and compliance with international security protocols.</a:t>
            </a:r>
          </a:p>
          <a:p>
            <a:r>
              <a:rPr lang="en-US" sz="2000" dirty="0">
                <a:latin typeface="Times New Roman" panose="02020603050405020304" pitchFamily="18" charset="0"/>
                <a:cs typeface="Times New Roman" panose="02020603050405020304" pitchFamily="18" charset="0"/>
              </a:rPr>
              <a:t>Education and Training: Staff and network administrators are trained in the operation and management of quantum-safe systems, maximizing the effectiveness of the network's security measures.</a:t>
            </a:r>
          </a:p>
          <a:p>
            <a:r>
              <a:rPr lang="en-US" sz="2000" dirty="0">
                <a:latin typeface="Times New Roman" panose="02020603050405020304" pitchFamily="18" charset="0"/>
                <a:cs typeface="Times New Roman" panose="02020603050405020304" pitchFamily="18" charset="0"/>
              </a:rPr>
              <a:t>This use case illustrates the critical need for quantum-safe networks in securing 5G TSN systems, particularly in applications where the stakes, such as the manufacturing of life-critical parts, could not be higher.</a:t>
            </a:r>
          </a:p>
        </p:txBody>
      </p:sp>
    </p:spTree>
    <p:extLst>
      <p:ext uri="{BB962C8B-B14F-4D97-AF65-F5344CB8AC3E}">
        <p14:creationId xmlns:p14="http://schemas.microsoft.com/office/powerpoint/2010/main" val="221709236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TW" b="1" dirty="0">
                <a:latin typeface="Times New Roman" panose="02020603050405020304" pitchFamily="18" charset="0"/>
                <a:cs typeface="Times New Roman" panose="02020603050405020304" pitchFamily="18" charset="0"/>
              </a:rPr>
              <a:t>Potential Use Case for TSQKD</a:t>
            </a:r>
            <a:r>
              <a:rPr lang="en-US" altLang="ja-JP" b="1" dirty="0">
                <a:latin typeface="Times New Roman" panose="02020603050405020304" pitchFamily="18" charset="0"/>
                <a:cs typeface="Times New Roman" panose="02020603050405020304" pitchFamily="18" charset="0"/>
              </a:rPr>
              <a:t> (5/5)</a:t>
            </a:r>
            <a:endParaRPr lang="en-US" b="1" dirty="0">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0" indent="0">
              <a:buNone/>
            </a:pPr>
            <a:r>
              <a:rPr lang="en-US" altLang="ja-JP" b="1" dirty="0">
                <a:solidFill>
                  <a:schemeClr val="accent4"/>
                </a:solidFill>
                <a:latin typeface="Times New Roman" panose="02020603050405020304" pitchFamily="18" charset="0"/>
                <a:cs typeface="Times New Roman" panose="02020603050405020304" pitchFamily="18" charset="0"/>
              </a:rPr>
              <a:t>Potential Requirements</a:t>
            </a:r>
            <a:endParaRPr lang="en-US" b="1" dirty="0">
              <a:solidFill>
                <a:schemeClr val="accent4"/>
              </a:solidFill>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The system shall support Quantum Key Distribution (QKD) </a:t>
            </a:r>
            <a:r>
              <a:rPr lang="en-GB" sz="3200" dirty="0">
                <a:latin typeface="Times New Roman" panose="02020603050405020304" pitchFamily="18" charset="0"/>
                <a:cs typeface="Times New Roman" panose="02020603050405020304" pitchFamily="18" charset="0"/>
              </a:rPr>
              <a:t>to provide secure key management and ultra-low-latency small-data-rate communication for critical applications like smart factory</a:t>
            </a:r>
            <a:r>
              <a:rPr lang="en-US" sz="3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22758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PQC for 6G?</a:t>
            </a:r>
          </a:p>
        </p:txBody>
      </p:sp>
      <p:sp>
        <p:nvSpPr>
          <p:cNvPr id="4" name="內容版面配置區 3"/>
          <p:cNvSpPr>
            <a:spLocks noGrp="1"/>
          </p:cNvSpPr>
          <p:nvPr>
            <p:ph idx="1"/>
          </p:nvPr>
        </p:nvSpPr>
        <p:spPr>
          <a:xfrm>
            <a:off x="129712" y="1031994"/>
            <a:ext cx="8884576" cy="3384886"/>
          </a:xfrm>
        </p:spPr>
        <p:txBody>
          <a:bodyPr/>
          <a:lstStyle/>
          <a:p>
            <a:r>
              <a:rPr lang="en-US" dirty="0">
                <a:latin typeface="Times New Roman" panose="02020603050405020304" pitchFamily="18" charset="0"/>
                <a:cs typeface="Times New Roman" panose="02020603050405020304" pitchFamily="18" charset="0"/>
              </a:rPr>
              <a:t>As specified in clause 6.12.2 of 3GPP TS 33.501, the SUCI is generated using a protection scheme such as Elliptic Curve Integrated Encryption Scheme (ECIES) with the Home Network public key. </a:t>
            </a:r>
          </a:p>
          <a:p>
            <a:r>
              <a:rPr lang="en-US" dirty="0">
                <a:latin typeface="Times New Roman" panose="02020603050405020304" pitchFamily="18" charset="0"/>
                <a:cs typeface="Times New Roman" panose="02020603050405020304" pitchFamily="18" charset="0"/>
              </a:rPr>
              <a:t>The main vulnerability of the ECIES protocol with respect to the quantum threat is actually the </a:t>
            </a:r>
            <a:r>
              <a:rPr lang="en-US" dirty="0" err="1">
                <a:latin typeface="Times New Roman" panose="02020603050405020304" pitchFamily="18" charset="0"/>
                <a:cs typeface="Times New Roman" panose="02020603050405020304" pitchFamily="18" charset="0"/>
              </a:rPr>
              <a:t>Diffie</a:t>
            </a:r>
            <a:r>
              <a:rPr lang="en-US" dirty="0">
                <a:latin typeface="Times New Roman" panose="02020603050405020304" pitchFamily="18" charset="0"/>
                <a:cs typeface="Times New Roman" panose="02020603050405020304" pitchFamily="18" charset="0"/>
              </a:rPr>
              <a:t>-Hellman key exchange step, regardless of the used profile. </a:t>
            </a:r>
          </a:p>
        </p:txBody>
      </p:sp>
      <p:sp>
        <p:nvSpPr>
          <p:cNvPr id="5" name="矩形 4"/>
          <p:cNvSpPr/>
          <p:nvPr/>
        </p:nvSpPr>
        <p:spPr>
          <a:xfrm>
            <a:off x="129712" y="4565978"/>
            <a:ext cx="8967263" cy="369332"/>
          </a:xfrm>
          <a:prstGeom prst="rect">
            <a:avLst/>
          </a:prstGeom>
        </p:spPr>
        <p:txBody>
          <a:bodyPr wrap="none">
            <a:spAutoFit/>
          </a:bodyPr>
          <a:lstStyle/>
          <a:p>
            <a:r>
              <a:rPr lang="en-US" sz="1800" b="1" dirty="0">
                <a:latin typeface="Times New Roman" panose="02020603050405020304" pitchFamily="18" charset="0"/>
                <a:cs typeface="Times New Roman" panose="02020603050405020304" pitchFamily="18" charset="0"/>
              </a:rPr>
              <a:t>Source: GSMA, “PQ.03-Post-Quantum-Cryptography-Guidelines-for-Telecom-Use-v1.0”</a:t>
            </a:r>
          </a:p>
        </p:txBody>
      </p:sp>
    </p:spTree>
    <p:extLst>
      <p:ext uri="{BB962C8B-B14F-4D97-AF65-F5344CB8AC3E}">
        <p14:creationId xmlns:p14="http://schemas.microsoft.com/office/powerpoint/2010/main" val="373503478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PQC for 6G? (cont.)</a:t>
            </a:r>
          </a:p>
        </p:txBody>
      </p:sp>
      <p:sp>
        <p:nvSpPr>
          <p:cNvPr id="4" name="內容版面配置區 3"/>
          <p:cNvSpPr>
            <a:spLocks noGrp="1"/>
          </p:cNvSpPr>
          <p:nvPr>
            <p:ph idx="1"/>
          </p:nvPr>
        </p:nvSpPr>
        <p:spPr>
          <a:xfrm>
            <a:off x="191862" y="1031993"/>
            <a:ext cx="8748032" cy="3622675"/>
          </a:xfrm>
        </p:spPr>
        <p:txBody>
          <a:bodyPr/>
          <a:lstStyle/>
          <a:p>
            <a:r>
              <a:rPr lang="en-US" dirty="0">
                <a:latin typeface="Times New Roman" panose="02020603050405020304" pitchFamily="18" charset="0"/>
                <a:cs typeface="Times New Roman" panose="02020603050405020304" pitchFamily="18" charset="0"/>
              </a:rPr>
              <a:t>When considering the move from AES-128 to AES-256,  the level of entropy that is used to generate the keys for symmetric key encryption maybe overlooked as part of the transition to PQC. </a:t>
            </a:r>
          </a:p>
          <a:p>
            <a:r>
              <a:rPr lang="en-US" dirty="0">
                <a:latin typeface="Times New Roman" panose="02020603050405020304" pitchFamily="18" charset="0"/>
                <a:cs typeface="Times New Roman" panose="02020603050405020304" pitchFamily="18" charset="0"/>
              </a:rPr>
              <a:t>Current SA3 documents has not considered if entropy is poor, then even a 256 bit key can be easily compromised by Quantum computer. </a:t>
            </a:r>
          </a:p>
        </p:txBody>
      </p:sp>
      <p:sp>
        <p:nvSpPr>
          <p:cNvPr id="5" name="矩形 4"/>
          <p:cNvSpPr/>
          <p:nvPr/>
        </p:nvSpPr>
        <p:spPr>
          <a:xfrm>
            <a:off x="336531" y="4536286"/>
            <a:ext cx="8540736" cy="338554"/>
          </a:xfrm>
          <a:prstGeom prst="rect">
            <a:avLst/>
          </a:prstGeom>
        </p:spPr>
        <p:txBody>
          <a:bodyPr wrap="none">
            <a:spAutoFit/>
          </a:bodyPr>
          <a:lstStyle/>
          <a:p>
            <a:r>
              <a:rPr lang="en-US" sz="1600" b="1" dirty="0">
                <a:latin typeface="Times New Roman" panose="02020603050405020304" pitchFamily="18" charset="0"/>
                <a:cs typeface="Times New Roman" panose="02020603050405020304" pitchFamily="18" charset="0"/>
              </a:rPr>
              <a:t>Source: ATIS, “</a:t>
            </a:r>
            <a:r>
              <a:rPr lang="en-US" sz="1600" b="1" dirty="0">
                <a:latin typeface="Times New Roman" panose="02020603050405020304" pitchFamily="18" charset="0"/>
                <a:cs typeface="Times New Roman" panose="02020603050405020304" pitchFamily="18" charset="0"/>
                <a:hlinkClick r:id="rId3"/>
              </a:rPr>
              <a:t>Implications of Entropy on Symmetric Key Encryption Resilience to Quantum</a:t>
            </a:r>
            <a:r>
              <a:rPr lang="en-US" sz="1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3931173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488950" y="174743"/>
            <a:ext cx="7018111"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to QKD for 6G</a:t>
            </a:r>
          </a:p>
        </p:txBody>
      </p:sp>
      <p:sp>
        <p:nvSpPr>
          <p:cNvPr id="4" name="內容版面配置區 3"/>
          <p:cNvSpPr>
            <a:spLocks noGrp="1"/>
          </p:cNvSpPr>
          <p:nvPr>
            <p:ph idx="1"/>
          </p:nvPr>
        </p:nvSpPr>
        <p:spPr>
          <a:xfrm>
            <a:off x="244930" y="1031993"/>
            <a:ext cx="8682716" cy="3622675"/>
          </a:xfrm>
        </p:spPr>
        <p:txBody>
          <a:bodyPr/>
          <a:lstStyle/>
          <a:p>
            <a:r>
              <a:rPr lang="en-US" dirty="0">
                <a:latin typeface="Times New Roman" panose="02020603050405020304" pitchFamily="18" charset="0"/>
                <a:cs typeface="Times New Roman" panose="02020603050405020304" pitchFamily="18" charset="0"/>
              </a:rPr>
              <a:t>For time sensitive industrial control system use, the ultra-low latency service has extreme requirements on user-plane data transmitting delay. Without security, data transmitting is very quick using nowadays technology. </a:t>
            </a:r>
          </a:p>
          <a:p>
            <a:r>
              <a:rPr lang="en-US" dirty="0">
                <a:latin typeface="Times New Roman" panose="02020603050405020304" pitchFamily="18" charset="0"/>
                <a:cs typeface="Times New Roman" panose="02020603050405020304" pitchFamily="18" charset="0"/>
              </a:rPr>
              <a:t>Introducing of security in user-plane data transmitting may unacceptably increase latency for time sensitive applications, but it is a trade-off between performance and security. </a:t>
            </a:r>
          </a:p>
        </p:txBody>
      </p:sp>
      <p:sp>
        <p:nvSpPr>
          <p:cNvPr id="2" name="矩形 4">
            <a:extLst>
              <a:ext uri="{FF2B5EF4-FFF2-40B4-BE49-F238E27FC236}">
                <a16:creationId xmlns:a16="http://schemas.microsoft.com/office/drawing/2014/main" id="{CBADEE1B-2100-C530-3702-02DA147C1CB8}"/>
              </a:ext>
            </a:extLst>
          </p:cNvPr>
          <p:cNvSpPr/>
          <p:nvPr/>
        </p:nvSpPr>
        <p:spPr>
          <a:xfrm>
            <a:off x="116096" y="4587968"/>
            <a:ext cx="9059275" cy="369332"/>
          </a:xfrm>
          <a:prstGeom prst="rect">
            <a:avLst/>
          </a:prstGeom>
        </p:spPr>
        <p:txBody>
          <a:bodyPr wrap="none">
            <a:spAutoFit/>
          </a:bodyPr>
          <a:lstStyle/>
          <a:p>
            <a:r>
              <a:rPr lang="en-US" sz="1800" b="1" dirty="0">
                <a:latin typeface="Times New Roman" panose="02020603050405020304" pitchFamily="18" charset="0"/>
                <a:cs typeface="Times New Roman" panose="02020603050405020304" pitchFamily="18" charset="0"/>
              </a:rPr>
              <a:t>Source: 3GPP TR 33.825-g01, “Study on the security of URLLC for the 5G System (5GS)”</a:t>
            </a:r>
          </a:p>
        </p:txBody>
      </p:sp>
    </p:spTree>
    <p:extLst>
      <p:ext uri="{BB962C8B-B14F-4D97-AF65-F5344CB8AC3E}">
        <p14:creationId xmlns:p14="http://schemas.microsoft.com/office/powerpoint/2010/main" val="785502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488951" y="174743"/>
            <a:ext cx="7063014"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to QKD for 6G? (cont.)</a:t>
            </a:r>
          </a:p>
        </p:txBody>
      </p:sp>
      <p:sp>
        <p:nvSpPr>
          <p:cNvPr id="4" name="內容版面配置區 3"/>
          <p:cNvSpPr>
            <a:spLocks noGrp="1"/>
          </p:cNvSpPr>
          <p:nvPr>
            <p:ph idx="1"/>
          </p:nvPr>
        </p:nvSpPr>
        <p:spPr>
          <a:xfrm>
            <a:off x="41036" y="1031993"/>
            <a:ext cx="9054992" cy="3955638"/>
          </a:xfrm>
        </p:spPr>
        <p:txBody>
          <a:bodyPr/>
          <a:lstStyle/>
          <a:p>
            <a:r>
              <a:rPr lang="en-US" dirty="0">
                <a:latin typeface="Times New Roman" panose="02020603050405020304" pitchFamily="18" charset="0"/>
                <a:cs typeface="Times New Roman" panose="02020603050405020304" pitchFamily="18" charset="0"/>
              </a:rPr>
              <a:t>Besides integrating PQC into 5G Time-Sensitive Networking (TSN) define in 3GPP TS 22.261 is essential for future-proofing the network against quantum computing threats. </a:t>
            </a:r>
          </a:p>
          <a:p>
            <a:r>
              <a:rPr lang="en-US" dirty="0">
                <a:latin typeface="Times New Roman" panose="02020603050405020304" pitchFamily="18" charset="0"/>
                <a:cs typeface="Times New Roman" panose="02020603050405020304" pitchFamily="18" charset="0"/>
              </a:rPr>
              <a:t>However, this integration can introduce performance overheads in several areas, primarily due to the inherent characteristics of proposed new post quantum cryptography (PQC) algorithms compared to their classical counterparts. </a:t>
            </a:r>
          </a:p>
        </p:txBody>
      </p:sp>
      <p:sp>
        <p:nvSpPr>
          <p:cNvPr id="5" name="矩形 4"/>
          <p:cNvSpPr/>
          <p:nvPr/>
        </p:nvSpPr>
        <p:spPr>
          <a:xfrm>
            <a:off x="1292285" y="4618299"/>
            <a:ext cx="6870855" cy="369332"/>
          </a:xfrm>
          <a:prstGeom prst="rect">
            <a:avLst/>
          </a:prstGeom>
        </p:spPr>
        <p:txBody>
          <a:bodyPr wrap="none">
            <a:spAutoFit/>
          </a:bodyPr>
          <a:lstStyle/>
          <a:p>
            <a:r>
              <a:rPr lang="en-US" sz="1800" b="1" dirty="0">
                <a:latin typeface="Times New Roman" panose="02020603050405020304" pitchFamily="18" charset="0"/>
                <a:cs typeface="Times New Roman" panose="02020603050405020304" pitchFamily="18" charset="0"/>
              </a:rPr>
              <a:t>Source: 3GPP TS 22.261, “Service requirements for the 5G system” </a:t>
            </a:r>
          </a:p>
        </p:txBody>
      </p:sp>
    </p:spTree>
    <p:extLst>
      <p:ext uri="{BB962C8B-B14F-4D97-AF65-F5344CB8AC3E}">
        <p14:creationId xmlns:p14="http://schemas.microsoft.com/office/powerpoint/2010/main" val="25006934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488951" y="174743"/>
            <a:ext cx="7063014"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to QKD for 6G? (cont.)</a:t>
            </a:r>
          </a:p>
        </p:txBody>
      </p:sp>
      <p:sp>
        <p:nvSpPr>
          <p:cNvPr id="4" name="內容版面配置區 3"/>
          <p:cNvSpPr>
            <a:spLocks noGrp="1"/>
          </p:cNvSpPr>
          <p:nvPr>
            <p:ph idx="1"/>
          </p:nvPr>
        </p:nvSpPr>
        <p:spPr>
          <a:xfrm>
            <a:off x="285751" y="1031993"/>
            <a:ext cx="8658224" cy="3622675"/>
          </a:xfrm>
        </p:spPr>
        <p:txBody>
          <a:bodyPr/>
          <a:lstStyle/>
          <a:p>
            <a:r>
              <a:rPr lang="en-US" dirty="0">
                <a:latin typeface="Times New Roman" panose="02020603050405020304" pitchFamily="18" charset="0"/>
                <a:cs typeface="Times New Roman" panose="02020603050405020304" pitchFamily="18" charset="0"/>
              </a:rPr>
              <a:t>Here's a detailed explanation of where performance overhead might increase:</a:t>
            </a: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Increased Computational Complexity</a:t>
            </a: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Larger Key Sizes</a:t>
            </a: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Increased Latency</a:t>
            </a: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Impact on </a:t>
            </a:r>
            <a:r>
              <a:rPr lang="en-US">
                <a:latin typeface="Times New Roman" panose="02020603050405020304" pitchFamily="18" charset="0"/>
                <a:cs typeface="Times New Roman" panose="02020603050405020304" pitchFamily="18" charset="0"/>
              </a:rPr>
              <a:t>Battery Life</a:t>
            </a:r>
            <a:endParaRPr lang="en-US" dirty="0">
              <a:latin typeface="Times New Roman" panose="02020603050405020304" pitchFamily="18" charset="0"/>
              <a:cs typeface="Times New Roman" panose="02020603050405020304" pitchFamily="18" charset="0"/>
            </a:endParaRP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Challenges in Real-Time Applications</a:t>
            </a:r>
          </a:p>
          <a:p>
            <a:pPr marL="914400" lvl="1" indent="-457200">
              <a:buFont typeface="+mj-lt"/>
              <a:buAutoNum type="arabicPeriod"/>
            </a:pPr>
            <a:r>
              <a:rPr lang="en-US" dirty="0">
                <a:latin typeface="Times New Roman" panose="02020603050405020304" pitchFamily="18" charset="0"/>
                <a:cs typeface="Times New Roman" panose="02020603050405020304" pitchFamily="18" charset="0"/>
              </a:rPr>
              <a:t>Time synchronization is crucial and vulnerability for TSN</a:t>
            </a:r>
          </a:p>
          <a:p>
            <a:pPr marL="914400" lvl="1" indent="-457200">
              <a:buFont typeface="+mj-lt"/>
              <a:buAutoNum type="arabicPeriod"/>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01985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488951" y="174743"/>
            <a:ext cx="7063014"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b="1" dirty="0">
                <a:latin typeface="Times New Roman" panose="02020603050405020304" pitchFamily="18" charset="0"/>
                <a:cs typeface="Times New Roman" panose="02020603050405020304" pitchFamily="18" charset="0"/>
              </a:rPr>
              <a:t>Why We Need to QKD for 6G? (cont.)</a:t>
            </a:r>
          </a:p>
        </p:txBody>
      </p:sp>
      <p:sp>
        <p:nvSpPr>
          <p:cNvPr id="4" name="內容版面配置區 3"/>
          <p:cNvSpPr>
            <a:spLocks noGrp="1"/>
          </p:cNvSpPr>
          <p:nvPr>
            <p:ph idx="1"/>
          </p:nvPr>
        </p:nvSpPr>
        <p:spPr>
          <a:xfrm>
            <a:off x="228599" y="1031993"/>
            <a:ext cx="8821511" cy="3622675"/>
          </a:xfrm>
        </p:spPr>
        <p:txBody>
          <a:bodyPr/>
          <a:lstStyle/>
          <a:p>
            <a:r>
              <a:rPr lang="en-US" sz="3200" dirty="0">
                <a:latin typeface="Times New Roman" panose="02020603050405020304" pitchFamily="18" charset="0"/>
                <a:cs typeface="Times New Roman" panose="02020603050405020304" pitchFamily="18" charset="0"/>
              </a:rPr>
              <a:t>Therefore, we are concerned that the increasing complexity of implementing PQC, as this may be too slow and unacceptable for time sensitive industrial control system application. Introducing Quantum Key Distribution (QKD) technology could reduce overhead, shortens latency, and provides warnings of eavesdropper attacks.</a:t>
            </a:r>
          </a:p>
        </p:txBody>
      </p:sp>
      <p:sp>
        <p:nvSpPr>
          <p:cNvPr id="2" name="矩形 4">
            <a:extLst>
              <a:ext uri="{FF2B5EF4-FFF2-40B4-BE49-F238E27FC236}">
                <a16:creationId xmlns:a16="http://schemas.microsoft.com/office/drawing/2014/main" id="{2A834076-FB71-3974-5F7B-9A76D7DB06E7}"/>
              </a:ext>
            </a:extLst>
          </p:cNvPr>
          <p:cNvSpPr/>
          <p:nvPr/>
        </p:nvSpPr>
        <p:spPr>
          <a:xfrm>
            <a:off x="587187" y="4526736"/>
            <a:ext cx="8189421" cy="369332"/>
          </a:xfrm>
          <a:prstGeom prst="rect">
            <a:avLst/>
          </a:prstGeom>
        </p:spPr>
        <p:txBody>
          <a:bodyPr wrap="none">
            <a:spAutoFit/>
          </a:bodyPr>
          <a:lstStyle/>
          <a:p>
            <a:r>
              <a:rPr lang="en-US" sz="1800" b="1" dirty="0">
                <a:latin typeface="Times New Roman" panose="02020603050405020304" pitchFamily="18" charset="0"/>
                <a:cs typeface="Times New Roman" panose="02020603050405020304" pitchFamily="18" charset="0"/>
              </a:rPr>
              <a:t>Source: Bush, Stephen F., “Time-Sensitive Quantum Key Distribution (TSQKD)”</a:t>
            </a:r>
          </a:p>
        </p:txBody>
      </p:sp>
    </p:spTree>
    <p:extLst>
      <p:ext uri="{BB962C8B-B14F-4D97-AF65-F5344CB8AC3E}">
        <p14:creationId xmlns:p14="http://schemas.microsoft.com/office/powerpoint/2010/main" val="222928621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683C4F-622E-8B90-4523-748190E504A6}"/>
              </a:ext>
            </a:extLst>
          </p:cNvPr>
          <p:cNvSpPr>
            <a:spLocks noGrp="1"/>
          </p:cNvSpPr>
          <p:nvPr>
            <p:ph type="title"/>
          </p:nvPr>
        </p:nvSpPr>
        <p:spPr>
          <a:xfrm>
            <a:off x="488950" y="171450"/>
            <a:ext cx="6827838" cy="514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ja-JP" b="1" dirty="0">
                <a:latin typeface="Times New Roman" panose="02020603050405020304" pitchFamily="18" charset="0"/>
                <a:cs typeface="Times New Roman" panose="02020603050405020304" pitchFamily="18" charset="0"/>
              </a:rPr>
              <a:t>Potential Key Value Indicators (1/4)</a:t>
            </a:r>
            <a:endParaRPr lang="ja-JP" altLang="en-US" b="1" dirty="0">
              <a:latin typeface="Times New Roman" panose="02020603050405020304" pitchFamily="18" charset="0"/>
              <a:cs typeface="Times New Roman" panose="02020603050405020304" pitchFamily="18" charset="0"/>
            </a:endParaRPr>
          </a:p>
        </p:txBody>
      </p:sp>
      <p:sp>
        <p:nvSpPr>
          <p:cNvPr id="3" name="コンテンツ プレースホルダー 2">
            <a:extLst>
              <a:ext uri="{FF2B5EF4-FFF2-40B4-BE49-F238E27FC236}">
                <a16:creationId xmlns:a16="http://schemas.microsoft.com/office/drawing/2014/main" id="{6A0BF51E-32F0-BB04-B9C0-0B0F6F73B569}"/>
              </a:ext>
            </a:extLst>
          </p:cNvPr>
          <p:cNvSpPr>
            <a:spLocks noGrp="1"/>
          </p:cNvSpPr>
          <p:nvPr>
            <p:ph idx="1"/>
          </p:nvPr>
        </p:nvSpPr>
        <p:spPr>
          <a:xfrm>
            <a:off x="236764" y="644979"/>
            <a:ext cx="8731704" cy="43393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r>
              <a:rPr lang="en-US" altLang="ja-JP" sz="2400" b="1" dirty="0">
                <a:latin typeface="Times New Roman" panose="02020603050405020304" pitchFamily="18" charset="0"/>
                <a:cs typeface="Times New Roman" panose="02020603050405020304" pitchFamily="18" charset="0"/>
              </a:rPr>
              <a:t>Security Strength Levels: </a:t>
            </a:r>
          </a:p>
          <a:p>
            <a:pPr marL="457200" lvl="1" indent="0">
              <a:buNone/>
            </a:pPr>
            <a:r>
              <a:rPr lang="en-US" altLang="ja-JP" sz="2000" dirty="0">
                <a:latin typeface="Times New Roman" panose="02020603050405020304" pitchFamily="18" charset="0"/>
                <a:cs typeface="Times New Roman" panose="02020603050405020304" pitchFamily="18" charset="0"/>
              </a:rPr>
              <a:t>Define specific security strength levels for PQC algorithms that are equivalent to or better than current classical algorithms against quantum attacks. For example, specify minimum key sizes for symmetric and asymmetric encryption that are deemed quantum-resistant, such as 256-bit keys for symmetric encryption and larger key sizes for asymmetric encryption based on the specific PQC algorithm used.</a:t>
            </a:r>
          </a:p>
          <a:p>
            <a:r>
              <a:rPr lang="en-US" altLang="ja-JP" sz="2400" b="1" dirty="0">
                <a:latin typeface="Times New Roman" panose="02020603050405020304" pitchFamily="18" charset="0"/>
                <a:cs typeface="Times New Roman" panose="02020603050405020304" pitchFamily="18" charset="0"/>
              </a:rPr>
              <a:t>Performance Benchmarks: </a:t>
            </a:r>
          </a:p>
          <a:p>
            <a:pPr marL="457200" lvl="1" indent="0">
              <a:buNone/>
            </a:pPr>
            <a:r>
              <a:rPr lang="en-US" altLang="ja-JP" sz="2000" dirty="0">
                <a:latin typeface="Times New Roman" panose="02020603050405020304" pitchFamily="18" charset="0"/>
                <a:cs typeface="Times New Roman" panose="02020603050405020304" pitchFamily="18" charset="0"/>
              </a:rPr>
              <a:t>Establish performance benchmarks for PQC algorithms, including maximum allowable computational overhead and latency for encryption/decryption processes, key generation, and secure communication establishment. These benchmarks should consider the impact on devices with limited processing capabilities and network infrastructure.</a:t>
            </a:r>
          </a:p>
          <a:p>
            <a:pPr marL="457200" lvl="1" indent="0">
              <a:buNone/>
            </a:pPr>
            <a:endParaRPr lang="en-US" altLang="ja-JP"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077253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602D4F3DED93D4A96789859E5A4E740" ma:contentTypeVersion="14" ma:contentTypeDescription="Create a new document." ma:contentTypeScope="" ma:versionID="aea52fe38a24fd31b46e40d2db7df12e">
  <xsd:schema xmlns:xsd="http://www.w3.org/2001/XMLSchema" xmlns:xs="http://www.w3.org/2001/XMLSchema" xmlns:p="http://schemas.microsoft.com/office/2006/metadata/properties" xmlns:ns3="c45962b3-4dcd-47e6-b5c2-729f5ca57ce4" targetNamespace="http://schemas.microsoft.com/office/2006/metadata/properties" ma:root="true" ma:fieldsID="bb3cecf3e2797b451986efd9548b88bd" ns3:_="">
    <xsd:import namespace="c45962b3-4dcd-47e6-b5c2-729f5ca57ce4"/>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LengthInSeconds"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5962b3-4dcd-47e6-b5c2-729f5ca57c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description="" ma:hidden="true" ma:indexed="true" ma:internalName="MediaServiceObjectDetectorVersions"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38A270-5134-477A-AF35-B3DC46CBBF76}">
  <ds:schemaRefs>
    <ds:schemaRef ds:uri="http://purl.org/dc/dcmityp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c45962b3-4dcd-47e6-b5c2-729f5ca57ce4"/>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801CF2D4-0FCF-4E7C-8183-C79D7DD406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5962b3-4dcd-47e6-b5c2-729f5ca57ce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34932</TotalTime>
  <Words>2020</Words>
  <Application>Microsoft Office PowerPoint</Application>
  <PresentationFormat>画面に合わせる (16:9)</PresentationFormat>
  <Paragraphs>124</Paragraphs>
  <Slides>25</Slides>
  <Notes>7</Notes>
  <HiddenSlides>0</HiddenSlides>
  <MMClips>0</MMClips>
  <ScaleCrop>false</ScaleCrop>
  <HeadingPairs>
    <vt:vector size="6" baseType="variant">
      <vt:variant>
        <vt:lpstr>使用されているフォント</vt:lpstr>
      </vt:variant>
      <vt:variant>
        <vt:i4>3</vt:i4>
      </vt:variant>
      <vt:variant>
        <vt:lpstr>テーマ</vt:lpstr>
      </vt:variant>
      <vt:variant>
        <vt:i4>2</vt:i4>
      </vt:variant>
      <vt:variant>
        <vt:lpstr>スライド タイトル</vt:lpstr>
      </vt:variant>
      <vt:variant>
        <vt:i4>25</vt:i4>
      </vt:variant>
    </vt:vector>
  </HeadingPairs>
  <TitlesOfParts>
    <vt:vector size="30" baseType="lpstr">
      <vt:lpstr>Arial</vt:lpstr>
      <vt:lpstr>Calibri</vt:lpstr>
      <vt:lpstr>Times New Roman</vt:lpstr>
      <vt:lpstr>Office Theme</vt:lpstr>
      <vt:lpstr>Custom Design</vt:lpstr>
      <vt:lpstr>PowerPoint プレゼンテーション</vt:lpstr>
      <vt:lpstr>Outline</vt:lpstr>
      <vt:lpstr>Why We Need PQC for 6G?</vt:lpstr>
      <vt:lpstr>Why We Need PQC for 6G? (cont.)</vt:lpstr>
      <vt:lpstr>Why We Need to QKD for 6G</vt:lpstr>
      <vt:lpstr>Why We Need to QKD for 6G? (cont.)</vt:lpstr>
      <vt:lpstr>Why We Need to QKD for 6G? (cont.)</vt:lpstr>
      <vt:lpstr>Why We Need to QKD for 6G? (cont.)</vt:lpstr>
      <vt:lpstr>Potential Key Value Indicators (1/4)</vt:lpstr>
      <vt:lpstr>Potential Key Value Indicators (2/4)</vt:lpstr>
      <vt:lpstr>Potential Key Value Indicators (3/4)</vt:lpstr>
      <vt:lpstr>Potential Key Value Indicators (4/4)</vt:lpstr>
      <vt:lpstr>Potential Use Case for PQC (1/5)</vt:lpstr>
      <vt:lpstr>Potential Use Case for PQC (2/5)</vt:lpstr>
      <vt:lpstr>Potential Use Case for PQC (3/5)</vt:lpstr>
      <vt:lpstr>Potential Use Case for PQC (4/5)</vt:lpstr>
      <vt:lpstr>Potential Use Case for PQC (5/5)</vt:lpstr>
      <vt:lpstr>Potential Use Case for TSQKD (1/5)</vt:lpstr>
      <vt:lpstr>Potential Use Case for TSQKD (2/5)</vt:lpstr>
      <vt:lpstr>Potential Use Case for TSQKD (3/5)</vt:lpstr>
      <vt:lpstr>PowerPoint プレゼンテーション</vt:lpstr>
      <vt:lpstr>PowerPoint プレゼンテーション</vt:lpstr>
      <vt:lpstr>Potential Use Case for TSQKD (4/5)</vt:lpstr>
      <vt:lpstr>PowerPoint プレゼンテーション</vt:lpstr>
      <vt:lpstr>Potential Use Case for TSQKD (5/5)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宜學 蔡</cp:lastModifiedBy>
  <cp:revision>2502</cp:revision>
  <cp:lastPrinted>2017-02-24T12:37:51Z</cp:lastPrinted>
  <dcterms:created xsi:type="dcterms:W3CDTF">2008-08-30T09:32:10Z</dcterms:created>
  <dcterms:modified xsi:type="dcterms:W3CDTF">2024-08-09T01:10:22Z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0x010100C602D4F3DED93D4A96789859E5A4E740</vt:lpwstr>
  </property>
</Properties>
</file>