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2"/>
  </p:sldMasterIdLst>
  <p:notesMasterIdLst>
    <p:notesMasterId r:id="rId7"/>
  </p:notesMasterIdLst>
  <p:sldIdLst>
    <p:sldId id="303" r:id="rId3"/>
    <p:sldId id="141169807" r:id="rId4"/>
    <p:sldId id="2147479455" r:id="rId5"/>
    <p:sldId id="369" r:id="rId6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0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9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307" name="未知用户93" initials="" lastIdx="1" clrIdx="0"/>
  <p:cmAuthor id="1" name="liuchaoyjy" initials="liuchao" lastIdx="5" clrIdx="0"/>
  <p:cmAuthor id="308" name="未知用户90" initials="" lastIdx="5" clrIdx="1"/>
  <p:cmAuthor id="2" name="左敏" initials="左" lastIdx="2" clrIdx="0"/>
  <p:cmAuthor id="309" name="未知用户91" initials="" lastIdx="0" clrIdx="1"/>
  <p:cmAuthor id="3" name="作者" initials="作" lastIdx="0" clrIdx="1"/>
  <p:cmAuthor id="310" name="未知用户92" initials="" lastIdx="1" clrIdx="0"/>
  <p:cmAuthor id="4" name="周丹媛" initials="周" lastIdx="2" clrIdx="3"/>
  <p:cmAuthor id="311" name="未知用户74" initials="" lastIdx="5" clrIdx="1"/>
  <p:cmAuthor id="5" name="yangfeng@hq.cmcc" initials="y" lastIdx="1" clrIdx="4"/>
  <p:cmAuthor id="312" name="未知用户75" initials="" lastIdx="8" clrIdx="0"/>
  <p:cmAuthor id="6" name="CMCC" initials="C" lastIdx="3" clrIdx="4"/>
  <p:cmAuthor id="313" name="未知用户76" initials="" lastIdx="1" clrIdx="0"/>
  <p:cmAuthor id="7" name="Nancy Chang" initials="N" lastIdx="2" clrIdx="5"/>
  <p:cmAuthor id="314" name="未知用户77" initials="" lastIdx="8" clrIdx="0"/>
  <p:cmAuthor id="8" name="lk" initials="l" lastIdx="4" clrIdx="6"/>
  <p:cmAuthor id="315" name="未知用户78" initials="" lastIdx="8" clrIdx="0"/>
  <p:cmAuthor id="9" name="00006891" initials="0" lastIdx="15" clrIdx="8"/>
  <p:cmAuthor id="316" name="未知用户79" initials="" lastIdx="1" clrIdx="0"/>
  <p:cmAuthor id="10" name="熊先奎10009191" initials="熊" lastIdx="1" clrIdx="9"/>
  <p:cmAuthor id="317" name="未知用户80" initials="" lastIdx="1" clrIdx="0"/>
  <p:cmAuthor id="11" name="10107538" initials="1" lastIdx="1" clrIdx="9"/>
  <p:cmAuthor id="318" name="Harry xu" initials="" lastIdx="1" clrIdx="0"/>
  <p:cmAuthor id="12" name="10118178" initials="1" lastIdx="11" clrIdx="10"/>
  <p:cmAuthor id="319" name="未知用户27" initials="未" lastIdx="1" clrIdx="0"/>
  <p:cmAuthor id="13" name="zhouwd" initials="z" lastIdx="1" clrIdx="11"/>
  <p:cmAuthor id="14" name="马云飞10014438" initials="马" lastIdx="4" clrIdx="0"/>
  <p:cmAuthor id="321" name="未知用户111" initials="未" lastIdx="1" clrIdx="1"/>
  <p:cmAuthor id="15" name="John" initials="J" lastIdx="36" clrIdx="13"/>
  <p:cmAuthor id="322" name="le" initials="l" lastIdx="2" clrIdx="321"/>
  <p:cmAuthor id="16" name="10025093" initials="1" lastIdx="51" clrIdx="14"/>
  <p:cmAuthor id="323" name="renyina" initials="r" lastIdx="1" clrIdx="322"/>
  <p:cmAuthor id="17" name="10078380" initials="1" lastIdx="1" clrIdx="15"/>
  <p:cmAuthor id="324" name="User" initials="U" lastIdx="1" clrIdx="323"/>
  <p:cmAuthor id="18" name="00035181" initials="0" lastIdx="1" clrIdx="16"/>
  <p:cmAuthor id="325" name="lingc" initials="l" lastIdx="1" clrIdx="324"/>
  <p:cmAuthor id="19" name="张燕" initials="张" lastIdx="1" clrIdx="17"/>
  <p:cmAuthor id="326" name="Kaiyuan" initials="K" lastIdx="1" clrIdx="325"/>
  <p:cmAuthor id="20" name="Saku Uchikawa" initials="S" lastIdx="11" clrIdx="0"/>
  <p:cmAuthor id="327" name="Cecilia" initials="C" lastIdx="1" clrIdx="326"/>
  <p:cmAuthor id="21" name="00065088" initials="0" lastIdx="2" clrIdx="19"/>
  <p:cmAuthor id="328" name="xueyan" initials="x" lastIdx="1" clrIdx="327"/>
  <p:cmAuthor id="22" name="10066351" initials="1" lastIdx="2" clrIdx="0"/>
  <p:cmAuthor id="329" name="mashan@cmhi.cmcc" initials="mashan@cmhi.cmcc" lastIdx="1" clrIdx="328"/>
  <p:cmAuthor id="23" name="蔡建楠" initials="蔡" lastIdx="15" clrIdx="17"/>
  <p:cmAuthor id="330" name="13910" initials="1" lastIdx="8" clrIdx="329"/>
  <p:cmAuthor id="24" name="10009110" initials="1" lastIdx="23" clrIdx="22"/>
  <p:cmAuthor id="331" name="liyite" initials="l" lastIdx="1" clrIdx="330"/>
  <p:cmAuthor id="25" name="李蕾00009994" initials="李" lastIdx="6" clrIdx="17"/>
  <p:cmAuthor id="332" name="wangxinran" initials="w" lastIdx="1" clrIdx="331"/>
  <p:cmAuthor id="26" name="wyz" initials="w" lastIdx="1" clrIdx="24"/>
  <p:cmAuthor id="333" name="于书丹" initials="C" lastIdx="1" clrIdx="332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287643681" name="殷格非" initials="殷" lastIdx="2" clrIdx="0"/>
  <p:cmAuthor id="32" name="Author" initials="A" lastIdx="0" clrIdx="30"/>
  <p:cmAuthor id="287643682" name="z r" initials="zr" lastIdx="5" clrIdx="12"/>
  <p:cmAuthor id="33" name="李楠10047711" initials="李" lastIdx="2" clrIdx="31"/>
  <p:cmAuthor id="287643683" name="lc xue" initials="lx" lastIdx="1" clrIdx="22"/>
  <p:cmAuthor id="340" name="zhoupeng" initials="z" lastIdx="5" clrIdx="339"/>
  <p:cmAuthor id="34" name="10045953" initials="1" lastIdx="1" clrIdx="32"/>
  <p:cmAuthor id="287643684" name="ma yanru" initials="my" lastIdx="1" clrIdx="25"/>
  <p:cmAuthor id="341" name="Randolph" initials="R" lastIdx="1" clrIdx="340"/>
  <p:cmAuthor id="35" name="Administrator" initials="A" lastIdx="1" clrIdx="35"/>
  <p:cmAuthor id="287643685" name="安 启飞" initials="安" lastIdx="2" clrIdx="37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350" name="Hao Yue" initials="HY" lastIdx="2" clrIdx="349"/>
  <p:cmAuthor id="44" name="00075816" initials="0" lastIdx="1" clrIdx="43"/>
  <p:cmAuthor id="45" name="陈燕燕" initials="陈" lastIdx="1" clrIdx="44"/>
  <p:cmAuthor id="352" name="suxin" initials="s" lastIdx="1" clrIdx="351"/>
  <p:cmAuthor id="46" name="未知的使用者79" initials="" lastIdx="0" clrIdx="1"/>
  <p:cmAuthor id="47" name="clj" initials="c" lastIdx="1" clrIdx="46"/>
  <p:cmAuthor id="48" name="尹瑶瑶" initials="YYY" lastIdx="1" clrIdx="47"/>
  <p:cmAuthor id="49" name="曹丽芳" initials="曹" lastIdx="1" clrIdx="48"/>
  <p:cmAuthor id="50" name="liyayjy@hq.cmcc" initials="liyayjy@hq.cmcc" lastIdx="1" clrIdx="49"/>
  <p:cmAuthor id="51" name="未知用户20" initials="未" lastIdx="1" clrIdx="23"/>
  <p:cmAuthor id="191251535" name="沈霄雷" initials="沈" lastIdx="833089" clrIdx="0"/>
  <p:cmAuthor id="52" name="rev2" initials="r" lastIdx="1" clrIdx="36"/>
  <p:cmAuthor id="53" name="施旻" initials="施" lastIdx="1" clrIdx="52"/>
  <p:cmAuthor id="54" name="zhangyuexin@hq.cmcc" initials="zhangyuexin@hq.cmcc" lastIdx="1" clrIdx="53"/>
  <p:cmAuthor id="47245819" name="群智集" initials="群" lastIdx="0" clrIdx="0"/>
  <p:cmAuthor id="55" name="黎丹" initials="黎" lastIdx="2" clrIdx="0"/>
  <p:cmAuthor id="47245820" name="郏 鹏" initials="郏" lastIdx="1" clrIdx="16"/>
  <p:cmAuthor id="56" name="Chengli" initials="C" lastIdx="6" clrIdx="0"/>
  <p:cmAuthor id="47245821" name="郏鹏" initials="M" lastIdx="1" clrIdx="17"/>
  <p:cmAuthor id="57" name="wangqixing@hq.cmcc" initials="wangqixing@hq.cmcc" lastIdx="1" clrIdx="56"/>
  <p:cmAuthor id="58" name="未知的使用者87" initials="" lastIdx="1" clrIdx="0"/>
  <p:cmAuthor id="59" name="cmcc" initials="c" lastIdx="1" clrIdx="58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xinping liu" initials="xl" lastIdx="5" clrIdx="25"/>
  <p:cmAuthor id="77" name="elfinhsu" initials="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09" name="Ms" initials="M" lastIdx="1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李婧宜_YBferYVR" initials="authorId_1217247658" lastIdx="0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da lin" initials="dl" lastIdx="1" clrIdx="48"/>
  <p:cmAuthor id="168" name="未知用户116" initials="" lastIdx="1" clrIdx="1"/>
  <p:cmAuthor id="691587972" name="子祥 韩" initials="子祥" lastIdx="1" clrIdx="54"/>
  <p:cmAuthor id="169" name="未知的使用者150" initials="未" lastIdx="1" clrIdx="0"/>
  <p:cmAuthor id="691587973" name="dell" initials="d" lastIdx="1" clrIdx="59"/>
  <p:cmAuthor id="170" name="未知的使用者69" initials="" lastIdx="1" clrIdx="1"/>
  <p:cmAuthor id="691587974" name="gedawei@hq.cmcc" initials="A" lastIdx="4" clrIdx="350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dengwanting" initials="d" lastIdx="1" clrIdx="50"/>
  <p:cmAuthor id="217" name="Ashley Eberenz" initials="" lastIdx="7" clrIdx="1"/>
  <p:cmAuthor id="394525611" name="mouse zz" initials="mz" lastIdx="1" clrIdx="54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49F833-F6F8-4A55-8EF1-AB9D0D8AEF7C}" v="1" dt="2024-08-09T19:10:00.7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468" y="44"/>
      </p:cViewPr>
      <p:guideLst>
        <p:guide orient="horz" pos="160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09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la Awoniyi-Oteri" userId="0d0eb367-2f54-4d8d-afa5-cfa725983699" providerId="ADAL" clId="{3F49F833-F6F8-4A55-8EF1-AB9D0D8AEF7C}"/>
    <pc:docChg chg="delSld modSld">
      <pc:chgData name="Lola Awoniyi-Oteri" userId="0d0eb367-2f54-4d8d-afa5-cfa725983699" providerId="ADAL" clId="{3F49F833-F6F8-4A55-8EF1-AB9D0D8AEF7C}" dt="2024-08-09T19:11:12.991" v="13" actId="47"/>
      <pc:docMkLst>
        <pc:docMk/>
      </pc:docMkLst>
      <pc:sldChg chg="modSp mod">
        <pc:chgData name="Lola Awoniyi-Oteri" userId="0d0eb367-2f54-4d8d-afa5-cfa725983699" providerId="ADAL" clId="{3F49F833-F6F8-4A55-8EF1-AB9D0D8AEF7C}" dt="2024-08-09T19:10:50.515" v="12" actId="20577"/>
        <pc:sldMkLst>
          <pc:docMk/>
          <pc:sldMk cId="0" sldId="303"/>
        </pc:sldMkLst>
        <pc:spChg chg="mod">
          <ac:chgData name="Lola Awoniyi-Oteri" userId="0d0eb367-2f54-4d8d-afa5-cfa725983699" providerId="ADAL" clId="{3F49F833-F6F8-4A55-8EF1-AB9D0D8AEF7C}" dt="2024-08-09T19:10:50.515" v="12" actId="20577"/>
          <ac:spMkLst>
            <pc:docMk/>
            <pc:sldMk cId="0" sldId="303"/>
            <ac:spMk id="6152" creationId="{00000000-0000-0000-0000-000000000000}"/>
          </ac:spMkLst>
        </pc:spChg>
      </pc:sldChg>
      <pc:sldChg chg="del">
        <pc:chgData name="Lola Awoniyi-Oteri" userId="0d0eb367-2f54-4d8d-afa5-cfa725983699" providerId="ADAL" clId="{3F49F833-F6F8-4A55-8EF1-AB9D0D8AEF7C}" dt="2024-08-09T19:11:12.991" v="13" actId="47"/>
        <pc:sldMkLst>
          <pc:docMk/>
          <pc:sldMk cId="2086747258" sldId="214747945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75E7E4-6857-4F03-A780-9887AA86825E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6284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  <a:t>2024/8/9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  <a:t>2024/8/9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1474" y="4899671"/>
            <a:ext cx="7866126" cy="88631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485078"/>
            <a:ext cx="8390334" cy="2683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1475" y="1289305"/>
            <a:ext cx="8390334" cy="35112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0642" y="816102"/>
            <a:ext cx="8391167" cy="35935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685800" rtl="0" eaLnBrk="1" latinLnBrk="0" hangingPunct="1">
              <a:lnSpc>
                <a:spcPct val="96000"/>
              </a:lnSpc>
              <a:spcBef>
                <a:spcPts val="675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61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  <a:t>‹#›</a:t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‹#›</a:t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67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524000" y="1898650"/>
            <a:ext cx="660146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47500" lnSpcReduction="20000"/>
          </a:bodyPr>
          <a:lstStyle/>
          <a:p>
            <a:pPr algn="ctr">
              <a:defRPr/>
            </a:pPr>
            <a:r>
              <a:rPr lang="en-US" sz="96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6G Study </a:t>
            </a:r>
            <a:r>
              <a:rPr lang="en-US" altLang="en-GB" sz="9600" b="1" kern="0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TR Structure Proposal</a:t>
            </a:r>
            <a:endParaRPr lang="en-US" altLang="en-GB" sz="9600" b="1" kern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charset="-128"/>
              <a:cs typeface="MS PGothic" panose="020B0600070205080204" charset="-128"/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4294967295"/>
          </p:nvPr>
        </p:nvSpPr>
        <p:spPr>
          <a:xfrm>
            <a:off x="1339850" y="3856355"/>
            <a:ext cx="7644130" cy="846455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Source: 		</a:t>
            </a:r>
            <a:r>
              <a:rPr lang="en-US" altLang="en-GB" sz="1400" dirty="0">
                <a:latin typeface="Arial" panose="020B0604020202020204" pitchFamily="34" charset="0"/>
              </a:rPr>
              <a:t>Qualcomm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en-GB" sz="1400" dirty="0">
                <a:latin typeface="Arial" panose="020B0604020202020204" pitchFamily="34" charset="0"/>
              </a:rPr>
              <a:t>Agenta item:	8.2</a:t>
            </a:r>
            <a:r>
              <a:rPr lang="en-GB" altLang="en-US" sz="1400" dirty="0">
                <a:latin typeface="Arial" panose="020B0604020202020204" pitchFamily="34" charset="0"/>
              </a:rPr>
              <a:t>	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400" kern="0" dirty="0">
                <a:latin typeface="Arial" panose="020B0604020202020204" pitchFamily="34" charset="0"/>
              </a:rPr>
              <a:t>Document  for:	Discussion</a:t>
            </a:r>
          </a:p>
          <a:p>
            <a:pPr marL="0" indent="0">
              <a:lnSpc>
                <a:spcPct val="80000"/>
              </a:lnSpc>
              <a:buFontTx/>
              <a:buNone/>
            </a:pP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713338" y="484710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7938" y="477996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S1-242119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sz="10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3GPP TSG-SA1 Meeting #107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sz="10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Maastricht, The Netherlands, </a:t>
            </a:r>
            <a:r>
              <a:rPr lang="en-GB" altLang="en-US" sz="1000" b="1" dirty="0">
                <a:solidFill>
                  <a:schemeClr val="bg1"/>
                </a:solidFill>
                <a:latin typeface="Arial" panose="020B0604020202020204" pitchFamily="34" charset="0"/>
              </a:rPr>
              <a:t>August 19 – 23,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9252A-D8AD-4DBF-B1D0-24D8A7344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227" y="204090"/>
            <a:ext cx="8401050" cy="26700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91430" tIns="45715" rIns="91430" bIns="45715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GB" dirty="0"/>
              <a:t>Our view on the TR Structure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517B1A-3144-58C7-E6D9-9286EABB13A4}"/>
              </a:ext>
            </a:extLst>
          </p:cNvPr>
          <p:cNvSpPr txBox="1"/>
          <p:nvPr/>
        </p:nvSpPr>
        <p:spPr>
          <a:xfrm>
            <a:off x="372138" y="666293"/>
            <a:ext cx="8829751" cy="21929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  <a:spcBef>
                <a:spcPts val="900"/>
              </a:spcBef>
            </a:pPr>
            <a:r>
              <a:rPr lang="en-US" sz="1500" u="sng" dirty="0">
                <a:solidFill>
                  <a:srgbClr val="00B050"/>
                </a:solidFill>
              </a:rPr>
              <a:t>View 1: </a:t>
            </a: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Use the ITU-R IMT 2030 Framework categorization as basis for the TR Structure. 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4D91C8-5060-559B-F901-34530798EF2F}"/>
              </a:ext>
            </a:extLst>
          </p:cNvPr>
          <p:cNvSpPr txBox="1"/>
          <p:nvPr/>
        </p:nvSpPr>
        <p:spPr>
          <a:xfrm>
            <a:off x="372137" y="991985"/>
            <a:ext cx="8619463" cy="1225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  <a:spcBef>
                <a:spcPts val="900"/>
              </a:spcBef>
            </a:pPr>
            <a:r>
              <a:rPr lang="en-US" sz="1500" u="sng" dirty="0">
                <a:solidFill>
                  <a:srgbClr val="00B050"/>
                </a:solidFill>
              </a:rPr>
              <a:t>View 2: </a:t>
            </a:r>
            <a:r>
              <a:rPr lang="en-US" sz="1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Structure the TR into 4 categories / sections :</a:t>
            </a:r>
          </a:p>
          <a:p>
            <a:pPr lvl="1">
              <a:lnSpc>
                <a:spcPct val="95000"/>
              </a:lnSpc>
              <a:spcBef>
                <a:spcPts val="900"/>
              </a:spcBef>
            </a:pPr>
            <a:r>
              <a:rPr lang="en-US" sz="1200" dirty="0"/>
              <a:t>1. Extension of 5G Use Cases </a:t>
            </a:r>
          </a:p>
          <a:p>
            <a:pPr lvl="1"/>
            <a:r>
              <a:rPr lang="en-US" sz="1200" dirty="0"/>
              <a:t>2. New and Emerging Use Cases </a:t>
            </a:r>
          </a:p>
          <a:p>
            <a:pPr lvl="1"/>
            <a:r>
              <a:rPr lang="en-US" sz="1200" dirty="0"/>
              <a:t>3. System and Operational aspects</a:t>
            </a:r>
          </a:p>
          <a:p>
            <a:pPr lvl="1"/>
            <a:r>
              <a:rPr lang="en-US" sz="1200" dirty="0"/>
              <a:t>4. </a:t>
            </a:r>
            <a:r>
              <a:rPr lang="en-US" sz="1200" dirty="0">
                <a:solidFill>
                  <a:srgbClr val="0070C0"/>
                </a:solidFill>
              </a:rPr>
              <a:t>Others: capture items that fall outside sections 1-3. </a:t>
            </a:r>
          </a:p>
          <a:p>
            <a:pPr marL="900113" lvl="2" indent="-214313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0070C0"/>
                </a:solidFill>
              </a:rPr>
              <a:t>Note: Our preference is to capture these items in the TR body, and </a:t>
            </a:r>
            <a:r>
              <a:rPr lang="en-US" sz="1050" u="sng" dirty="0">
                <a:solidFill>
                  <a:srgbClr val="0070C0"/>
                </a:solidFill>
              </a:rPr>
              <a:t>not in an Annex</a:t>
            </a:r>
            <a:r>
              <a:rPr lang="en-US" sz="1050" dirty="0">
                <a:solidFill>
                  <a:srgbClr val="0070C0"/>
                </a:solidFill>
              </a:rPr>
              <a:t>.</a:t>
            </a: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40BD6B-4823-6BEB-3A65-75ABC8BF32ED}"/>
              </a:ext>
            </a:extLst>
          </p:cNvPr>
          <p:cNvSpPr txBox="1"/>
          <p:nvPr/>
        </p:nvSpPr>
        <p:spPr>
          <a:xfrm>
            <a:off x="142760" y="4890958"/>
            <a:ext cx="7518180" cy="15350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5000"/>
              </a:lnSpc>
              <a:spcBef>
                <a:spcPts val="900"/>
              </a:spcBef>
            </a:pPr>
            <a:r>
              <a:rPr lang="en-US" sz="1050" dirty="0"/>
              <a:t>Note: terminologies/titles could be discussed further</a:t>
            </a:r>
            <a:r>
              <a:rPr lang="en-US" sz="1050" dirty="0">
                <a:solidFill>
                  <a:srgbClr val="00B050"/>
                </a:solidFill>
              </a:rPr>
              <a:t>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229828A-F8EE-E4BB-3451-20FD2CB2CA04}"/>
              </a:ext>
            </a:extLst>
          </p:cNvPr>
          <p:cNvGrpSpPr/>
          <p:nvPr/>
        </p:nvGrpSpPr>
        <p:grpSpPr>
          <a:xfrm>
            <a:off x="0" y="2374808"/>
            <a:ext cx="9134310" cy="2313080"/>
            <a:chOff x="-17286" y="1330201"/>
            <a:chExt cx="12179080" cy="308410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5DAC5B4-C999-4A9C-8218-4295D72F31EF}"/>
                </a:ext>
              </a:extLst>
            </p:cNvPr>
            <p:cNvSpPr txBox="1"/>
            <p:nvPr/>
          </p:nvSpPr>
          <p:spPr>
            <a:xfrm>
              <a:off x="1687135" y="1330201"/>
              <a:ext cx="5484489" cy="43088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kumimoji="1" lang="en-GB" sz="1500" b="1" kern="1200" dirty="0">
                  <a:solidFill>
                    <a:prstClr val="black"/>
                  </a:solidFill>
                  <a:latin typeface="Calibri" panose="020F0502020204030204"/>
                </a:rPr>
                <a:t>Structured Sections </a:t>
              </a:r>
              <a:endParaRPr lang="en-GB" sz="1500" kern="12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B2B6EEE-3058-4FFE-93E7-CB9EEA21FDB3}"/>
                </a:ext>
              </a:extLst>
            </p:cNvPr>
            <p:cNvSpPr txBox="1"/>
            <p:nvPr/>
          </p:nvSpPr>
          <p:spPr>
            <a:xfrm>
              <a:off x="3193641" y="2136760"/>
              <a:ext cx="2827743" cy="224676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685800">
                <a:buClrTx/>
                <a:defRPr/>
              </a:pPr>
              <a:r>
                <a:rPr lang="en-GB" sz="1050" b="1" u="sng" kern="1200" dirty="0">
                  <a:solidFill>
                    <a:prstClr val="black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Section 2: </a:t>
              </a:r>
              <a:r>
                <a:rPr lang="en-GB" sz="1050" b="1" dirty="0">
                  <a:solidFill>
                    <a:prstClr val="black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New and </a:t>
              </a:r>
              <a:r>
                <a:rPr lang="en-GB" sz="1050" b="1" kern="1200" dirty="0">
                  <a:solidFill>
                    <a:prstClr val="black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Emerging</a:t>
              </a:r>
              <a:r>
                <a:rPr lang="en-GB" sz="1050" b="1" dirty="0">
                  <a:solidFill>
                    <a:prstClr val="black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1050" b="1" kern="1200" dirty="0">
                  <a:solidFill>
                    <a:prstClr val="black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Use Cases </a:t>
              </a:r>
            </a:p>
            <a:p>
              <a:pPr defTabSz="685800">
                <a:buClrTx/>
                <a:defRPr/>
              </a:pPr>
              <a:endParaRPr lang="en-GB" sz="1050" b="1" kern="12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defTabSz="685800">
                <a:buClrTx/>
                <a:defRPr/>
              </a:pPr>
              <a:r>
                <a:rPr lang="en-GB" sz="1200" b="1" u="sng" dirty="0">
                  <a:solidFill>
                    <a:prstClr val="black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Scope: e.g.</a:t>
              </a:r>
            </a:p>
            <a:p>
              <a:pPr marL="257175" indent="-257175"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AI and Communication</a:t>
              </a:r>
            </a:p>
            <a:p>
              <a:pPr marL="257175" indent="-257175"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Integrated Sensing and Communication </a:t>
              </a:r>
            </a:p>
            <a:p>
              <a:pPr marL="257175" indent="-257175"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Ubiquitous Connectivity</a:t>
              </a:r>
            </a:p>
            <a:p>
              <a:pPr marL="257175" indent="-257175">
                <a:buFont typeface="Arial" panose="020B0604020202020204" pitchFamily="34" charset="0"/>
                <a:buChar char="•"/>
                <a:defRPr/>
              </a:pPr>
              <a:r>
                <a:rPr lang="en-US" sz="1200" b="1" kern="1200" dirty="0">
                  <a:solidFill>
                    <a:schemeClr val="tx1"/>
                  </a:solidFill>
                  <a:ea typeface="Calibri" panose="020F0502020204030204" pitchFamily="34" charset="0"/>
                  <a:cs typeface="Calibri" panose="020F0502020204030204" pitchFamily="34" charset="0"/>
                </a:rPr>
                <a:t>…</a:t>
              </a:r>
              <a:endParaRPr lang="en-GB" sz="1200" b="1" kern="12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E2DD5F6-0B7E-4243-A901-C0BF9C3FBBED}"/>
                </a:ext>
              </a:extLst>
            </p:cNvPr>
            <p:cNvSpPr txBox="1"/>
            <p:nvPr/>
          </p:nvSpPr>
          <p:spPr>
            <a:xfrm>
              <a:off x="-17286" y="2136760"/>
              <a:ext cx="3143689" cy="227754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685800">
                <a:buClrTx/>
                <a:defRPr/>
              </a:pPr>
              <a:r>
                <a:rPr lang="en-GB" sz="1050" b="1" u="sng" kern="1200" dirty="0">
                  <a:solidFill>
                    <a:prstClr val="black"/>
                  </a:solidFill>
                </a:rPr>
                <a:t>Section 1: </a:t>
              </a:r>
              <a:r>
                <a:rPr lang="en-GB" sz="1050" b="1" kern="1200" dirty="0">
                  <a:solidFill>
                    <a:prstClr val="black"/>
                  </a:solidFill>
                </a:rPr>
                <a:t>Extension of 5G Use Cases </a:t>
              </a:r>
            </a:p>
            <a:p>
              <a:pPr defTabSz="685800">
                <a:buClrTx/>
                <a:defRPr/>
              </a:pPr>
              <a:endParaRPr lang="en-GB" sz="1200" b="1" u="sng" kern="1200" dirty="0">
                <a:solidFill>
                  <a:prstClr val="black"/>
                </a:solidFill>
              </a:endParaRPr>
            </a:p>
            <a:p>
              <a:pPr defTabSz="685800">
                <a:buClrTx/>
                <a:defRPr/>
              </a:pPr>
              <a:r>
                <a:rPr lang="en-GB" sz="1200" b="1" u="sng" kern="1200" dirty="0">
                  <a:solidFill>
                    <a:prstClr val="black"/>
                  </a:solidFill>
                </a:rPr>
                <a:t>Scope: e.g. </a:t>
              </a:r>
            </a:p>
            <a:p>
              <a:pPr marL="214313" indent="-214313" defTabSz="685800">
                <a:buClrTx/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Immersive Communication </a:t>
              </a:r>
            </a:p>
            <a:p>
              <a:pPr marL="214313" indent="-214313" defTabSz="685800">
                <a:buClrTx/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Massive Communication </a:t>
              </a:r>
            </a:p>
            <a:p>
              <a:pPr marL="214313" indent="-214313" defTabSz="685800">
                <a:buClrTx/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Hyper Reliable Low Latency Communication</a:t>
              </a:r>
            </a:p>
            <a:p>
              <a:pPr marL="257175" indent="-257175" defTabSz="685800">
                <a:buClrTx/>
                <a:buFont typeface="Arial" panose="020B0604020202020204" pitchFamily="34" charset="0"/>
                <a:buChar char="•"/>
                <a:defRPr/>
              </a:pPr>
              <a:r>
                <a:rPr lang="en-US" sz="1200" b="1" u="sng" kern="1200" dirty="0">
                  <a:solidFill>
                    <a:schemeClr val="tx1"/>
                  </a:solidFill>
                </a:rPr>
                <a:t>…</a:t>
              </a:r>
              <a:endParaRPr lang="en-GB" sz="1200" b="1" u="sng" kern="1200" dirty="0">
                <a:solidFill>
                  <a:prstClr val="black"/>
                </a:solidFill>
              </a:endParaRPr>
            </a:p>
          </p:txBody>
        </p:sp>
        <p:sp>
          <p:nvSpPr>
            <p:cNvPr id="16" name="Right Brace 15">
              <a:extLst>
                <a:ext uri="{FF2B5EF4-FFF2-40B4-BE49-F238E27FC236}">
                  <a16:creationId xmlns:a16="http://schemas.microsoft.com/office/drawing/2014/main" id="{A72CEEDE-3870-4B8B-826F-64E68DC2E147}"/>
                </a:ext>
              </a:extLst>
            </p:cNvPr>
            <p:cNvSpPr/>
            <p:nvPr/>
          </p:nvSpPr>
          <p:spPr bwMode="auto">
            <a:xfrm rot="16200000">
              <a:off x="4635286" y="-2816998"/>
              <a:ext cx="259904" cy="9565047"/>
            </a:xfrm>
            <a:prstGeom prst="rightBrace">
              <a:avLst>
                <a:gd name="adj1" fmla="val 8333"/>
                <a:gd name="adj2" fmla="val 48767"/>
              </a:avLst>
            </a:prstGeom>
            <a:solidFill>
              <a:schemeClr val="bg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endParaRPr lang="en-GB" sz="1000" kern="1200">
                <a:solidFill>
                  <a:prstClr val="black"/>
                </a:solidFill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E3D8E75-40D3-8C28-7757-29916399BC09}"/>
                </a:ext>
              </a:extLst>
            </p:cNvPr>
            <p:cNvSpPr txBox="1"/>
            <p:nvPr/>
          </p:nvSpPr>
          <p:spPr>
            <a:xfrm>
              <a:off x="6103005" y="2131607"/>
              <a:ext cx="3444757" cy="224676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685800">
                <a:buClrTx/>
                <a:defRPr/>
              </a:pPr>
              <a:r>
                <a:rPr lang="en-GB" sz="1050" b="1" u="sng" kern="1200" dirty="0">
                  <a:solidFill>
                    <a:prstClr val="black"/>
                  </a:solidFill>
                </a:rPr>
                <a:t>Section 3: </a:t>
              </a:r>
              <a:r>
                <a:rPr lang="en-GB" sz="1050" b="1" kern="1200" dirty="0">
                  <a:solidFill>
                    <a:prstClr val="black"/>
                  </a:solidFill>
                </a:rPr>
                <a:t>System and Operational aspects</a:t>
              </a:r>
            </a:p>
            <a:p>
              <a:pPr defTabSz="685800">
                <a:buClrTx/>
                <a:defRPr/>
              </a:pPr>
              <a:endParaRPr lang="en-GB" sz="1050" b="1" kern="1200" dirty="0">
                <a:solidFill>
                  <a:prstClr val="black"/>
                </a:solidFill>
              </a:endParaRPr>
            </a:p>
            <a:p>
              <a:pPr defTabSz="685800">
                <a:buClrTx/>
                <a:defRPr/>
              </a:pPr>
              <a:r>
                <a:rPr lang="en-US" sz="1200" b="1" u="sng" dirty="0">
                  <a:ea typeface="Calibri" panose="020F0502020204030204" pitchFamily="34" charset="0"/>
                  <a:cs typeface="Calibri" panose="020F0502020204030204" pitchFamily="34" charset="0"/>
                </a:rPr>
                <a:t>Scope: e.g.</a:t>
              </a:r>
            </a:p>
            <a:p>
              <a:pPr marL="257175" indent="-257175" defTabSz="685800">
                <a:buClrTx/>
                <a:buFont typeface="Arial" panose="020B0604020202020204" pitchFamily="34" charset="0"/>
                <a:buChar char="•"/>
                <a:defRPr/>
              </a:pPr>
              <a:r>
                <a:rPr lang="en-US" sz="1200" dirty="0"/>
                <a:t>Security and Resilience</a:t>
              </a:r>
            </a:p>
            <a:p>
              <a:pPr marL="257175" indent="-257175" defTabSz="685800">
                <a:buClrTx/>
                <a:buFont typeface="Arial" panose="020B0604020202020204" pitchFamily="34" charset="0"/>
                <a:buChar char="•"/>
                <a:defRPr/>
              </a:pPr>
              <a:r>
                <a:rPr lang="en-US" sz="1200" dirty="0"/>
                <a:t>Sustainability </a:t>
              </a:r>
            </a:p>
            <a:p>
              <a:pPr marL="257175" indent="-257175" defTabSz="685800">
                <a:buClrTx/>
                <a:buFont typeface="Arial" panose="020B0604020202020204" pitchFamily="34" charset="0"/>
                <a:buChar char="•"/>
                <a:defRPr/>
              </a:pPr>
              <a:r>
                <a:rPr lang="en-US" sz="1200" kern="1200" dirty="0">
                  <a:solidFill>
                    <a:prstClr val="black"/>
                  </a:solidFill>
                </a:rPr>
                <a:t>Migration </a:t>
              </a:r>
            </a:p>
            <a:p>
              <a:pPr marL="257175" indent="-257175" defTabSz="685800">
                <a:buClrTx/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prstClr val="black"/>
                  </a:solidFill>
                </a:rPr>
                <a:t>Inter-RAT</a:t>
              </a:r>
              <a:endParaRPr lang="en-US" sz="1200" kern="1200" dirty="0">
                <a:solidFill>
                  <a:prstClr val="black"/>
                </a:solidFill>
              </a:endParaRPr>
            </a:p>
            <a:p>
              <a:pPr marL="257175" indent="-257175" defTabSz="685800">
                <a:buClrTx/>
                <a:buFont typeface="Arial" panose="020B0604020202020204" pitchFamily="34" charset="0"/>
                <a:buChar char="•"/>
                <a:defRPr/>
              </a:pPr>
              <a:r>
                <a:rPr lang="en-US" sz="1200" b="1" kern="1200" dirty="0">
                  <a:solidFill>
                    <a:prstClr val="black"/>
                  </a:solidFill>
                </a:rPr>
                <a:t>…</a:t>
              </a:r>
              <a:endParaRPr lang="en-GB" sz="1200" b="1" kern="1200" dirty="0">
                <a:solidFill>
                  <a:prstClr val="black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BE27AF1-AD65-8B2C-48F8-78C060792F42}"/>
                </a:ext>
              </a:extLst>
            </p:cNvPr>
            <p:cNvSpPr txBox="1"/>
            <p:nvPr/>
          </p:nvSpPr>
          <p:spPr>
            <a:xfrm>
              <a:off x="9642763" y="2135561"/>
              <a:ext cx="2503181" cy="22775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685800">
                <a:buClrTx/>
                <a:defRPr/>
              </a:pPr>
              <a:r>
                <a:rPr lang="en-GB" sz="1050" b="1" u="sng" kern="1200" dirty="0">
                  <a:solidFill>
                    <a:srgbClr val="0070C0"/>
                  </a:solidFill>
                </a:rPr>
                <a:t>Section 4: </a:t>
              </a:r>
              <a:r>
                <a:rPr lang="en-GB" sz="1050" b="1" kern="1200" dirty="0">
                  <a:solidFill>
                    <a:srgbClr val="0070C0"/>
                  </a:solidFill>
                </a:rPr>
                <a:t>Other Use cases &amp; Requirements</a:t>
              </a:r>
            </a:p>
            <a:p>
              <a:pPr defTabSz="685800">
                <a:buClrTx/>
                <a:defRPr/>
              </a:pPr>
              <a:endParaRPr lang="en-GB" sz="1200" b="1" kern="12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685800">
                <a:buClrTx/>
                <a:defRPr/>
              </a:pPr>
              <a:r>
                <a:rPr lang="en-US" sz="1200" b="1" u="sng" dirty="0">
                  <a:ea typeface="Calibri" panose="020F0502020204030204" pitchFamily="34" charset="0"/>
                  <a:cs typeface="Calibri" panose="020F0502020204030204" pitchFamily="34" charset="0"/>
                </a:rPr>
                <a:t>Scope: </a:t>
              </a:r>
            </a:p>
            <a:p>
              <a:pPr marL="257175" indent="-257175" defTabSz="685800">
                <a:buClrTx/>
                <a:buFont typeface="Arial" panose="020B0604020202020204" pitchFamily="34" charset="0"/>
                <a:buChar char="•"/>
                <a:defRPr/>
              </a:pPr>
              <a:r>
                <a:rPr lang="en-US" sz="1200" dirty="0">
                  <a:solidFill>
                    <a:prstClr val="black"/>
                  </a:solidFill>
                </a:rPr>
                <a:t>Items not captured in other sections</a:t>
              </a:r>
              <a:endParaRPr lang="en-GB" sz="2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685800">
                <a:buClrTx/>
                <a:defRPr/>
              </a:pPr>
              <a:endParaRPr lang="en-GB" sz="2400" b="1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685800">
                <a:buClrTx/>
                <a:defRPr/>
              </a:pPr>
              <a:r>
                <a:rPr lang="en-GB" sz="1200" b="1" kern="1200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GB" sz="825" b="1" kern="1200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GB" sz="788" b="1" kern="1200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endParaRPr lang="en-GB" sz="1200" b="1" kern="12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" name="Right Brace 4">
              <a:extLst>
                <a:ext uri="{FF2B5EF4-FFF2-40B4-BE49-F238E27FC236}">
                  <a16:creationId xmlns:a16="http://schemas.microsoft.com/office/drawing/2014/main" id="{6CDC7303-CF77-639F-D05E-E18C5A1C2171}"/>
                </a:ext>
              </a:extLst>
            </p:cNvPr>
            <p:cNvSpPr/>
            <p:nvPr/>
          </p:nvSpPr>
          <p:spPr bwMode="auto">
            <a:xfrm rot="16200000">
              <a:off x="10754798" y="754315"/>
              <a:ext cx="229129" cy="2453198"/>
            </a:xfrm>
            <a:prstGeom prst="rightBrace">
              <a:avLst>
                <a:gd name="adj1" fmla="val 8333"/>
                <a:gd name="adj2" fmla="val 48767"/>
              </a:avLst>
            </a:prstGeom>
            <a:solidFill>
              <a:schemeClr val="bg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endParaRPr lang="en-GB" sz="1000" kern="1200">
                <a:solidFill>
                  <a:prstClr val="black"/>
                </a:solidFill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A25711B-DBF1-B050-3A69-08FDA2CBB4EB}"/>
                </a:ext>
              </a:extLst>
            </p:cNvPr>
            <p:cNvSpPr txBox="1"/>
            <p:nvPr/>
          </p:nvSpPr>
          <p:spPr>
            <a:xfrm>
              <a:off x="9246694" y="1347993"/>
              <a:ext cx="2915100" cy="43088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685800">
                <a:buClrTx/>
                <a:defRPr/>
              </a:pPr>
              <a:r>
                <a:rPr kumimoji="1" lang="en-GB" sz="1500" b="1" kern="1200" dirty="0">
                  <a:solidFill>
                    <a:prstClr val="black"/>
                  </a:solidFill>
                  <a:latin typeface="Calibri" panose="020F0502020204030204"/>
                </a:rPr>
                <a:t>Unstructured Section </a:t>
              </a:r>
              <a:endParaRPr lang="en-GB" sz="1500" kern="12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942575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2ECF5F-9794-14F0-496D-173264A6C2B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0" y="604529"/>
            <a:ext cx="5334334" cy="4389759"/>
          </a:xfrm>
          <a:ln>
            <a:solidFill>
              <a:srgbClr val="C00000"/>
            </a:solidFill>
          </a:ln>
        </p:spPr>
        <p:txBody>
          <a:bodyPr/>
          <a:lstStyle/>
          <a:p>
            <a:r>
              <a:rPr lang="en-US" sz="1300" b="1" dirty="0"/>
              <a:t>Section 1 (</a:t>
            </a:r>
            <a:r>
              <a:rPr lang="en-GB" sz="1300" b="1" kern="1200" dirty="0">
                <a:solidFill>
                  <a:prstClr val="black"/>
                </a:solidFill>
                <a:ea typeface="+mn-ea"/>
                <a:cs typeface="+mn-cs"/>
              </a:rPr>
              <a:t>Extension of 5G Use Cases</a:t>
            </a:r>
            <a:r>
              <a:rPr lang="en-US" sz="1300" b="1" dirty="0"/>
              <a:t>): </a:t>
            </a:r>
            <a:r>
              <a:rPr lang="en-US" sz="1300" dirty="0"/>
              <a:t>covers use cases and service requirements that are extensions of 5G (</a:t>
            </a:r>
            <a:r>
              <a:rPr lang="en-US" sz="1300" dirty="0" err="1"/>
              <a:t>eMBB</a:t>
            </a:r>
            <a:r>
              <a:rPr lang="en-US" sz="1300" dirty="0"/>
              <a:t>, eMTC and URLLC)</a:t>
            </a:r>
          </a:p>
          <a:p>
            <a:pPr lvl="1"/>
            <a:r>
              <a:rPr lang="en-US" sz="1100" dirty="0"/>
              <a:t>e.g. in the (IMT-2030) areas of Immersive Communication, Massive Communication, Hyper Reliable Low Latency Communication.</a:t>
            </a:r>
          </a:p>
          <a:p>
            <a:r>
              <a:rPr lang="en-US" sz="1300" b="1" dirty="0"/>
              <a:t>Section 2 (New and Emerging </a:t>
            </a:r>
            <a:r>
              <a:rPr lang="en-GB" sz="1300" b="1" kern="1200" dirty="0">
                <a:solidFill>
                  <a:prstClr val="black"/>
                </a:solidFill>
                <a:ea typeface="+mn-ea"/>
                <a:cs typeface="+mn-cs"/>
              </a:rPr>
              <a:t>Use Cases</a:t>
            </a:r>
            <a:r>
              <a:rPr lang="en-US" sz="1300" b="1" dirty="0"/>
              <a:t>): </a:t>
            </a:r>
            <a:r>
              <a:rPr lang="en-US" sz="1300" dirty="0"/>
              <a:t>covers e.g.:</a:t>
            </a:r>
          </a:p>
          <a:p>
            <a:pPr marL="857250" lvl="2" indent="-257175">
              <a:buClr>
                <a:srgbClr val="C00000"/>
              </a:buClr>
            </a:pPr>
            <a:r>
              <a:rPr lang="en-US" sz="1100" dirty="0"/>
              <a:t>AI and communication (may include also computing aspects), </a:t>
            </a:r>
          </a:p>
          <a:p>
            <a:pPr marL="857250" lvl="2" indent="-257175">
              <a:buClr>
                <a:srgbClr val="C00000"/>
              </a:buClr>
            </a:pPr>
            <a:r>
              <a:rPr lang="en-US" sz="1100" dirty="0"/>
              <a:t>Integrated sensing and communication (e.g., areas that have not be covered in 5G Advanced, such as Sensing assisted communication, Sensing and AI, plus new ones).</a:t>
            </a:r>
          </a:p>
          <a:p>
            <a:pPr marL="857250" lvl="2" indent="-257175">
              <a:buClr>
                <a:srgbClr val="C00000"/>
              </a:buClr>
            </a:pPr>
            <a:r>
              <a:rPr lang="en-US" sz="1100" dirty="0">
                <a:solidFill>
                  <a:schemeClr val="tx1"/>
                </a:solidFill>
              </a:rPr>
              <a:t>Ubiquitous Connectivity (e.g., enhanced coverage, vehicular/aerial connectivity, </a:t>
            </a:r>
            <a:r>
              <a:rPr lang="en-US" sz="1100" dirty="0" err="1">
                <a:solidFill>
                  <a:schemeClr val="tx1"/>
                </a:solidFill>
              </a:rPr>
              <a:t>eNTN</a:t>
            </a:r>
            <a:r>
              <a:rPr lang="en-US" sz="1100" dirty="0">
                <a:solidFill>
                  <a:schemeClr val="tx1"/>
                </a:solidFill>
              </a:rPr>
              <a:t>, etc.) </a:t>
            </a:r>
          </a:p>
          <a:p>
            <a:r>
              <a:rPr lang="en-US" sz="1400" b="1" dirty="0"/>
              <a:t>Section 3 (System and </a:t>
            </a:r>
            <a:r>
              <a:rPr lang="en-GB" sz="1400" b="1" kern="1200" dirty="0">
                <a:solidFill>
                  <a:prstClr val="black"/>
                </a:solidFill>
                <a:ea typeface="+mn-ea"/>
                <a:cs typeface="+mn-cs"/>
              </a:rPr>
              <a:t>Operational aspects</a:t>
            </a:r>
            <a:r>
              <a:rPr lang="en-US" sz="1400" b="1" dirty="0"/>
              <a:t>): </a:t>
            </a:r>
            <a:r>
              <a:rPr lang="en-US" sz="1400" dirty="0"/>
              <a:t>covers e.g.</a:t>
            </a:r>
          </a:p>
          <a:p>
            <a:pPr lvl="1"/>
            <a:r>
              <a:rPr lang="en-US" sz="1100" dirty="0"/>
              <a:t>Overarching aspects identified by the IMT 2030 Framework, for example Security and Resilience, Sustainability, Ubiquitous Intelligence, Connecting the unconnected</a:t>
            </a:r>
          </a:p>
          <a:p>
            <a:pPr lvl="1"/>
            <a:r>
              <a:rPr lang="en-US" sz="1100" dirty="0"/>
              <a:t>General system operational aspects and requirements, for example: Migration (support of legacy requirements), Inter-System/RAT interworking, etc.</a:t>
            </a:r>
          </a:p>
          <a:p>
            <a:pPr marL="214313" indent="-214313">
              <a:spcBef>
                <a:spcPts val="0"/>
              </a:spcBef>
              <a:defRPr/>
            </a:pPr>
            <a:r>
              <a:rPr lang="en-US" sz="1300" b="1" dirty="0"/>
              <a:t>Section 4 (Others): </a:t>
            </a:r>
            <a:r>
              <a:rPr lang="en-US" sz="1300" dirty="0"/>
              <a:t>covers use cases and service requirements that do not belong to sections 1-3. </a:t>
            </a:r>
            <a:r>
              <a:rPr lang="en-US" sz="1100" dirty="0"/>
              <a:t>Note: This would replace the “Annex” of the S1-106 </a:t>
            </a:r>
            <a:r>
              <a:rPr lang="en-US" sz="1100" dirty="0" err="1"/>
              <a:t>Wayforward</a:t>
            </a:r>
            <a:r>
              <a:rPr lang="en-US" sz="1100" dirty="0"/>
              <a:t>.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2B1AD96-69EC-13C6-8EB2-FF6BDEF2BF5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A68DD88-8976-1469-EEC6-A097222FD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79" y="236868"/>
            <a:ext cx="8390334" cy="271469"/>
          </a:xfrm>
        </p:spPr>
        <p:txBody>
          <a:bodyPr/>
          <a:lstStyle/>
          <a:p>
            <a:r>
              <a:rPr lang="en-US" dirty="0"/>
              <a:t>Description of the proposed TR Sections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DD24A0-18D9-E027-6269-671E98CD1D02}"/>
              </a:ext>
            </a:extLst>
          </p:cNvPr>
          <p:cNvSpPr txBox="1"/>
          <p:nvPr/>
        </p:nvSpPr>
        <p:spPr>
          <a:xfrm>
            <a:off x="5395213" y="604529"/>
            <a:ext cx="3687908" cy="401520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270034" marR="202406" indent="-270034">
              <a:spcBef>
                <a:spcPts val="450"/>
              </a:spcBef>
              <a:tabLst>
                <a:tab pos="4590574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Foreword</a:t>
            </a:r>
            <a:r>
              <a:rPr lang="en-GB" sz="13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en-US" sz="13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70034" marR="202406" indent="-270034">
              <a:spcBef>
                <a:spcPts val="450"/>
              </a:spcBef>
              <a:buAutoNum type="arabicPlain"/>
              <a:tabLst>
                <a:tab pos="4590574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Scope ………………………………………….</a:t>
            </a:r>
          </a:p>
          <a:p>
            <a:pPr marL="270034" marR="202406" indent="-270034">
              <a:spcBef>
                <a:spcPts val="450"/>
              </a:spcBef>
              <a:buAutoNum type="arabicPlain"/>
              <a:tabLst>
                <a:tab pos="4590574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References …………………………………..…</a:t>
            </a:r>
          </a:p>
          <a:p>
            <a:pPr marL="270034" marR="202406" indent="-270034">
              <a:spcBef>
                <a:spcPts val="450"/>
              </a:spcBef>
              <a:buAutoNum type="arabicPlain"/>
              <a:tabLst>
                <a:tab pos="4590574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Definitions and abbreviations ……………..….</a:t>
            </a:r>
            <a:r>
              <a:rPr lang="en-GB" sz="13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3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5289" marR="202406" indent="-405289">
              <a:tabLst>
                <a:tab pos="4590574" algn="r"/>
              </a:tabLst>
            </a:pP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3.1</a:t>
            </a:r>
            <a:r>
              <a:rPr lang="en-US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Definitions ………………………………. ……	</a:t>
            </a:r>
            <a:endParaRPr lang="en-US" sz="1125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5289" marR="202406" indent="-405289">
              <a:tabLst>
                <a:tab pos="4590574" algn="r"/>
              </a:tabLst>
            </a:pP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3.2</a:t>
            </a:r>
            <a:r>
              <a:rPr lang="en-US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Abbreviations …………………………… …….</a:t>
            </a:r>
            <a:r>
              <a:rPr lang="en-GB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0034" marR="202406" indent="-270034">
              <a:spcBef>
                <a:spcPts val="450"/>
              </a:spcBef>
              <a:tabLst>
                <a:tab pos="4590574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Overview……………………………………..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0034" marR="202406" indent="-270034">
              <a:spcBef>
                <a:spcPts val="450"/>
              </a:spcBef>
              <a:tabLst>
                <a:tab pos="4590574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cases families ………………….................</a:t>
            </a:r>
            <a:endParaRPr lang="en-US" sz="13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5289" marR="202406" indent="-405289">
              <a:tabLst>
                <a:tab pos="4590574" algn="r"/>
              </a:tabLst>
            </a:pP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5.1</a:t>
            </a:r>
            <a:r>
              <a:rPr lang="en-US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Extension of 5G Use Cases ……………………</a:t>
            </a:r>
            <a:r>
              <a:rPr lang="en-GB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0068" marR="202406" indent="-540068">
              <a:tabLst>
                <a:tab pos="4590574" algn="r"/>
              </a:tabLst>
            </a:pP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5.1.1</a:t>
            </a:r>
            <a:r>
              <a:rPr lang="en-US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Immersive Communication  …………………………	</a:t>
            </a:r>
            <a:endParaRPr lang="en-US" sz="975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0068" marR="202406" indent="-540068">
              <a:tabLst>
                <a:tab pos="4590574" algn="r"/>
              </a:tabLst>
            </a:pP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5.1.2</a:t>
            </a:r>
            <a:r>
              <a:rPr lang="en-US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Massive Communication  ……………………………	</a:t>
            </a:r>
            <a:endParaRPr lang="en-US" sz="975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75323" marR="202406" indent="-675323">
              <a:tabLst>
                <a:tab pos="4590574" algn="r"/>
              </a:tabLst>
            </a:pP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5.1.3</a:t>
            </a:r>
            <a:r>
              <a:rPr lang="en-US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Hyper Reliable Low Latency Communication </a:t>
            </a: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………</a:t>
            </a:r>
            <a:r>
              <a:rPr lang="en-GB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5289" marR="202406" indent="-405289">
              <a:tabLst>
                <a:tab pos="4590574" algn="r"/>
              </a:tabLst>
            </a:pP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5.2</a:t>
            </a:r>
            <a:r>
              <a:rPr lang="en-US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New and Emerging Use Cases …………………</a:t>
            </a:r>
            <a:r>
              <a:rPr lang="en-GB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0068" marR="202406" indent="-540068">
              <a:tabLst>
                <a:tab pos="4590574" algn="r"/>
              </a:tabLst>
            </a:pP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5.2.1</a:t>
            </a:r>
            <a:r>
              <a:rPr lang="en-US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AI and Communication ………………………………	</a:t>
            </a:r>
            <a:endParaRPr lang="en-US" sz="975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0068" marR="202406" indent="-540068">
              <a:tabLst>
                <a:tab pos="4590574" algn="r"/>
              </a:tabLst>
            </a:pP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5.2.2</a:t>
            </a:r>
            <a:r>
              <a:rPr lang="en-US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Integrated Sensing and Communication ……………… </a:t>
            </a:r>
            <a:endParaRPr lang="en-US" sz="975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0068" marR="202406" indent="-540068">
              <a:tabLst>
                <a:tab pos="4590574" algn="r"/>
              </a:tabLst>
            </a:pP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5.2.3</a:t>
            </a:r>
            <a:r>
              <a:rPr lang="en-US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97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Ubiquitous Connectivity ……………………………… 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5289" marR="202406" indent="-405289">
              <a:tabLst>
                <a:tab pos="4590574" algn="r"/>
              </a:tabLst>
            </a:pP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5.3</a:t>
            </a:r>
            <a:r>
              <a:rPr lang="en-US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System and Operational Aspects ………………</a:t>
            </a:r>
            <a:endParaRPr lang="en-US" sz="1125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8144" marR="202406" indent="-388144">
              <a:tabLst>
                <a:tab pos="4590574" algn="r"/>
              </a:tabLst>
            </a:pP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5.4</a:t>
            </a:r>
            <a:r>
              <a:rPr lang="en-US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Other Use Case</a:t>
            </a:r>
            <a:r>
              <a:rPr lang="en-GB" sz="1125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GB" sz="11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Requirements ……………</a:t>
            </a:r>
            <a:r>
              <a:rPr lang="en-GB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0034" marR="202406" indent="-270034">
              <a:spcBef>
                <a:spcPts val="450"/>
              </a:spcBef>
              <a:tabLst>
                <a:tab pos="4590574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GB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onsolidation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Potential Requirements ……… 	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0034" marR="202406" indent="-270034">
              <a:spcBef>
                <a:spcPts val="450"/>
              </a:spcBef>
              <a:tabLst>
                <a:tab pos="4590574" algn="r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Conclusion and Recommendations ……………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96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lstStyle/>
          <a:p>
            <a:r>
              <a:rPr lang="en-US" altLang="zh-CN"/>
              <a:t>Thank you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579</Words>
  <Application>Microsoft Office PowerPoint</Application>
  <PresentationFormat>On-screen Show (16:9)</PresentationFormat>
  <Paragraphs>79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微软雅黑</vt:lpstr>
      <vt:lpstr>黑体</vt:lpstr>
      <vt:lpstr>Arial</vt:lpstr>
      <vt:lpstr>Calibri</vt:lpstr>
      <vt:lpstr>Times New Roman</vt:lpstr>
      <vt:lpstr>方正兰亭中黑简体</vt:lpstr>
      <vt:lpstr>方正黑体简体</vt:lpstr>
      <vt:lpstr>Office Theme</vt:lpstr>
      <vt:lpstr>10_主题2</vt:lpstr>
      <vt:lpstr>PowerPoint Presentation</vt:lpstr>
      <vt:lpstr>Our view on the TR Structure </vt:lpstr>
      <vt:lpstr>Description of the proposed TR Sections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Lola Awoniyi-Oteri2</cp:lastModifiedBy>
  <cp:revision>386</cp:revision>
  <dcterms:created xsi:type="dcterms:W3CDTF">2024-02-22T01:53:00Z</dcterms:created>
  <dcterms:modified xsi:type="dcterms:W3CDTF">2024-08-09T19:11:23Z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4C46B5F28CD24BE9B81F8AC9DC3CF081</vt:lpwstr>
  </property>
  <property fmtid="{D5CDD505-2E9C-101B-9397-08002B2CF9AE}" pid="6" name="KSOProductBuildVer">
    <vt:lpwstr>2052-11.8.2.12085</vt:lpwstr>
  </property>
</Properties>
</file>