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5"/>
  </p:notesMasterIdLst>
  <p:handoutMasterIdLst>
    <p:handoutMasterId r:id="rId16"/>
  </p:handoutMasterIdLst>
  <p:sldIdLst>
    <p:sldId id="1163" r:id="rId6"/>
    <p:sldId id="1248" r:id="rId7"/>
    <p:sldId id="1252" r:id="rId8"/>
    <p:sldId id="1259" r:id="rId9"/>
    <p:sldId id="1255" r:id="rId10"/>
    <p:sldId id="1258" r:id="rId11"/>
    <p:sldId id="1256" r:id="rId12"/>
    <p:sldId id="1257" r:id="rId13"/>
    <p:sldId id="1105" r:id="rId1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Schiel, Jean-Christophe [FR]" initials="SJC[" lastIdx="3" clrIdx="1">
    <p:extLst>
      <p:ext uri="{19B8F6BF-5375-455C-9EA6-DF929625EA0E}">
        <p15:presenceInfo xmlns:p15="http://schemas.microsoft.com/office/powerpoint/2012/main" userId="S-1-5-21-1318987518-1497286466-1555576864-70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13" autoAdjust="0"/>
    <p:restoredTop sz="88479" autoAdjust="0"/>
  </p:normalViewPr>
  <p:slideViewPr>
    <p:cSldViewPr snapToGrid="0">
      <p:cViewPr varScale="1">
        <p:scale>
          <a:sx n="129" d="100"/>
          <a:sy n="129" d="100"/>
        </p:scale>
        <p:origin x="702" y="12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bas Karaki" userId="d6c8fb46-859b-4563-9a70-512712f381e9" providerId="ADAL" clId="{AF44D1F9-1760-4F13-ABB2-956078EE85C5}"/>
    <pc:docChg chg="undo custSel modSld">
      <pc:chgData name="Abbas Karaki" userId="d6c8fb46-859b-4563-9a70-512712f381e9" providerId="ADAL" clId="{AF44D1F9-1760-4F13-ABB2-956078EE85C5}" dt="2024-08-09T15:28:58.094" v="37" actId="20577"/>
      <pc:docMkLst>
        <pc:docMk/>
      </pc:docMkLst>
      <pc:sldChg chg="modSp mod">
        <pc:chgData name="Abbas Karaki" userId="d6c8fb46-859b-4563-9a70-512712f381e9" providerId="ADAL" clId="{AF44D1F9-1760-4F13-ABB2-956078EE85C5}" dt="2024-08-09T15:27:29.541" v="36" actId="20577"/>
        <pc:sldMkLst>
          <pc:docMk/>
          <pc:sldMk cId="0" sldId="1163"/>
        </pc:sldMkLst>
        <pc:spChg chg="mod">
          <ac:chgData name="Abbas Karaki" userId="d6c8fb46-859b-4563-9a70-512712f381e9" providerId="ADAL" clId="{AF44D1F9-1760-4F13-ABB2-956078EE85C5}" dt="2024-08-09T15:27:29.541" v="36" actId="20577"/>
          <ac:spMkLst>
            <pc:docMk/>
            <pc:sldMk cId="0" sldId="1163"/>
            <ac:spMk id="7171" creationId="{E48F4C2E-F028-D0DB-99E2-8E3F980705C4}"/>
          </ac:spMkLst>
        </pc:spChg>
        <pc:spChg chg="mod">
          <ac:chgData name="Abbas Karaki" userId="d6c8fb46-859b-4563-9a70-512712f381e9" providerId="ADAL" clId="{AF44D1F9-1760-4F13-ABB2-956078EE85C5}" dt="2024-08-09T14:51:25.967" v="11" actId="20577"/>
          <ac:spMkLst>
            <pc:docMk/>
            <pc:sldMk cId="0" sldId="1163"/>
            <ac:spMk id="7173" creationId="{B1137736-AD02-A3E6-721C-B1A3A3F41ECC}"/>
          </ac:spMkLst>
        </pc:spChg>
      </pc:sldChg>
      <pc:sldChg chg="modSp mod">
        <pc:chgData name="Abbas Karaki" userId="d6c8fb46-859b-4563-9a70-512712f381e9" providerId="ADAL" clId="{AF44D1F9-1760-4F13-ABB2-956078EE85C5}" dt="2024-08-08T13:24:39.971" v="3" actId="313"/>
        <pc:sldMkLst>
          <pc:docMk/>
          <pc:sldMk cId="1596969963" sldId="1252"/>
        </pc:sldMkLst>
        <pc:spChg chg="mod">
          <ac:chgData name="Abbas Karaki" userId="d6c8fb46-859b-4563-9a70-512712f381e9" providerId="ADAL" clId="{AF44D1F9-1760-4F13-ABB2-956078EE85C5}" dt="2024-08-08T13:24:39.971" v="3" actId="313"/>
          <ac:spMkLst>
            <pc:docMk/>
            <pc:sldMk cId="1596969963" sldId="1252"/>
            <ac:spMk id="3" creationId="{00000000-0000-0000-0000-000000000000}"/>
          </ac:spMkLst>
        </pc:spChg>
      </pc:sldChg>
      <pc:sldChg chg="modSp mod">
        <pc:chgData name="Abbas Karaki" userId="d6c8fb46-859b-4563-9a70-512712f381e9" providerId="ADAL" clId="{AF44D1F9-1760-4F13-ABB2-956078EE85C5}" dt="2024-08-09T15:28:58.094" v="37" actId="20577"/>
        <pc:sldMkLst>
          <pc:docMk/>
          <pc:sldMk cId="2778069921" sldId="1257"/>
        </pc:sldMkLst>
        <pc:spChg chg="mod">
          <ac:chgData name="Abbas Karaki" userId="d6c8fb46-859b-4563-9a70-512712f381e9" providerId="ADAL" clId="{AF44D1F9-1760-4F13-ABB2-956078EE85C5}" dt="2024-08-09T15:28:58.094" v="37" actId="20577"/>
          <ac:spMkLst>
            <pc:docMk/>
            <pc:sldMk cId="2778069921" sldId="1257"/>
            <ac:spMk id="3" creationId="{00000000-0000-0000-0000-000000000000}"/>
          </ac:spMkLst>
        </pc:spChg>
      </pc:sldChg>
      <pc:sldChg chg="modSp mod">
        <pc:chgData name="Abbas Karaki" userId="d6c8fb46-859b-4563-9a70-512712f381e9" providerId="ADAL" clId="{AF44D1F9-1760-4F13-ABB2-956078EE85C5}" dt="2024-08-08T13:22:00.377" v="0" actId="20577"/>
        <pc:sldMkLst>
          <pc:docMk/>
          <pc:sldMk cId="2408972054" sldId="1259"/>
        </pc:sldMkLst>
        <pc:spChg chg="mod">
          <ac:chgData name="Abbas Karaki" userId="d6c8fb46-859b-4563-9a70-512712f381e9" providerId="ADAL" clId="{AF44D1F9-1760-4F13-ABB2-956078EE85C5}" dt="2024-08-08T13:22:00.377" v="0" actId="20577"/>
          <ac:spMkLst>
            <pc:docMk/>
            <pc:sldMk cId="2408972054" sldId="1259"/>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8/9/2024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8/9/2024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2</a:t>
            </a:fld>
            <a:endParaRPr lang="en-GB" altLang="en-US"/>
          </a:p>
        </p:txBody>
      </p:sp>
    </p:spTree>
    <p:extLst>
      <p:ext uri="{BB962C8B-B14F-4D97-AF65-F5344CB8AC3E}">
        <p14:creationId xmlns:p14="http://schemas.microsoft.com/office/powerpoint/2010/main" val="4150945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3</a:t>
            </a:fld>
            <a:endParaRPr lang="en-GB" altLang="en-US"/>
          </a:p>
        </p:txBody>
      </p:sp>
    </p:spTree>
    <p:extLst>
      <p:ext uri="{BB962C8B-B14F-4D97-AF65-F5344CB8AC3E}">
        <p14:creationId xmlns:p14="http://schemas.microsoft.com/office/powerpoint/2010/main" val="2104926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4</a:t>
            </a:fld>
            <a:endParaRPr lang="en-GB" altLang="en-US"/>
          </a:p>
        </p:txBody>
      </p:sp>
    </p:spTree>
    <p:extLst>
      <p:ext uri="{BB962C8B-B14F-4D97-AF65-F5344CB8AC3E}">
        <p14:creationId xmlns:p14="http://schemas.microsoft.com/office/powerpoint/2010/main" val="798573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5</a:t>
            </a:fld>
            <a:endParaRPr lang="en-GB" altLang="en-US"/>
          </a:p>
        </p:txBody>
      </p:sp>
    </p:spTree>
    <p:extLst>
      <p:ext uri="{BB962C8B-B14F-4D97-AF65-F5344CB8AC3E}">
        <p14:creationId xmlns:p14="http://schemas.microsoft.com/office/powerpoint/2010/main" val="2583203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7</a:t>
            </a:fld>
            <a:endParaRPr lang="en-GB" altLang="en-US"/>
          </a:p>
        </p:txBody>
      </p:sp>
    </p:spTree>
    <p:extLst>
      <p:ext uri="{BB962C8B-B14F-4D97-AF65-F5344CB8AC3E}">
        <p14:creationId xmlns:p14="http://schemas.microsoft.com/office/powerpoint/2010/main" val="3606513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1FBFF58-1BFD-46E1-9878-B87483523780}" type="slidenum">
              <a:rPr lang="en-GB" altLang="en-US" smtClean="0"/>
              <a:pPr>
                <a:defRPr/>
              </a:pPr>
              <a:t>8</a:t>
            </a:fld>
            <a:endParaRPr lang="en-GB" altLang="en-US"/>
          </a:p>
        </p:txBody>
      </p:sp>
    </p:spTree>
    <p:extLst>
      <p:ext uri="{BB962C8B-B14F-4D97-AF65-F5344CB8AC3E}">
        <p14:creationId xmlns:p14="http://schemas.microsoft.com/office/powerpoint/2010/main" val="28040020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09/08/2024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09/08/2024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09/08/2024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09/08/2024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09/08/2024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09/08/2024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09/08/2024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09/08/2024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09/08/2024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09/08/2024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09/08/2024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09/08/2024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582615" y="1924049"/>
            <a:ext cx="7086600" cy="1584867"/>
          </a:xfrm>
          <a:prstGeom prst="rect">
            <a:avLst/>
          </a:prstGeom>
          <a:noFill/>
          <a:ln>
            <a:noFill/>
          </a:ln>
        </p:spPr>
        <p:txBody>
          <a:bodyPr lIns="91430" tIns="45715" rIns="91430" bIns="45715" anchor="ctr">
            <a:normAutofit fontScale="62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Motivation for Rel-20 5G Advanced for MBS NTN to revise the Study on Satellite access – Phase 4</a:t>
            </a:r>
          </a:p>
          <a:p>
            <a:pPr algn="ctr">
              <a:defRPr/>
            </a:pPr>
            <a:endParaRPr lang="en-GB" sz="2800" b="1" i="1" kern="0" dirty="0">
              <a:solidFill>
                <a:srgbClr val="FF0000"/>
              </a:solidFill>
              <a:effectLst>
                <a:outerShdw blurRad="38100" dist="38100" dir="2700000" algn="tl">
                  <a:srgbClr val="C0C0C0"/>
                </a:outerShdw>
              </a:effectLst>
              <a:latin typeface="+mj-lt"/>
              <a:ea typeface="ＭＳ Ｐゴシック" charset="0"/>
            </a:endParaRPr>
          </a:p>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rPr>
              <a:t>Agenda Item: 4 “New Work Items Rel-20 5G Advanced Only”</a:t>
            </a:r>
          </a:p>
          <a:p>
            <a:pPr algn="ctr">
              <a:defRPr/>
            </a:pPr>
            <a:br>
              <a:rPr lang="en-US" sz="2800" b="1" i="1" kern="0" dirty="0">
                <a:solidFill>
                  <a:srgbClr val="FF0000"/>
                </a:solidFill>
                <a:effectLst>
                  <a:outerShdw blurRad="38100" dist="38100" dir="2700000" algn="tl">
                    <a:srgbClr val="C0C0C0"/>
                  </a:outerShdw>
                </a:effectLst>
                <a:latin typeface="+mj-lt"/>
                <a:ea typeface="ＭＳ Ｐゴシック" charset="0"/>
              </a:rPr>
            </a:br>
            <a:endParaRPr lang="en-GB" sz="2800" b="1" kern="0" dirty="0">
              <a:solidFill>
                <a:srgbClr val="FF0000"/>
              </a:solidFill>
              <a:latin typeface="+mj-lt"/>
              <a:ea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582614" y="3848100"/>
            <a:ext cx="7086599" cy="1295400"/>
          </a:xfrm>
        </p:spPr>
        <p:txBody>
          <a:bodyPr/>
          <a:lstStyle/>
          <a:p>
            <a:pPr>
              <a:lnSpc>
                <a:spcPct val="80000"/>
              </a:lnSpc>
            </a:pPr>
            <a:r>
              <a:rPr lang="en-US" sz="1800" b="1" dirty="0">
                <a:effectLst/>
                <a:latin typeface="Arial" panose="020B0604020202020204" pitchFamily="34" charset="0"/>
                <a:ea typeface="Batang" panose="02030600000101010101" pitchFamily="18" charset="-127"/>
                <a:cs typeface="Times New Roman" panose="02020603050405020304" pitchFamily="18" charset="0"/>
              </a:rPr>
              <a:t>SES, NOVAMINT, Thales, ESA, Inmarsat, </a:t>
            </a:r>
            <a:r>
              <a:rPr lang="en-US" sz="1800" b="1" dirty="0" err="1">
                <a:effectLst/>
                <a:latin typeface="Arial" panose="020B0604020202020204" pitchFamily="34" charset="0"/>
                <a:ea typeface="Batang" panose="02030600000101010101" pitchFamily="18" charset="-127"/>
                <a:cs typeface="Times New Roman" panose="02020603050405020304" pitchFamily="18" charset="0"/>
              </a:rPr>
              <a:t>Viasat</a:t>
            </a:r>
            <a:r>
              <a:rPr lang="en-US" sz="1800" b="1" dirty="0">
                <a:effectLst/>
                <a:latin typeface="Arial" panose="020B0604020202020204" pitchFamily="34" charset="0"/>
                <a:ea typeface="Batang" panose="02030600000101010101" pitchFamily="18" charset="-127"/>
                <a:cs typeface="Times New Roman" panose="02020603050405020304" pitchFamily="18" charset="0"/>
              </a:rPr>
              <a:t>, EchoStar, JSAT, TNO, </a:t>
            </a:r>
            <a:r>
              <a:rPr lang="en-US" sz="1800" b="1" dirty="0" err="1">
                <a:effectLst/>
                <a:latin typeface="Arial" panose="020B0604020202020204" pitchFamily="34" charset="0"/>
                <a:ea typeface="Batang" panose="02030600000101010101" pitchFamily="18" charset="-127"/>
                <a:cs typeface="Times New Roman" panose="02020603050405020304" pitchFamily="18" charset="0"/>
              </a:rPr>
              <a:t>Gilat</a:t>
            </a:r>
            <a:r>
              <a:rPr lang="en-US" sz="1800" b="1" dirty="0">
                <a:effectLst/>
                <a:latin typeface="Arial" panose="020B0604020202020204" pitchFamily="34" charset="0"/>
                <a:ea typeface="Batang" panose="02030600000101010101" pitchFamily="18" charset="-127"/>
                <a:cs typeface="Times New Roman" panose="02020603050405020304" pitchFamily="18" charset="0"/>
              </a:rPr>
              <a:t>, Airbus, Dish Network, IIT Bombay, ETRI, ISSDU</a:t>
            </a:r>
            <a:r>
              <a:rPr lang="en-US" sz="1800" b="1">
                <a:effectLst/>
                <a:latin typeface="Arial" panose="020B0604020202020204" pitchFamily="34" charset="0"/>
                <a:ea typeface="Batang" panose="02030600000101010101" pitchFamily="18" charset="-127"/>
                <a:cs typeface="Times New Roman" panose="02020603050405020304" pitchFamily="18" charset="0"/>
              </a:rPr>
              <a:t>, EBU</a:t>
            </a: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S1-242117, </a:t>
            </a:r>
            <a:r>
              <a:rPr lang="en-GB" altLang="en-US" sz="1000" dirty="0">
                <a:solidFill>
                  <a:schemeClr val="bg1"/>
                </a:solidFill>
                <a:latin typeface="Arial" panose="020B0604020202020204" pitchFamily="34" charset="0"/>
              </a:rPr>
              <a:t>3GPP SA1#107, </a:t>
            </a:r>
            <a:r>
              <a:rPr lang="fr-FR" altLang="en-US" sz="1000" dirty="0">
                <a:solidFill>
                  <a:schemeClr val="bg1"/>
                </a:solidFill>
                <a:latin typeface="Arial" panose="020B0604020202020204" pitchFamily="34" charset="0"/>
              </a:rPr>
              <a:t>19-23</a:t>
            </a:r>
            <a:r>
              <a:rPr lang="en-US" altLang="en-US" sz="1000" dirty="0">
                <a:solidFill>
                  <a:schemeClr val="bg1"/>
                </a:solidFill>
                <a:latin typeface="Arial" panose="020B0604020202020204" pitchFamily="34" charset="0"/>
              </a:rPr>
              <a:t> August 2024 – The Netherlands, Maastricht</a:t>
            </a:r>
            <a:endParaRPr lang="en-GB" altLang="en-US" sz="1000" i="1"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p>
        </p:txBody>
      </p:sp>
      <p:sp>
        <p:nvSpPr>
          <p:cNvPr id="3" name="Espace réservé du contenu 2"/>
          <p:cNvSpPr>
            <a:spLocks noGrp="1"/>
          </p:cNvSpPr>
          <p:nvPr>
            <p:ph idx="1"/>
          </p:nvPr>
        </p:nvSpPr>
        <p:spPr>
          <a:xfrm>
            <a:off x="131804" y="1124092"/>
            <a:ext cx="8704188" cy="3622675"/>
          </a:xfrm>
        </p:spPr>
        <p:txBody>
          <a:bodyPr/>
          <a:lstStyle/>
          <a:p>
            <a:r>
              <a:rPr lang="en-GB" sz="1600" dirty="0"/>
              <a:t>To enable Public Service Broadcast (PSB) services to Unregistered UE</a:t>
            </a:r>
          </a:p>
          <a:p>
            <a:r>
              <a:rPr lang="en-GB" sz="1600" dirty="0"/>
              <a:t>To take benefits of Satellite Access System for their scalability, vast geographical coverage areas </a:t>
            </a:r>
          </a:p>
          <a:p>
            <a:r>
              <a:rPr lang="en-GB" sz="1600" dirty="0"/>
              <a:t>Satellite Access with PSB designed today for unregistered UE: this ensure equitable access, reduces complexity of the receiving device and reducing power consumption at UE</a:t>
            </a:r>
          </a:p>
          <a:p>
            <a:r>
              <a:rPr lang="en-GB" sz="1600" dirty="0"/>
              <a:t>Unregistered UE = sim-card less EU or no 3GPP subscription needed to access the broadcast service </a:t>
            </a:r>
            <a:r>
              <a:rPr lang="en-GB" sz="1600" dirty="0">
                <a:sym typeface="Wingdings" panose="05000000000000000000" pitchFamily="2" charset="2"/>
              </a:rPr>
              <a:t> no need to provision this type of UEs, reducing OPEX for satellite operators</a:t>
            </a:r>
            <a:endParaRPr lang="en-GB" sz="1600" dirty="0"/>
          </a:p>
          <a:p>
            <a:r>
              <a:rPr lang="en-GB" sz="1600" dirty="0"/>
              <a:t>Free-to-air service characterised by no content encryption and being made available at no additional cost to the end user</a:t>
            </a:r>
          </a:p>
          <a:p>
            <a:r>
              <a:rPr lang="en-GB" sz="1600" dirty="0"/>
              <a:t> Satellite operators require this feature to enable deployment for Broadcast over 5G Advanced as continuity of the existing legacy system for Broadcast</a:t>
            </a:r>
          </a:p>
          <a:p>
            <a:r>
              <a:rPr lang="en-GB" sz="1600" dirty="0"/>
              <a:t>Doesn’t not require complexity in the system specification</a:t>
            </a:r>
          </a:p>
          <a:p>
            <a:r>
              <a:rPr lang="en-GB" sz="1600" dirty="0">
                <a:solidFill>
                  <a:srgbClr val="FF0000"/>
                </a:solidFill>
              </a:rPr>
              <a:t>Will allow to provide Broadcast using 3GPP system rather than other systems – important to reach markets where satellite is the main access system for Broadcast </a:t>
            </a:r>
            <a:r>
              <a:rPr lang="en-GB" sz="1600" b="1" dirty="0">
                <a:solidFill>
                  <a:srgbClr val="FF0000"/>
                </a:solidFill>
              </a:rPr>
              <a:t>=&gt; Not addressing this in 5G Advanced will likely maintain non 3GPP systems for Broadcast for at least the next 15-20 years if not more</a:t>
            </a:r>
          </a:p>
          <a:p>
            <a:endParaRPr lang="en-GB" sz="1600" dirty="0"/>
          </a:p>
        </p:txBody>
      </p:sp>
    </p:spTree>
    <p:extLst>
      <p:ext uri="{BB962C8B-B14F-4D97-AF65-F5344CB8AC3E}">
        <p14:creationId xmlns:p14="http://schemas.microsoft.com/office/powerpoint/2010/main" val="68096479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br>
              <a:rPr lang="en-GB" sz="2400" dirty="0">
                <a:effectLst/>
                <a:latin typeface="Times New Roman" panose="02020603050405020304" pitchFamily="18" charset="0"/>
                <a:ea typeface="DengXian" panose="02010600030101010101" pitchFamily="2" charset="-122"/>
              </a:rPr>
            </a:br>
            <a:r>
              <a:rPr lang="en-GB" sz="2400" dirty="0"/>
              <a:t> </a:t>
            </a:r>
          </a:p>
        </p:txBody>
      </p:sp>
      <p:sp>
        <p:nvSpPr>
          <p:cNvPr id="3" name="Espace réservé du contenu 2"/>
          <p:cNvSpPr>
            <a:spLocks noGrp="1"/>
          </p:cNvSpPr>
          <p:nvPr>
            <p:ph idx="1"/>
          </p:nvPr>
        </p:nvSpPr>
        <p:spPr>
          <a:xfrm>
            <a:off x="131804" y="1201092"/>
            <a:ext cx="8595883" cy="3622675"/>
          </a:xfrm>
        </p:spPr>
        <p:txBody>
          <a:bodyPr/>
          <a:lstStyle/>
          <a:p>
            <a:pPr marL="0" indent="0">
              <a:buNone/>
            </a:pPr>
            <a:r>
              <a:rPr lang="en-GB" sz="1600" dirty="0"/>
              <a:t>RAN WI for Broadcast NTN in Rel-19</a:t>
            </a:r>
          </a:p>
          <a:p>
            <a:r>
              <a:rPr lang="en-GB" sz="1600" dirty="0"/>
              <a:t>Justification: when the intended service area is expected to be smaller than the coverage of a </a:t>
            </a:r>
            <a:r>
              <a:rPr lang="en-GB" sz="1600" dirty="0" err="1"/>
              <a:t>Uu</a:t>
            </a:r>
            <a:r>
              <a:rPr lang="en-GB" sz="1600" dirty="0"/>
              <a:t> cell, some enhancements need to be done to notify the service area of a Broadcast service.</a:t>
            </a:r>
          </a:p>
          <a:p>
            <a:endParaRPr lang="en-GB" sz="1600" dirty="0"/>
          </a:p>
          <a:p>
            <a:r>
              <a:rPr lang="en-GB" sz="1600" dirty="0"/>
              <a:t>Objective:</a:t>
            </a:r>
          </a:p>
          <a:p>
            <a:pPr lvl="1"/>
            <a:r>
              <a:rPr lang="en-GB" sz="1600" dirty="0"/>
              <a:t>Specify signalling of the intended service area of a broadcast service (e.g. MBS broadcast) via NR NTN [RAN2, RAN3]</a:t>
            </a:r>
          </a:p>
          <a:p>
            <a:pPr lvl="1"/>
            <a:r>
              <a:rPr lang="en-GB" sz="1600" dirty="0"/>
              <a:t>Specify SIB signalling to indicate the intended service area in case the satellite footprint covers a larger area. [RAN2]</a:t>
            </a:r>
          </a:p>
          <a:p>
            <a:pPr lvl="1"/>
            <a:r>
              <a:rPr lang="en-GB" sz="1600" dirty="0"/>
              <a:t>Specify the necessary signalling between CN and NG-RAN. [RAN3]</a:t>
            </a:r>
          </a:p>
          <a:p>
            <a:pPr lvl="1"/>
            <a:endParaRPr lang="en-GB" sz="1600" dirty="0"/>
          </a:p>
          <a:p>
            <a:r>
              <a:rPr lang="en-GB" sz="1600" b="1" dirty="0">
                <a:solidFill>
                  <a:srgbClr val="FF0000"/>
                </a:solidFill>
              </a:rPr>
              <a:t>This WI in RAN doesn’t consider unregistered UE for Broadcast</a:t>
            </a:r>
          </a:p>
          <a:p>
            <a:pPr marL="58698" indent="0">
              <a:buNone/>
            </a:pPr>
            <a:endParaRPr lang="en-GB" sz="2000" dirty="0"/>
          </a:p>
          <a:p>
            <a:endParaRPr lang="en-GB" sz="1600" dirty="0"/>
          </a:p>
        </p:txBody>
      </p:sp>
    </p:spTree>
    <p:extLst>
      <p:ext uri="{BB962C8B-B14F-4D97-AF65-F5344CB8AC3E}">
        <p14:creationId xmlns:p14="http://schemas.microsoft.com/office/powerpoint/2010/main" val="159696996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31803" y="1027839"/>
            <a:ext cx="8761939" cy="3622675"/>
          </a:xfrm>
        </p:spPr>
        <p:txBody>
          <a:bodyPr/>
          <a:lstStyle/>
          <a:p>
            <a:pPr marL="0" indent="0">
              <a:buNone/>
            </a:pPr>
            <a:r>
              <a:rPr lang="en-GB" sz="1600" b="1" dirty="0"/>
              <a:t>SA1 perspective:</a:t>
            </a:r>
          </a:p>
          <a:p>
            <a:r>
              <a:rPr lang="en-GB" sz="1600" dirty="0"/>
              <a:t>Such capabilities to support unregistered UE were defined by SA1 in the context of </a:t>
            </a:r>
            <a:r>
              <a:rPr lang="en-GB" sz="1600" b="1" dirty="0"/>
              <a:t>4G Free-to-air </a:t>
            </a:r>
            <a:r>
              <a:rPr lang="en-GB" sz="1600" dirty="0"/>
              <a:t>(FTA) as specified in TS 22.101 clause 32 (3GPP enhancement for TV application support)</a:t>
            </a:r>
          </a:p>
          <a:p>
            <a:r>
              <a:rPr lang="en-GB" sz="1600" dirty="0"/>
              <a:t>However</a:t>
            </a:r>
            <a:r>
              <a:rPr lang="en-GB" sz="1600" b="1" dirty="0"/>
              <a:t>, this is not supported  in the context of 5G system </a:t>
            </a:r>
            <a:r>
              <a:rPr lang="en-GB" sz="1600" dirty="0"/>
              <a:t>and not taking into account satellite access as such as part of the 5G system. </a:t>
            </a:r>
          </a:p>
          <a:p>
            <a:pPr marL="0" indent="0">
              <a:buNone/>
            </a:pPr>
            <a:r>
              <a:rPr lang="en-GB" sz="1600" b="1" dirty="0"/>
              <a:t>UE aspects:</a:t>
            </a:r>
          </a:p>
          <a:p>
            <a:r>
              <a:rPr lang="en-GB" sz="1600" dirty="0"/>
              <a:t>The UEs impacted are </a:t>
            </a:r>
            <a:r>
              <a:rPr lang="en-GB" sz="1600" b="1" dirty="0"/>
              <a:t>dedicated UEs </a:t>
            </a:r>
            <a:r>
              <a:rPr lang="en-GB" sz="1600" dirty="0"/>
              <a:t>adapted for receiving broadcast services by satellite access.</a:t>
            </a:r>
          </a:p>
          <a:p>
            <a:r>
              <a:rPr lang="en-GB" sz="1600" dirty="0"/>
              <a:t>The UEs are not expected to initiate transmission </a:t>
            </a:r>
          </a:p>
          <a:p>
            <a:pPr marL="0" indent="0">
              <a:buNone/>
            </a:pPr>
            <a:r>
              <a:rPr lang="en-GB" sz="1600" b="1" dirty="0"/>
              <a:t>Terrestrial Network impacts:</a:t>
            </a:r>
          </a:p>
          <a:p>
            <a:r>
              <a:rPr lang="en-GB" sz="1600" dirty="0"/>
              <a:t> It is assumed that if these UEs need to access terrestrial network, they will need to be registered UEs. </a:t>
            </a:r>
          </a:p>
          <a:p>
            <a:r>
              <a:rPr lang="en-GB" sz="1600" dirty="0"/>
              <a:t>When broadcasting through satellite access, it will not use any MNO spectrum</a:t>
            </a:r>
          </a:p>
          <a:p>
            <a:r>
              <a:rPr lang="en-GB" sz="1600" b="1" dirty="0">
                <a:solidFill>
                  <a:srgbClr val="FF0000"/>
                </a:solidFill>
              </a:rPr>
              <a:t>Therefore, it is important to include the “Enhanced Support for Broadcast Services with Satellite Access System for Unregistered UE” in the context 5G-Advanced timeline</a:t>
            </a:r>
          </a:p>
          <a:p>
            <a:endParaRPr lang="en-GB" sz="1600" b="1" dirty="0">
              <a:solidFill>
                <a:srgbClr val="FF0000"/>
              </a:solidFill>
            </a:endParaRPr>
          </a:p>
          <a:p>
            <a:endParaRPr lang="en-GB" sz="1600" b="1" dirty="0">
              <a:solidFill>
                <a:srgbClr val="FF0000"/>
              </a:solidFill>
            </a:endParaRPr>
          </a:p>
          <a:p>
            <a:pPr marL="58698" indent="0">
              <a:buNone/>
            </a:pPr>
            <a:endParaRPr lang="en-GB" sz="2000" dirty="0"/>
          </a:p>
          <a:p>
            <a:endParaRPr lang="en-GB" sz="1600" dirty="0"/>
          </a:p>
        </p:txBody>
      </p:sp>
      <p:sp>
        <p:nvSpPr>
          <p:cNvPr id="8" name="Titre 1">
            <a:extLst>
              <a:ext uri="{FF2B5EF4-FFF2-40B4-BE49-F238E27FC236}">
                <a16:creationId xmlns:a16="http://schemas.microsoft.com/office/drawing/2014/main" id="{3337B44B-E15F-829B-46E4-DA27D33ABA52}"/>
              </a:ext>
            </a:extLst>
          </p:cNvPr>
          <p:cNvSpPr>
            <a:spLocks noGrp="1"/>
          </p:cNvSpPr>
          <p:nvPr>
            <p:ph type="title"/>
          </p:nvPr>
        </p:nvSpPr>
        <p:spPr>
          <a:xfrm>
            <a:off x="131805" y="221138"/>
            <a:ext cx="7368245" cy="857250"/>
          </a:xfrm>
        </p:spPr>
        <p:txBody>
          <a:bodyPr/>
          <a:lstStyle/>
          <a:p>
            <a:r>
              <a:rPr lang="en-GB" sz="2400" dirty="0"/>
              <a:t>Considerations for Enhanced Support for Broadcast services with Satellite Access System for Unregistered UE</a:t>
            </a:r>
            <a:br>
              <a:rPr lang="en-GB" sz="2400" dirty="0">
                <a:effectLst/>
                <a:latin typeface="Times New Roman" panose="02020603050405020304" pitchFamily="18" charset="0"/>
                <a:ea typeface="DengXian" panose="02010600030101010101" pitchFamily="2" charset="-122"/>
              </a:rPr>
            </a:br>
            <a:r>
              <a:rPr lang="en-GB" sz="2400" dirty="0"/>
              <a:t> </a:t>
            </a:r>
          </a:p>
        </p:txBody>
      </p:sp>
    </p:spTree>
    <p:extLst>
      <p:ext uri="{BB962C8B-B14F-4D97-AF65-F5344CB8AC3E}">
        <p14:creationId xmlns:p14="http://schemas.microsoft.com/office/powerpoint/2010/main" val="240897205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US" sz="2400" dirty="0"/>
              <a:t>Conclusion</a:t>
            </a:r>
            <a:br>
              <a:rPr lang="en-GB" sz="2400" dirty="0">
                <a:effectLst/>
                <a:latin typeface="Times New Roman" panose="02020603050405020304" pitchFamily="18" charset="0"/>
                <a:ea typeface="DengXian" panose="02010600030101010101" pitchFamily="2" charset="-122"/>
              </a:rPr>
            </a:br>
            <a:r>
              <a:rPr lang="fr-FR" sz="2400" dirty="0"/>
              <a:t> </a:t>
            </a:r>
          </a:p>
        </p:txBody>
      </p:sp>
      <p:sp>
        <p:nvSpPr>
          <p:cNvPr id="3" name="Espace réservé du contenu 2"/>
          <p:cNvSpPr>
            <a:spLocks noGrp="1"/>
          </p:cNvSpPr>
          <p:nvPr>
            <p:ph idx="1"/>
          </p:nvPr>
        </p:nvSpPr>
        <p:spPr>
          <a:xfrm>
            <a:off x="131804" y="1201092"/>
            <a:ext cx="8595883" cy="3622675"/>
          </a:xfrm>
        </p:spPr>
        <p:txBody>
          <a:bodyPr/>
          <a:lstStyle/>
          <a:p>
            <a:pPr marL="0" indent="0">
              <a:buNone/>
            </a:pPr>
            <a:r>
              <a:rPr lang="en-GB" sz="1600" dirty="0"/>
              <a:t>We propose to revise the SID on Study on satellite access - Phase 4 to include:</a:t>
            </a:r>
          </a:p>
          <a:p>
            <a:pPr marL="0" indent="0">
              <a:buNone/>
            </a:pPr>
            <a:r>
              <a:rPr lang="en-GB" sz="1600" b="1" dirty="0"/>
              <a:t>“Enhanced Support for Broadcast Services with Satellite Access System for Unregistered UE”</a:t>
            </a:r>
          </a:p>
          <a:p>
            <a:pPr marL="0" indent="0">
              <a:buNone/>
            </a:pPr>
            <a:endParaRPr lang="en-GB" sz="1600" dirty="0"/>
          </a:p>
          <a:p>
            <a:pPr marL="0" indent="0">
              <a:buNone/>
            </a:pPr>
            <a:r>
              <a:rPr lang="en-GB" sz="1600" dirty="0"/>
              <a:t>With the following additional objective:</a:t>
            </a:r>
          </a:p>
          <a:p>
            <a:pPr>
              <a:buFont typeface="Wingdings" pitchFamily="2" charset="2"/>
              <a:buChar char="§"/>
            </a:pPr>
            <a:r>
              <a:rPr lang="en-GB" sz="1600" i="1" dirty="0"/>
              <a:t>to identify the gaps between the 4G Free-to-air (FTA) as specified in TS 22.101 clause 32 (3GPP enhancement for TV application support) and the 5G system and identify potential new service requirements to support the use case of broadcast services using satellite access.</a:t>
            </a:r>
          </a:p>
        </p:txBody>
      </p:sp>
    </p:spTree>
    <p:extLst>
      <p:ext uri="{BB962C8B-B14F-4D97-AF65-F5344CB8AC3E}">
        <p14:creationId xmlns:p14="http://schemas.microsoft.com/office/powerpoint/2010/main" val="387599804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fontScale="62500" lnSpcReduction="20000"/>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kern="0" dirty="0">
                <a:effectLst>
                  <a:outerShdw blurRad="38100" dist="38100" dir="2700000" algn="tl">
                    <a:srgbClr val="C0C0C0"/>
                  </a:outerShdw>
                </a:effectLst>
                <a:ea typeface="ＭＳ Ｐゴシック" charset="0"/>
              </a:rPr>
              <a:t>Annex:</a:t>
            </a:r>
          </a:p>
          <a:p>
            <a:pPr>
              <a:defRPr/>
            </a:pPr>
            <a:r>
              <a:rPr lang="en-US" sz="4000" kern="0" dirty="0">
                <a:effectLst>
                  <a:outerShdw blurRad="38100" dist="38100" dir="2700000" algn="tl">
                    <a:srgbClr val="C0C0C0"/>
                  </a:outerShdw>
                </a:effectLst>
                <a:ea typeface="ＭＳ Ｐゴシック" charset="0"/>
              </a:rPr>
              <a:t>Considerations for Enhanced Support for Multicast Services with Satellite Access System  </a:t>
            </a:r>
            <a:endParaRPr lang="en-GB" sz="4000" kern="0" dirty="0">
              <a:effectLst>
                <a:outerShdw blurRad="38100" dist="38100" dir="2700000" algn="tl">
                  <a:srgbClr val="C0C0C0"/>
                </a:outerShdw>
              </a:effectLst>
              <a:ea typeface="ＭＳ Ｐゴシック" charset="0"/>
            </a:endParaRPr>
          </a:p>
        </p:txBody>
      </p:sp>
    </p:spTree>
    <p:extLst>
      <p:ext uri="{BB962C8B-B14F-4D97-AF65-F5344CB8AC3E}">
        <p14:creationId xmlns:p14="http://schemas.microsoft.com/office/powerpoint/2010/main" val="83057599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Multicast Services with Satellite Access System </a:t>
            </a:r>
            <a:br>
              <a:rPr lang="en-GB" sz="2400" dirty="0">
                <a:effectLst/>
                <a:latin typeface="Times New Roman" panose="02020603050405020304" pitchFamily="18" charset="0"/>
                <a:ea typeface="DengXian" panose="02010600030101010101" pitchFamily="2" charset="-122"/>
              </a:rPr>
            </a:br>
            <a:r>
              <a:rPr lang="en-GB" sz="2400" dirty="0"/>
              <a:t> </a:t>
            </a:r>
          </a:p>
        </p:txBody>
      </p:sp>
      <p:sp>
        <p:nvSpPr>
          <p:cNvPr id="3" name="Espace réservé du contenu 2"/>
          <p:cNvSpPr>
            <a:spLocks noGrp="1"/>
          </p:cNvSpPr>
          <p:nvPr>
            <p:ph idx="1"/>
          </p:nvPr>
        </p:nvSpPr>
        <p:spPr>
          <a:xfrm>
            <a:off x="131804" y="1201092"/>
            <a:ext cx="8595883" cy="3622675"/>
          </a:xfrm>
        </p:spPr>
        <p:txBody>
          <a:bodyPr/>
          <a:lstStyle/>
          <a:p>
            <a:r>
              <a:rPr lang="en-GB" sz="1600" dirty="0"/>
              <a:t>To enable Multicast over Satellite Access System aiming to conserve spectrum resources, enhance energy efficiency and improves system scalability</a:t>
            </a:r>
          </a:p>
          <a:p>
            <a:r>
              <a:rPr lang="en-GB" sz="1600" dirty="0"/>
              <a:t>Targeted multicast applications: remote control of vehicles, media content distribution to moving vehicles, distributing operating system patches or antivirus updates … Mainly Reliable Multicast and Mission Critical Multicast Services</a:t>
            </a:r>
          </a:p>
          <a:p>
            <a:r>
              <a:rPr lang="en-GB" sz="1600" dirty="0"/>
              <a:t>Multicast applications served by Satellite Access System: Ensuring that all multicast data is delivered to each group member reliably and orderly within a maximum latency range</a:t>
            </a:r>
          </a:p>
          <a:p>
            <a:r>
              <a:rPr lang="en-GB" sz="1600" dirty="0"/>
              <a:t>NGSO orbits are the one to address such applications</a:t>
            </a:r>
          </a:p>
          <a:p>
            <a:r>
              <a:rPr lang="en-GB" sz="1600" dirty="0"/>
              <a:t>NGSO orbits is not yet mature in 3GPP while considering the different deployment models more specifically the ones with regenerative payload (in progress: Phase 2 within Release 19)</a:t>
            </a:r>
          </a:p>
          <a:p>
            <a:r>
              <a:rPr lang="en-GB" sz="1600" dirty="0"/>
              <a:t>Even if this feature is seen as a 5G-Advanced feature, the timeline of 5G-Advanced will not make it possible to introduce Multicast for Satellite Access System</a:t>
            </a:r>
          </a:p>
          <a:p>
            <a:pPr marL="58698" indent="0">
              <a:buNone/>
            </a:pPr>
            <a:endParaRPr lang="en-GB" sz="2000" dirty="0"/>
          </a:p>
          <a:p>
            <a:endParaRPr lang="en-GB" sz="1600" dirty="0"/>
          </a:p>
        </p:txBody>
      </p:sp>
    </p:spTree>
    <p:extLst>
      <p:ext uri="{BB962C8B-B14F-4D97-AF65-F5344CB8AC3E}">
        <p14:creationId xmlns:p14="http://schemas.microsoft.com/office/powerpoint/2010/main" val="233940888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1805" y="221138"/>
            <a:ext cx="7368245" cy="857250"/>
          </a:xfrm>
        </p:spPr>
        <p:txBody>
          <a:bodyPr/>
          <a:lstStyle/>
          <a:p>
            <a:r>
              <a:rPr lang="en-GB" sz="2400" dirty="0"/>
              <a:t>Considerations for Enhanced Support for Multicast Services with Satellite Access System </a:t>
            </a:r>
            <a:br>
              <a:rPr lang="en-GB" sz="2400" dirty="0">
                <a:effectLst/>
                <a:latin typeface="Times New Roman" panose="02020603050405020304" pitchFamily="18" charset="0"/>
                <a:ea typeface="DengXian" panose="02010600030101010101" pitchFamily="2" charset="-122"/>
              </a:rPr>
            </a:br>
            <a:r>
              <a:rPr lang="en-GB" sz="2400" dirty="0"/>
              <a:t> </a:t>
            </a:r>
          </a:p>
        </p:txBody>
      </p:sp>
      <p:sp>
        <p:nvSpPr>
          <p:cNvPr id="3" name="Espace réservé du contenu 2"/>
          <p:cNvSpPr>
            <a:spLocks noGrp="1"/>
          </p:cNvSpPr>
          <p:nvPr>
            <p:ph idx="1"/>
          </p:nvPr>
        </p:nvSpPr>
        <p:spPr>
          <a:xfrm>
            <a:off x="131804" y="1201092"/>
            <a:ext cx="8595883" cy="3622675"/>
          </a:xfrm>
        </p:spPr>
        <p:txBody>
          <a:bodyPr/>
          <a:lstStyle/>
          <a:p>
            <a:r>
              <a:rPr lang="en-GB" sz="1600" dirty="0"/>
              <a:t>Multicast Services with Satellite Access System is of great importance for satellite operators due to all the advantages that it brings especially for NGSO deployment</a:t>
            </a:r>
          </a:p>
          <a:p>
            <a:r>
              <a:rPr lang="en-GB" sz="1600" dirty="0"/>
              <a:t>Baseline requirements of 6G should support natively Satellite Access System (NGSO with Transparent and Regenerative) which will enable to support in a proper way the Multicast Services mentioned earlier and not precluding others: Reliable Multicast, Mission Critical Multicast …</a:t>
            </a:r>
            <a:endParaRPr lang="en-GB" sz="2000" dirty="0"/>
          </a:p>
          <a:p>
            <a:endParaRPr lang="en-GB" sz="1600" dirty="0"/>
          </a:p>
        </p:txBody>
      </p:sp>
    </p:spTree>
    <p:extLst>
      <p:ext uri="{BB962C8B-B14F-4D97-AF65-F5344CB8AC3E}">
        <p14:creationId xmlns:p14="http://schemas.microsoft.com/office/powerpoint/2010/main" val="277806992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purl.org/dc/dcmitype/"/>
    <ds:schemaRef ds:uri="199dcaf0-96ce-4e65-9ae8-79a6ae4aa63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purl.org/dc/terms/"/>
    <ds:schemaRef ds:uri="2ca8e41a-b3d0-462f-857c-48a93d48cc9b"/>
    <ds:schemaRef ds:uri="http://www.w3.org/XML/1998/namespace"/>
  </ds:schemaRefs>
</ds:datastoreItem>
</file>

<file path=docMetadata/LabelInfo.xml><?xml version="1.0" encoding="utf-8"?>
<clbl:labelList xmlns:clbl="http://schemas.microsoft.com/office/2020/mipLabelMetadata">
  <clbl:label id="{3976fa30-1907-4356-8241-62ea5e1c0256}" enabled="1" method="Standard" siteId="{9a5cacd0-2bef-4dd7-ac5c-7ebe1f54f495}" removed="0"/>
  <clbl:label id="{74b4a4d2-f55e-4cb1-9d3d-d9e45016299a}" enabled="1" method="Standard" siteId="{88281ca8-e525-4a8d-b965-480a7ac2b970}" removed="0"/>
</clbl:labelList>
</file>

<file path=docProps/app.xml><?xml version="1.0" encoding="utf-8"?>
<Properties xmlns="http://schemas.openxmlformats.org/officeDocument/2006/extended-properties" xmlns:vt="http://schemas.openxmlformats.org/officeDocument/2006/docPropsVTypes">
  <Template/>
  <TotalTime>556</TotalTime>
  <Words>936</Words>
  <Application>Microsoft Office PowerPoint</Application>
  <PresentationFormat>On-screen Show (16:9)</PresentationFormat>
  <Paragraphs>65</Paragraphs>
  <Slides>9</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ＭＳ Ｐゴシック</vt:lpstr>
      <vt:lpstr>Arial</vt:lpstr>
      <vt:lpstr>Calibri</vt:lpstr>
      <vt:lpstr>Times New Roman</vt:lpstr>
      <vt:lpstr>Wingdings</vt:lpstr>
      <vt:lpstr>Office Theme</vt:lpstr>
      <vt:lpstr>Custom Design</vt:lpstr>
      <vt:lpstr>PowerPoint Presentation</vt:lpstr>
      <vt:lpstr>Considerations for Enhanced Support for Broadcast services with Satellite Access System for Unregistered UE</vt:lpstr>
      <vt:lpstr>Considerations for Enhanced Support for Broadcast services with Satellite Access System for Unregistered UE  </vt:lpstr>
      <vt:lpstr>Considerations for Enhanced Support for Broadcast services with Satellite Access System for Unregistered UE  </vt:lpstr>
      <vt:lpstr>Conclusion  </vt:lpstr>
      <vt:lpstr>PowerPoint Presentation</vt:lpstr>
      <vt:lpstr>Considerations for Enhanced Support for Multicast Services with Satellite Access System   </vt:lpstr>
      <vt:lpstr>Considerations for Enhanced Support for Multicast Services with Satellite Access System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Abbas Karaki</dc:creator>
  <dc:description>© 2009  All rights reserved</dc:description>
  <cp:lastModifiedBy>Abbas Karaki</cp:lastModifiedBy>
  <cp:revision>2218</cp:revision>
  <cp:lastPrinted>2017-02-24T12:37:51Z</cp:lastPrinted>
  <dcterms:created xsi:type="dcterms:W3CDTF">2008-08-30T09:32:10Z</dcterms:created>
  <dcterms:modified xsi:type="dcterms:W3CDTF">2024-08-09T15:29:03Z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