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86" r:id="rId4"/>
  </p:sldMasterIdLst>
  <p:notesMasterIdLst>
    <p:notesMasterId r:id="rId8"/>
  </p:notesMasterIdLst>
  <p:sldIdLst>
    <p:sldId id="303" r:id="rId5"/>
    <p:sldId id="886" r:id="rId6"/>
    <p:sldId id="893"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005A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859" autoAdjust="0"/>
    <p:restoredTop sz="96234" autoAdjust="0"/>
  </p:normalViewPr>
  <p:slideViewPr>
    <p:cSldViewPr snapToGrid="0">
      <p:cViewPr varScale="1">
        <p:scale>
          <a:sx n="71" d="100"/>
          <a:sy n="71" d="100"/>
        </p:scale>
        <p:origin x="76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D1B6A4-20B5-44F8-AA87-9106FC962D11}" type="datetimeFigureOut">
              <a:rPr lang="en-US" smtClean="0"/>
              <a:t>8/9/2024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3E4391-B736-453C-81CB-9D9D740B24EA}" type="slidenum">
              <a:rPr lang="en-US" smtClean="0"/>
              <a:t>‹#›</a:t>
            </a:fld>
            <a:endParaRPr lang="en-US"/>
          </a:p>
        </p:txBody>
      </p:sp>
    </p:spTree>
    <p:extLst>
      <p:ext uri="{BB962C8B-B14F-4D97-AF65-F5344CB8AC3E}">
        <p14:creationId xmlns:p14="http://schemas.microsoft.com/office/powerpoint/2010/main" val="1445661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fld id="{B721D71C-0C60-4E6C-B8BA-EFE883F25C77}" type="slidenum">
              <a:rPr kumimoji="0" lang="en-GB" altLang="en-US" sz="12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rPr>
              <a:pPr marL="0" marR="0" lvl="0" indent="0" algn="l" defTabSz="930275" rtl="0" eaLnBrk="1" fontAlgn="auto" latinLnBrk="0" hangingPunct="1">
                <a:lnSpc>
                  <a:spcPct val="100000"/>
                </a:lnSpc>
                <a:spcBef>
                  <a:spcPct val="0"/>
                </a:spcBef>
                <a:spcAft>
                  <a:spcPts val="0"/>
                </a:spcAft>
                <a:buClr>
                  <a:srgbClr val="000000"/>
                </a:buClr>
                <a:buSzTx/>
                <a:buFont typeface="Arial"/>
                <a:buNone/>
                <a:tabLst/>
                <a:defRPr/>
              </a:pPr>
              <a:t>1</a:t>
            </a:fld>
            <a:endParaRPr kumimoji="0" lang="en-GB" altLang="en-US" sz="12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Arial"/>
              <a:sym typeface="Arial"/>
            </a:endParaRPr>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603E4391-B736-453C-81CB-9D9D740B24EA}" type="slidenum">
              <a:rPr lang="en-US" smtClean="0"/>
              <a:t>3</a:t>
            </a:fld>
            <a:endParaRPr lang="en-US"/>
          </a:p>
        </p:txBody>
      </p:sp>
    </p:spTree>
    <p:extLst>
      <p:ext uri="{BB962C8B-B14F-4D97-AF65-F5344CB8AC3E}">
        <p14:creationId xmlns:p14="http://schemas.microsoft.com/office/powerpoint/2010/main" val="913539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Font typeface="Arial" panose="020B0604020202020204" pitchFamily="34" charset="0"/>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Tree>
    <p:extLst>
      <p:ext uri="{BB962C8B-B14F-4D97-AF65-F5344CB8AC3E}">
        <p14:creationId xmlns:p14="http://schemas.microsoft.com/office/powerpoint/2010/main" val="395081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0478100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963919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460344915"/>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295665726"/>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76885562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411138087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1"/>
            <a:ext cx="12199939"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sz="100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9" y="1455739"/>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sz="100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7" y="6592888"/>
            <a:ext cx="9874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9867901" y="476250"/>
            <a:ext cx="1408113" cy="81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9"/>
            <a:ext cx="396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49" y="36514"/>
            <a:ext cx="3894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200" b="1" kern="1200" dirty="0">
                <a:solidFill>
                  <a:schemeClr val="tx1"/>
                </a:solidFill>
                <a:latin typeface="Arial "/>
                <a:ea typeface="+mn-ea"/>
                <a:cs typeface="Arial" panose="020B0604020202020204" pitchFamily="34" charset="0"/>
              </a:rPr>
              <a:t>3GPP TSG-SA1 Meeting #107</a:t>
            </a:r>
            <a:r>
              <a:rPr lang="sv-SE" altLang="en-US" sz="1200" b="1" dirty="0">
                <a:latin typeface="Arial "/>
              </a:rPr>
              <a:t>	</a:t>
            </a:r>
          </a:p>
          <a:p>
            <a:pPr hangingPunct="0"/>
            <a:r>
              <a:rPr lang="en-US" sz="1200" b="1" kern="1200" dirty="0">
                <a:solidFill>
                  <a:schemeClr val="tx1"/>
                </a:solidFill>
                <a:latin typeface="Arial "/>
                <a:ea typeface="+mn-ea"/>
                <a:cs typeface="Arial" panose="020B0604020202020204" pitchFamily="34" charset="0"/>
              </a:rPr>
              <a:t>Maastricht, The Netherlands, 19-23 August 2024</a:t>
            </a:r>
            <a:endParaRPr lang="en-SE"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1" y="133351"/>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S1-242106</a:t>
            </a:r>
          </a:p>
        </p:txBody>
      </p:sp>
    </p:spTree>
    <p:extLst>
      <p:ext uri="{BB962C8B-B14F-4D97-AF65-F5344CB8AC3E}">
        <p14:creationId xmlns:p14="http://schemas.microsoft.com/office/powerpoint/2010/main" val="622602968"/>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83" r:id="rId5"/>
    <p:sldLayoutId id="2147483970" r:id="rId6"/>
    <p:sldLayoutId id="2147483974"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189"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377"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566"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754"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594" indent="-228594"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783" indent="-228594"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2971" indent="-228594"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160" indent="-228594"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349" indent="-228594"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2008637" y="2519348"/>
            <a:ext cx="8174726" cy="1727200"/>
          </a:xfrm>
          <a:prstGeom prst="rect">
            <a:avLst/>
          </a:prstGeom>
          <a:noFill/>
          <a:ln>
            <a:noFill/>
          </a:ln>
        </p:spPr>
        <p:txBody>
          <a:bodyPr lIns="121907" tIns="60953" rIns="121907" bIns="60953" anchor="ctr">
            <a:normAutofit/>
          </a:bodyPr>
          <a:lstStyle>
            <a:defPPr>
              <a:defRPr lang="en-US"/>
            </a:defPPr>
            <a:lvl1pPr algn="ctr">
              <a:defRPr sz="4267" b="1">
                <a:solidFill>
                  <a:srgbClr val="FF0000"/>
                </a:solidFill>
                <a:latin typeface="+mj-lt"/>
                <a:ea typeface="ＭＳ Ｐゴシック" charset="0"/>
              </a:defRPr>
            </a:lvl1pPr>
          </a:lstStyle>
          <a:p>
            <a:r>
              <a:rPr lang="en-US" altLang="ja-JP" dirty="0"/>
              <a:t>Area of interest Network Operation</a:t>
            </a:r>
            <a:endParaRPr lang="en-US" dirty="0"/>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1"/>
          </p:nvPr>
        </p:nvSpPr>
        <p:spPr>
          <a:xfrm>
            <a:off x="1786467" y="5090584"/>
            <a:ext cx="10191751" cy="1405467"/>
          </a:xfrm>
        </p:spPr>
        <p:txBody>
          <a:bodyPr/>
          <a:lstStyle/>
          <a:p>
            <a:pPr marL="0" indent="0" algn="l">
              <a:lnSpc>
                <a:spcPct val="80000"/>
              </a:lnSpc>
              <a:buNone/>
            </a:pPr>
            <a:br>
              <a:rPr lang="en-GB" altLang="en-US" sz="1867" dirty="0">
                <a:latin typeface="Arial" panose="020B0604020202020204" pitchFamily="34" charset="0"/>
              </a:rPr>
            </a:br>
            <a:r>
              <a:rPr lang="en-GB" altLang="en-US" sz="1867" dirty="0">
                <a:latin typeface="Arial" panose="020B0604020202020204" pitchFamily="34" charset="0"/>
              </a:rPr>
              <a:t>Source: 		NTT DOCOMO, INC.</a:t>
            </a:r>
          </a:p>
          <a:p>
            <a:pPr marL="0" indent="0" algn="l">
              <a:lnSpc>
                <a:spcPct val="80000"/>
              </a:lnSpc>
              <a:buNone/>
            </a:pPr>
            <a:r>
              <a:rPr lang="en-GB" altLang="en-US" sz="1867" dirty="0">
                <a:latin typeface="Arial" panose="020B0604020202020204" pitchFamily="34" charset="0"/>
              </a:rPr>
              <a:t>Agenda item: 	8.2</a:t>
            </a:r>
          </a:p>
          <a:p>
            <a:pPr marL="0" indent="0" algn="l">
              <a:lnSpc>
                <a:spcPct val="80000"/>
              </a:lnSpc>
              <a:buNone/>
            </a:pPr>
            <a:r>
              <a:rPr lang="en-GB" altLang="en-US" sz="1867" dirty="0">
                <a:latin typeface="Arial" panose="020B0604020202020204" pitchFamily="34" charset="0"/>
              </a:rPr>
              <a:t>Document  for:	Discussion</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10585" y="6373285"/>
            <a:ext cx="10248900" cy="323849"/>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endParaRPr lang="en-US" altLang="en-US" sz="1333" kern="0">
              <a:solidFill>
                <a:srgbClr val="000000"/>
              </a:solidFill>
              <a:latin typeface="Arial" panose="020B0604020202020204" pitchFamily="34" charset="0"/>
              <a:cs typeface="Arial"/>
              <a:sym typeface="Arial"/>
            </a:endParaRP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2118" y="6364818"/>
            <a:ext cx="9977967"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defTabSz="1219170">
              <a:spcBef>
                <a:spcPct val="0"/>
              </a:spcBef>
              <a:buClr>
                <a:srgbClr val="000000"/>
              </a:buClr>
              <a:buNone/>
            </a:pPr>
            <a:r>
              <a:rPr lang="en-GB" altLang="en-US" sz="1333" kern="0" dirty="0">
                <a:solidFill>
                  <a:srgbClr val="FFFFFF"/>
                </a:solidFill>
                <a:latin typeface="Arial" panose="020B0604020202020204" pitchFamily="34" charset="0"/>
                <a:cs typeface="Arial"/>
                <a:sym typeface="Arial"/>
              </a:rPr>
              <a:t>S1-242106 </a:t>
            </a:r>
            <a:r>
              <a:rPr lang="en-GB" altLang="en-US" sz="1067" kern="0" dirty="0">
                <a:solidFill>
                  <a:srgbClr val="FFFFFF"/>
                </a:solidFill>
                <a:latin typeface="Arial" panose="020B0604020202020204" pitchFamily="34" charset="0"/>
                <a:cs typeface="Arial"/>
                <a:sym typeface="Arial"/>
              </a:rPr>
              <a:t>-  </a:t>
            </a:r>
            <a:r>
              <a:rPr lang="en-GB" altLang="en-US" sz="1333" kern="0" dirty="0">
                <a:solidFill>
                  <a:srgbClr val="FFFFFF"/>
                </a:solidFill>
                <a:latin typeface="Arial" panose="020B0604020202020204" pitchFamily="34" charset="0"/>
                <a:cs typeface="Arial"/>
                <a:sym typeface="Arial"/>
              </a:rPr>
              <a:t>3GPP SA1#107</a:t>
            </a:r>
            <a:r>
              <a:rPr lang="en-GB" sz="1333" kern="0" dirty="0">
                <a:solidFill>
                  <a:srgbClr val="FFFFFF"/>
                </a:solidFill>
                <a:latin typeface="Arial" panose="020B0604020202020204" pitchFamily="34" charset="0"/>
                <a:cs typeface="Arial"/>
                <a:sym typeface="Arial"/>
              </a:rPr>
              <a:t>, 19-23 August 2024, Maastricht, The Netherlands</a:t>
            </a:r>
            <a:endParaRPr lang="en-GB" altLang="en-US" sz="1333" kern="0" dirty="0">
              <a:solidFill>
                <a:srgbClr val="FFFFFF"/>
              </a:solidFill>
              <a:latin typeface="Arial" panose="020B0604020202020204" pitchFamily="34" charset="0"/>
              <a:cs typeface="Arial"/>
              <a:sym typeface="Arial"/>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39DBF-3A17-0AAE-B5E7-863A04C9710E}"/>
              </a:ext>
            </a:extLst>
          </p:cNvPr>
          <p:cNvSpPr>
            <a:spLocks noGrp="1"/>
          </p:cNvSpPr>
          <p:nvPr>
            <p:ph type="title"/>
          </p:nvPr>
        </p:nvSpPr>
        <p:spPr/>
        <p:txBody>
          <a:bodyPr/>
          <a:lstStyle/>
          <a:p>
            <a:r>
              <a:rPr lang="en-GB" dirty="0"/>
              <a:t>Overview</a:t>
            </a:r>
            <a:endParaRPr lang="en-DE" dirty="0"/>
          </a:p>
        </p:txBody>
      </p:sp>
      <p:sp>
        <p:nvSpPr>
          <p:cNvPr id="3" name="Content Placeholder 2">
            <a:extLst>
              <a:ext uri="{FF2B5EF4-FFF2-40B4-BE49-F238E27FC236}">
                <a16:creationId xmlns:a16="http://schemas.microsoft.com/office/drawing/2014/main" id="{23E67296-6D93-155A-12A3-8100B840D35E}"/>
              </a:ext>
            </a:extLst>
          </p:cNvPr>
          <p:cNvSpPr>
            <a:spLocks noGrp="1"/>
          </p:cNvSpPr>
          <p:nvPr>
            <p:ph idx="1"/>
          </p:nvPr>
        </p:nvSpPr>
        <p:spPr>
          <a:xfrm>
            <a:off x="540000" y="1825625"/>
            <a:ext cx="10967492" cy="4351339"/>
          </a:xfrm>
        </p:spPr>
        <p:txBody>
          <a:bodyPr/>
          <a:lstStyle/>
          <a:p>
            <a:r>
              <a:rPr lang="en-GB" sz="2600" dirty="0"/>
              <a:t>ITU-R introduced usage scenarios of IMT-2030, covering a wide range of new use cases and requirements to be addressed in the future mobile network</a:t>
            </a:r>
          </a:p>
          <a:p>
            <a:r>
              <a:rPr lang="en-GB" sz="2600" dirty="0"/>
              <a:t>A major goal of this study is to develop 6G system enable supporting these use cases and requirements from ITU-R. </a:t>
            </a:r>
          </a:p>
          <a:p>
            <a:r>
              <a:rPr lang="en-GB" sz="2600" dirty="0"/>
              <a:t>3GPP network operators are interested in having specific standardised mechanisms, avoiding multiple standardised options, that will allow operators to address the markets in an efficient manner, enabling rapid deployment, while considering energy and cost savings.</a:t>
            </a:r>
            <a:endParaRPr lang="en-GB" sz="2400" dirty="0"/>
          </a:p>
          <a:p>
            <a:endParaRPr lang="en-GB" sz="2600" dirty="0"/>
          </a:p>
        </p:txBody>
      </p:sp>
    </p:spTree>
    <p:extLst>
      <p:ext uri="{BB962C8B-B14F-4D97-AF65-F5344CB8AC3E}">
        <p14:creationId xmlns:p14="http://schemas.microsoft.com/office/powerpoint/2010/main" val="52668836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C5D17-0657-D20E-B8B4-B803834FE1A4}"/>
              </a:ext>
            </a:extLst>
          </p:cNvPr>
          <p:cNvSpPr>
            <a:spLocks noGrp="1"/>
          </p:cNvSpPr>
          <p:nvPr>
            <p:ph type="title"/>
          </p:nvPr>
        </p:nvSpPr>
        <p:spPr>
          <a:xfrm>
            <a:off x="838200" y="580775"/>
            <a:ext cx="9539377" cy="1325563"/>
          </a:xfrm>
        </p:spPr>
        <p:txBody>
          <a:bodyPr/>
          <a:lstStyle/>
          <a:p>
            <a:r>
              <a:rPr lang="en-GB" sz="3600" dirty="0"/>
              <a:t>Objectives and main investigation areas for use cases &amp; requirements </a:t>
            </a:r>
            <a:br>
              <a:rPr lang="en-GB" dirty="0"/>
            </a:br>
            <a:endParaRPr lang="en-DE" dirty="0"/>
          </a:p>
        </p:txBody>
      </p:sp>
      <p:sp>
        <p:nvSpPr>
          <p:cNvPr id="3" name="Content Placeholder 2">
            <a:extLst>
              <a:ext uri="{FF2B5EF4-FFF2-40B4-BE49-F238E27FC236}">
                <a16:creationId xmlns:a16="http://schemas.microsoft.com/office/drawing/2014/main" id="{8EA14ABE-CBDA-CF3C-A177-23DF20EF1EC9}"/>
              </a:ext>
            </a:extLst>
          </p:cNvPr>
          <p:cNvSpPr>
            <a:spLocks noGrp="1"/>
          </p:cNvSpPr>
          <p:nvPr>
            <p:ph idx="1"/>
          </p:nvPr>
        </p:nvSpPr>
        <p:spPr>
          <a:xfrm>
            <a:off x="213064" y="1781235"/>
            <a:ext cx="11688884" cy="4914388"/>
          </a:xfrm>
        </p:spPr>
        <p:txBody>
          <a:bodyPr/>
          <a:lstStyle/>
          <a:p>
            <a:r>
              <a:rPr lang="en-GB" dirty="0"/>
              <a:t> </a:t>
            </a:r>
            <a:r>
              <a:rPr lang="en-GB" sz="2600" dirty="0"/>
              <a:t>investigate the preferred </a:t>
            </a:r>
            <a:r>
              <a:rPr lang="en-US" altLang="ja-JP" sz="2600" dirty="0"/>
              <a:t>architecture</a:t>
            </a:r>
            <a:r>
              <a:rPr lang="en-GB" sz="2600" dirty="0"/>
              <a:t> for the transition from 5GC to 6GC and the interworking aspects between 5G and 6G</a:t>
            </a:r>
          </a:p>
          <a:p>
            <a:pPr lvl="1"/>
            <a:r>
              <a:rPr lang="en-US" altLang="ja-JP" dirty="0"/>
              <a:t>Create entirely dedicated/separated 6G core network </a:t>
            </a:r>
            <a:endParaRPr lang="en-US" altLang="ja-JP" strike="sngStrike" dirty="0"/>
          </a:p>
          <a:p>
            <a:pPr lvl="2"/>
            <a:r>
              <a:rPr lang="en-US" altLang="ja-JP" dirty="0"/>
              <a:t>To eliminate the influence between generations.</a:t>
            </a:r>
            <a:r>
              <a:rPr lang="ja-JP" altLang="en-US" dirty="0"/>
              <a:t> </a:t>
            </a:r>
            <a:br>
              <a:rPr lang="en-US" altLang="ja-JP" dirty="0"/>
            </a:br>
            <a:r>
              <a:rPr lang="en-US" altLang="ja-JP" dirty="0"/>
              <a:t>e.g., ensure a smooth transition to next generation, minimize network failures</a:t>
            </a:r>
            <a:endParaRPr lang="en-US" dirty="0"/>
          </a:p>
          <a:p>
            <a:pPr lvl="1"/>
            <a:endParaRPr lang="en-GB" sz="1000" dirty="0">
              <a:highlight>
                <a:srgbClr val="FFFF00"/>
              </a:highlight>
            </a:endParaRPr>
          </a:p>
          <a:p>
            <a:pPr lvl="1"/>
            <a:r>
              <a:rPr lang="en-US" altLang="ja-JP" dirty="0">
                <a:sym typeface="Wingdings" panose="05000000000000000000" pitchFamily="2" charset="2"/>
              </a:rPr>
              <a:t>Separate the basic functionalities for mobile communication from </a:t>
            </a:r>
            <a:r>
              <a:rPr lang="en-US" altLang="ja-JP">
                <a:sym typeface="Wingdings" panose="05000000000000000000" pitchFamily="2" charset="2"/>
              </a:rPr>
              <a:t>the optional</a:t>
            </a:r>
            <a:endParaRPr lang="en-US" altLang="ja-JP" dirty="0">
              <a:sym typeface="Wingdings" panose="05000000000000000000" pitchFamily="2" charset="2"/>
            </a:endParaRPr>
          </a:p>
          <a:p>
            <a:pPr lvl="2"/>
            <a:r>
              <a:rPr lang="en-US" altLang="ja-JP" dirty="0">
                <a:sym typeface="Wingdings" panose="05000000000000000000" pitchFamily="2" charset="2"/>
              </a:rPr>
              <a:t>By simplifying the architecture and reducing the number of network functions, the points of failure can be minimized.</a:t>
            </a:r>
          </a:p>
          <a:p>
            <a:pPr lvl="2"/>
            <a:r>
              <a:rPr lang="en-US" altLang="ja-JP" dirty="0">
                <a:sym typeface="Wingdings" panose="05000000000000000000" pitchFamily="2" charset="2"/>
              </a:rPr>
              <a:t>This enables small-scale service deployment, leading to the expansion of the overall market in the mobile industry.</a:t>
            </a:r>
          </a:p>
          <a:p>
            <a:pPr lvl="2"/>
            <a:endParaRPr lang="en-GB" sz="1000" dirty="0">
              <a:highlight>
                <a:srgbClr val="FFFF00"/>
              </a:highlight>
            </a:endParaRPr>
          </a:p>
          <a:p>
            <a:pPr lvl="1"/>
            <a:r>
              <a:rPr lang="en-GB" dirty="0"/>
              <a:t>Consider the interworking aspects</a:t>
            </a:r>
            <a:endParaRPr lang="en-US" altLang="ja-JP" dirty="0"/>
          </a:p>
          <a:p>
            <a:pPr lvl="2"/>
            <a:r>
              <a:rPr lang="en-GB" dirty="0"/>
              <a:t>for example, single/dual registration options, combined/separate NF </a:t>
            </a:r>
          </a:p>
          <a:p>
            <a:pPr marL="0" indent="0">
              <a:buNone/>
            </a:pPr>
            <a:r>
              <a:rPr lang="en-GB" sz="2600" dirty="0"/>
              <a:t> </a:t>
            </a:r>
            <a:endParaRPr lang="en-GB" dirty="0"/>
          </a:p>
        </p:txBody>
      </p:sp>
    </p:spTree>
    <p:extLst>
      <p:ext uri="{BB962C8B-B14F-4D97-AF65-F5344CB8AC3E}">
        <p14:creationId xmlns:p14="http://schemas.microsoft.com/office/powerpoint/2010/main" val="730812687"/>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6BB00055C1104EAD39324CCAC79946" ma:contentTypeVersion="13" ma:contentTypeDescription="Create a new document." ma:contentTypeScope="" ma:versionID="d4afbf158cd638a00b8a1c59a6a9be2d">
  <xsd:schema xmlns:xsd="http://www.w3.org/2001/XMLSchema" xmlns:xs="http://www.w3.org/2001/XMLSchema" xmlns:p="http://schemas.microsoft.com/office/2006/metadata/properties" xmlns:ns2="88955e85-2078-4749-8b7f-5c218a891dcb" xmlns:ns3="ad8111e4-be74-4584-b85f-06e6f51ef220" targetNamespace="http://schemas.microsoft.com/office/2006/metadata/properties" ma:root="true" ma:fieldsID="23ee02b9e11378c001c6a9b8e2446cf9" ns2:_="" ns3:_="">
    <xsd:import namespace="88955e85-2078-4749-8b7f-5c218a891dcb"/>
    <xsd:import namespace="ad8111e4-be74-4584-b85f-06e6f51ef22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955e85-2078-4749-8b7f-5c218a891dc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e0123c0-f721-43a0-95b4-daf11492c9d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d8111e4-be74-4584-b85f-06e6f51ef22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f637f4a-d573-429a-b931-29211d7bec6c}" ma:internalName="TaxCatchAll" ma:showField="CatchAllData" ma:web="ad8111e4-be74-4584-b85f-06e6f51ef22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8955e85-2078-4749-8b7f-5c218a891dcb">
      <Terms xmlns="http://schemas.microsoft.com/office/infopath/2007/PartnerControls"/>
    </lcf76f155ced4ddcb4097134ff3c332f>
    <TaxCatchAll xmlns="ad8111e4-be74-4584-b85f-06e6f51ef22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FF08C4-D347-4AB3-9EA0-1B014B92C2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955e85-2078-4749-8b7f-5c218a891dcb"/>
    <ds:schemaRef ds:uri="ad8111e4-be74-4584-b85f-06e6f51ef2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B91150F-6C29-4D01-9C2A-26DFE2253169}">
  <ds:schemaRefs>
    <ds:schemaRef ds:uri="http://www.w3.org/XML/1998/namespace"/>
    <ds:schemaRef ds:uri="http://purl.org/dc/dcmitype/"/>
    <ds:schemaRef ds:uri="370ed0d4-0081-415d-8d34-8034ac052c48"/>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fb5cf244-07bc-4ddf-9a8f-587b61a0e3f0"/>
    <ds:schemaRef ds:uri="http://schemas.microsoft.com/office/2006/metadata/properties"/>
    <ds:schemaRef ds:uri="http://purl.org/dc/elements/1.1/"/>
    <ds:schemaRef ds:uri="88955e85-2078-4749-8b7f-5c218a891dcb"/>
    <ds:schemaRef ds:uri="ad8111e4-be74-4584-b85f-06e6f51ef220"/>
  </ds:schemaRefs>
</ds:datastoreItem>
</file>

<file path=customXml/itemProps3.xml><?xml version="1.0" encoding="utf-8"?>
<ds:datastoreItem xmlns:ds="http://schemas.openxmlformats.org/officeDocument/2006/customXml" ds:itemID="{8071BA3B-B9DD-408F-9C7B-066D39826947}">
  <ds:schemaRefs>
    <ds:schemaRef ds:uri="http://schemas.microsoft.com/sharepoint/v3/contenttype/forms"/>
  </ds:schemaRefs>
</ds:datastoreItem>
</file>

<file path=docMetadata/LabelInfo.xml><?xml version="1.0" encoding="utf-8"?>
<clbl:labelList xmlns:clbl="http://schemas.microsoft.com/office/2020/mipLabelMetadata">
  <clbl:label id="{4610b643-e0dc-49a3-bdd7-06f3c6cb789f}"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
  <TotalTime>0</TotalTime>
  <Words>256</Words>
  <Application>Microsoft Office PowerPoint</Application>
  <PresentationFormat>Widescreen</PresentationFormat>
  <Paragraphs>23</Paragraphs>
  <Slides>3</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Arial </vt:lpstr>
      <vt:lpstr>Calibri</vt:lpstr>
      <vt:lpstr>Calibri Light</vt:lpstr>
      <vt:lpstr>Times New Roman</vt:lpstr>
      <vt:lpstr>Wingdings</vt:lpstr>
      <vt:lpstr>1_Office Theme</vt:lpstr>
      <vt:lpstr>PowerPoint Presentation</vt:lpstr>
      <vt:lpstr>Overview</vt:lpstr>
      <vt:lpstr>Objectives and main investigation areas for use cases &amp; requirements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
  <cp:lastModifiedBy/>
  <cp:revision>29</cp:revision>
  <dcterms:created xsi:type="dcterms:W3CDTF">2024-02-07T17:13:37Z</dcterms:created>
  <dcterms:modified xsi:type="dcterms:W3CDTF">2024-08-09T09:25:24Z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MSIP_Label_4610b643-e0dc-49a3-bdd7-06f3c6cb789f_Enabled">
    <vt:lpwstr>true</vt:lpwstr>
  </property>
  <property fmtid="{D5CDD505-2E9C-101B-9397-08002B2CF9AE}" pid="4" name="MSIP_Label_4610b643-e0dc-49a3-bdd7-06f3c6cb789f_ContentBits">
    <vt:lpwstr>2</vt:lpwstr>
  </property>
  <property fmtid="{D5CDD505-2E9C-101B-9397-08002B2CF9AE}" pid="5" name="MSIP_Label_4610b643-e0dc-49a3-bdd7-06f3c6cb789f_ActionId">
    <vt:lpwstr>9ce0e216-a3f9-49c7-933f-9c4118e2c0d1</vt:lpwstr>
  </property>
  <property fmtid="{D5CDD505-2E9C-101B-9397-08002B2CF9AE}" pid="6" name="MSIP_Label_4610b643-e0dc-49a3-bdd7-06f3c6cb789f_SetDate">
    <vt:lpwstr>2023-04-24T15:41:52Z</vt:lpwstr>
  </property>
  <property fmtid="{D5CDD505-2E9C-101B-9397-08002B2CF9AE}" pid="7" name="MSIP_Label_4610b643-e0dc-49a3-bdd7-06f3c6cb789f_SiteId">
    <vt:lpwstr>5d471751-9675-428d-917b-70f44f9630b0</vt:lpwstr>
  </property>
  <property fmtid="{D5CDD505-2E9C-101B-9397-08002B2CF9AE}" pid="8" name="MSIP_Label_4610b643-e0dc-49a3-bdd7-06f3c6cb789f_Method">
    <vt:lpwstr>Privileged</vt:lpwstr>
  </property>
  <property fmtid="{D5CDD505-2E9C-101B-9397-08002B2CF9AE}" pid="9" name="MSIP_Label_4610b643-e0dc-49a3-bdd7-06f3c6cb789f_Name">
    <vt:lpwstr>Nokia_ID_only</vt:lpwstr>
  </property>
  <property fmtid="{D5CDD505-2E9C-101B-9397-08002B2CF9AE}" pid="10" name="_dlc_DocIdItemGuid">
    <vt:lpwstr>caacbd88-acbb-4238-b7e2-697aee1925f7</vt:lpwstr>
  </property>
  <property fmtid="{D5CDD505-2E9C-101B-9397-08002B2CF9AE}" pid="11" name="ContentTypeId">
    <vt:lpwstr>0x010100276BB00055C1104EAD39324CCAC79946</vt:lpwstr>
  </property>
</Properties>
</file>