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63" r:id="rId6"/>
    <p:sldId id="364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77" d="100"/>
          <a:sy n="77" d="100"/>
        </p:scale>
        <p:origin x="306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9243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>
                <a:latin typeface="Arial "/>
              </a:rPr>
              <a:t>3GPP </a:t>
            </a:r>
            <a:r>
              <a:rPr lang="sv-SE" altLang="en-US" sz="1200" b="1" smtClean="0">
                <a:latin typeface="Arial "/>
              </a:rPr>
              <a:t>TSG SA WG1 #107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 smtClean="0">
                <a:latin typeface="Arial "/>
              </a:rPr>
              <a:t>Maastricht</a:t>
            </a:r>
            <a:r>
              <a:rPr lang="sv-SE" altLang="en-US" sz="1200" b="1" baseline="0" smtClean="0">
                <a:latin typeface="Arial "/>
              </a:rPr>
              <a:t> – 19-23 August </a:t>
            </a:r>
            <a:r>
              <a:rPr lang="sv-SE" altLang="en-US" sz="1200" b="1" smtClean="0">
                <a:latin typeface="Arial "/>
              </a:rPr>
              <a:t>2024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smtClean="0">
                <a:latin typeface="Arial "/>
              </a:rPr>
              <a:t>S1-242098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smtClean="0"/>
              <a:t>6G Topics / TR Skeleton</a:t>
            </a:r>
            <a:endParaRPr lang="en-GB" altLang="en-US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mtClean="0"/>
              <a:t>Document for: Discussion</a:t>
            </a:r>
            <a:endParaRPr lang="en-GB" altLang="en-US"/>
          </a:p>
          <a:p>
            <a:pPr marL="0" indent="0" eaLnBrk="1" hangingPunct="1">
              <a:buFontTx/>
              <a:buNone/>
            </a:pPr>
            <a:r>
              <a:rPr lang="en-GB" altLang="en-US" smtClean="0"/>
              <a:t>Source: Samsung</a:t>
            </a:r>
          </a:p>
          <a:p>
            <a:pPr marL="0" indent="0" eaLnBrk="1" hangingPunct="1">
              <a:buFontTx/>
              <a:buNone/>
            </a:pPr>
            <a:r>
              <a:rPr lang="en-GB" altLang="en-US" smtClean="0"/>
              <a:t>Agenda Item: 8.2 (</a:t>
            </a:r>
            <a:r>
              <a:rPr lang="en-GB"/>
              <a:t>6G area of interest </a:t>
            </a:r>
            <a:r>
              <a:rPr lang="en-GB" smtClean="0"/>
              <a:t>contributions)</a:t>
            </a:r>
            <a:endParaRPr lang="en-GB" altLang="en-US"/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Topics</a:t>
            </a:r>
            <a:endParaRPr lang="en-GB" altLang="en-US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smtClean="0"/>
              <a:t>Every company will have a somewhat different view. </a:t>
            </a:r>
          </a:p>
          <a:p>
            <a:pPr lvl="1"/>
            <a:r>
              <a:rPr lang="en-US" altLang="en-US" sz="2000" b="1" smtClean="0"/>
              <a:t>Suggested action: consider these topics along with other companies’ input when defining the SID objectives.</a:t>
            </a:r>
          </a:p>
          <a:p>
            <a:r>
              <a:rPr lang="en-US" altLang="en-US" sz="2400" smtClean="0"/>
              <a:t>Objectives – to study in the form of principles, use cases and potential service requirements:</a:t>
            </a:r>
          </a:p>
          <a:p>
            <a:pPr lvl="1"/>
            <a:r>
              <a:rPr lang="en-US" altLang="en-US" sz="2000" smtClean="0"/>
              <a:t>System enhancements to support energy savings for services of the 6G system, not limited to improved efficiency.</a:t>
            </a:r>
          </a:p>
          <a:p>
            <a:pPr lvl="1"/>
            <a:r>
              <a:rPr lang="en-US" altLang="en-US" sz="2000" smtClean="0"/>
              <a:t>System enhancements to support advanced media services.</a:t>
            </a:r>
          </a:p>
          <a:p>
            <a:pPr lvl="1"/>
            <a:r>
              <a:rPr lang="en-US" altLang="en-US" sz="2000" smtClean="0"/>
              <a:t>Simplification achieved through clarified &amp; reduced interworking requirements for legacy, while supporting voice, SMS, positioning, and PWS + other regulatory-required services.</a:t>
            </a:r>
            <a:endParaRPr lang="en-US" altLang="en-US"/>
          </a:p>
          <a:p>
            <a:pPr lvl="1"/>
            <a:r>
              <a:rPr lang="en-US" altLang="en-US" sz="2000" smtClean="0"/>
              <a:t>New services and support for scenarios that have strong commercial or regulatory interest to ease adoption, e.g. private networks, NTN integration, low-population-density access.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TR Skeleton</a:t>
            </a:r>
            <a:endParaRPr lang="en-GB" altLang="en-US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212494" cy="4351338"/>
          </a:xfrm>
        </p:spPr>
        <p:txBody>
          <a:bodyPr/>
          <a:lstStyle/>
          <a:p>
            <a:r>
              <a:rPr lang="en-US" altLang="en-US" sz="2400" smtClean="0"/>
              <a:t>General, </a:t>
            </a:r>
            <a:r>
              <a:rPr lang="en-US" altLang="en-US" sz="2400" b="1" smtClean="0"/>
              <a:t>e.g.</a:t>
            </a:r>
          </a:p>
          <a:p>
            <a:pPr lvl="1"/>
            <a:r>
              <a:rPr lang="en-US" altLang="en-US" sz="2000" smtClean="0"/>
              <a:t>Overview, motivation, relation to other specifications, etc.</a:t>
            </a:r>
          </a:p>
          <a:p>
            <a:pPr lvl="1"/>
            <a:r>
              <a:rPr lang="en-US" altLang="en-US" sz="2000" smtClean="0"/>
              <a:t>Migration and interworking</a:t>
            </a:r>
          </a:p>
          <a:p>
            <a:pPr lvl="1"/>
            <a:r>
              <a:rPr lang="en-US" altLang="en-US" sz="2000" smtClean="0"/>
              <a:t>Principles and open questions</a:t>
            </a:r>
          </a:p>
          <a:p>
            <a:r>
              <a:rPr lang="en-US" altLang="en-US" sz="2400" smtClean="0"/>
              <a:t>System Enhancements</a:t>
            </a:r>
          </a:p>
          <a:p>
            <a:pPr lvl="1"/>
            <a:r>
              <a:rPr lang="en-US" altLang="en-US" sz="2000" smtClean="0"/>
              <a:t>Specific functionality of 5G that will be improved in 6G</a:t>
            </a:r>
          </a:p>
          <a:p>
            <a:r>
              <a:rPr lang="en-US" altLang="en-US" sz="2400" smtClean="0"/>
              <a:t>New Services</a:t>
            </a:r>
          </a:p>
          <a:p>
            <a:pPr lvl="1"/>
            <a:r>
              <a:rPr lang="en-US" altLang="en-US" sz="2000" smtClean="0"/>
              <a:t>Services to be offered in 6G not supported by the 5G standard</a:t>
            </a:r>
          </a:p>
          <a:p>
            <a:r>
              <a:rPr lang="en-US" altLang="en-US" sz="2400" smtClean="0"/>
              <a:t>Informative Annex (“Parking Lot: content’s future is not yet clear.”)</a:t>
            </a:r>
          </a:p>
          <a:p>
            <a:pPr lvl="1"/>
            <a:r>
              <a:rPr lang="en-US" altLang="en-US" sz="2000" smtClean="0"/>
              <a:t>For aspects that have not been sufficiently synthesized (combined), categorized or for which more work is needed.</a:t>
            </a:r>
            <a:endParaRPr lang="en-US" altLang="en-US" sz="2000"/>
          </a:p>
        </p:txBody>
      </p:sp>
      <p:sp>
        <p:nvSpPr>
          <p:cNvPr id="2" name="Right Brace 1"/>
          <p:cNvSpPr/>
          <p:nvPr/>
        </p:nvSpPr>
        <p:spPr>
          <a:xfrm>
            <a:off x="8491615" y="2127379"/>
            <a:ext cx="578499" cy="2733869"/>
          </a:xfrm>
          <a:prstGeom prst="rightBrace">
            <a:avLst>
              <a:gd name="adj1" fmla="val 55142"/>
              <a:gd name="adj2" fmla="val 26451"/>
            </a:avLst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232952" y="1929646"/>
            <a:ext cx="2800767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/>
              <a:t>Time is short until May!</a:t>
            </a:r>
          </a:p>
          <a:p>
            <a:r>
              <a:rPr lang="en-US" smtClean="0"/>
              <a:t>Capture </a:t>
            </a:r>
            <a:r>
              <a:rPr lang="en-US" smtClean="0">
                <a:solidFill>
                  <a:schemeClr val="accent6">
                    <a:lumMod val="75000"/>
                  </a:schemeClr>
                </a:solidFill>
              </a:rPr>
              <a:t>agreements</a:t>
            </a:r>
            <a:r>
              <a:rPr lang="en-US" smtClean="0"/>
              <a:t> if</a:t>
            </a:r>
          </a:p>
          <a:p>
            <a:r>
              <a:rPr lang="en-US" smtClean="0"/>
              <a:t>possible. Already merge</a:t>
            </a:r>
            <a:br>
              <a:rPr lang="en-US" smtClean="0"/>
            </a:br>
            <a:r>
              <a:rPr lang="en-US" smtClean="0"/>
              <a:t>and group use cases that</a:t>
            </a:r>
          </a:p>
          <a:p>
            <a:r>
              <a:rPr lang="en-US" smtClean="0"/>
              <a:t>go into the TR body</a:t>
            </a:r>
            <a:r>
              <a:rPr lang="en-US" smtClean="0"/>
              <a:t>.</a:t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The TR can then be read</a:t>
            </a:r>
            <a:br>
              <a:rPr lang="en-US" smtClean="0"/>
            </a:br>
            <a:r>
              <a:rPr lang="en-US" smtClean="0"/>
              <a:t>as ‘</a:t>
            </a:r>
            <a:r>
              <a:rPr lang="en-US" smtClean="0">
                <a:solidFill>
                  <a:schemeClr val="accent6">
                    <a:lumMod val="75000"/>
                  </a:schemeClr>
                </a:solidFill>
              </a:rPr>
              <a:t>what is in</a:t>
            </a:r>
            <a:r>
              <a:rPr lang="en-US" smtClean="0"/>
              <a:t>’ rather than</a:t>
            </a:r>
            <a:br>
              <a:rPr lang="en-US" smtClean="0"/>
            </a:br>
            <a:r>
              <a:rPr lang="en-US" smtClean="0"/>
              <a:t>as ‘</a:t>
            </a:r>
            <a:r>
              <a:rPr lang="en-US" smtClean="0">
                <a:solidFill>
                  <a:srgbClr val="FF0000"/>
                </a:solidFill>
              </a:rPr>
              <a:t>a potpourri of maybes</a:t>
            </a:r>
            <a:r>
              <a:rPr lang="en-US" smtClean="0"/>
              <a:t>’</a:t>
            </a:r>
            <a:endParaRPr lang="en-US" smtClean="0"/>
          </a:p>
          <a:p>
            <a:endParaRPr lang="en-US"/>
          </a:p>
          <a:p>
            <a:r>
              <a:rPr lang="en-US" b="1" smtClean="0"/>
              <a:t>Do not create </a:t>
            </a:r>
            <a:r>
              <a:rPr lang="en-US" b="1" i="1" smtClean="0"/>
              <a:t>any</a:t>
            </a:r>
            <a:r>
              <a:rPr lang="en-US" b="1" smtClean="0"/>
              <a:t> a</a:t>
            </a:r>
          </a:p>
          <a:p>
            <a:r>
              <a:rPr lang="en-US" b="1" smtClean="0"/>
              <a:t>priori topics / structure</a:t>
            </a:r>
          </a:p>
          <a:p>
            <a:r>
              <a:rPr lang="en-US" b="1" smtClean="0"/>
              <a:t>initially</a:t>
            </a:r>
            <a:r>
              <a:rPr lang="en-US" smtClean="0"/>
              <a:t>: base this </a:t>
            </a:r>
            <a:br>
              <a:rPr lang="en-US" smtClean="0"/>
            </a:br>
            <a:r>
              <a:rPr lang="en-US" smtClean="0"/>
              <a:t>instead on agreed </a:t>
            </a:r>
          </a:p>
          <a:p>
            <a:r>
              <a:rPr lang="en-US" smtClean="0"/>
              <a:t>contributions (bottom up)!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679a257e-872f-4c98-9e8a-0a9c104f72cd"/>
    <ds:schemaRef ds:uri="http://schemas.microsoft.com/office/infopath/2007/PartnerControls"/>
    <ds:schemaRef ds:uri="http://www.w3.org/XML/1998/namespace"/>
    <ds:schemaRef ds:uri="280d8efa-eff2-4910-88d2-79ca146720c4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305</Words>
  <Application>Microsoft Office PowerPoint</Application>
  <PresentationFormat>Widescreen</PresentationFormat>
  <Paragraphs>33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Calibri Light</vt:lpstr>
      <vt:lpstr>Times New Roman</vt:lpstr>
      <vt:lpstr>Office Theme</vt:lpstr>
      <vt:lpstr>6G Topics / TR Skeleton</vt:lpstr>
      <vt:lpstr>Topics</vt:lpstr>
      <vt:lpstr>TR Skeleton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 </cp:lastModifiedBy>
  <cp:revision>606</cp:revision>
  <dcterms:created xsi:type="dcterms:W3CDTF">2010-02-05T13:52:04Z</dcterms:created>
  <dcterms:modified xsi:type="dcterms:W3CDTF">2024-08-09T11:43:13Z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