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5" r:id="rId6"/>
    <p:sldId id="377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6" autoAdjust="0"/>
    <p:restoredTop sz="94684" autoAdjust="0"/>
  </p:normalViewPr>
  <p:slideViewPr>
    <p:cSldViewPr snapToGrid="0">
      <p:cViewPr varScale="1">
        <p:scale>
          <a:sx n="153" d="100"/>
          <a:sy n="153" d="100"/>
        </p:scale>
        <p:origin x="471" y="8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#49-bis-e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June – 1</a:t>
            </a:r>
            <a:r>
              <a:rPr lang="en-GB" altLang="en-US" sz="1200" b="1" baseline="30000" dirty="0">
                <a:latin typeface="Arial "/>
              </a:rPr>
              <a:t>st</a:t>
            </a:r>
            <a:r>
              <a:rPr lang="en-GB" altLang="en-US" sz="1200" b="1" dirty="0">
                <a:latin typeface="Arial "/>
              </a:rPr>
              <a:t> July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F64A4E53-3885-4470-BCFC-760125DB33DA}"/>
              </a:ext>
            </a:extLst>
          </p:cNvPr>
          <p:cNvSpPr txBox="1"/>
          <p:nvPr/>
        </p:nvSpPr>
        <p:spPr>
          <a:xfrm>
            <a:off x="261257" y="68425"/>
            <a:ext cx="3265714" cy="4851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Next Gen study areas of interest and TR structure</a:t>
            </a:r>
            <a:br>
              <a:rPr lang="en-GB" altLang="en-US" dirty="0"/>
            </a:br>
            <a:endParaRPr lang="en-GB" altLang="en-US" sz="2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Source: 		Vasil Aleksiev, Deutsche Telekom AG	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Agenda item: 	8.2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kern="0" dirty="0">
                <a:latin typeface="Arial" panose="020B0604020202020204" pitchFamily="34" charset="0"/>
              </a:rPr>
              <a:t>Document  for:	Discussion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73BC396-8634-421A-AE27-4E7B0381149B}"/>
              </a:ext>
            </a:extLst>
          </p:cNvPr>
          <p:cNvSpPr txBox="1"/>
          <p:nvPr/>
        </p:nvSpPr>
        <p:spPr>
          <a:xfrm>
            <a:off x="8401731" y="68425"/>
            <a:ext cx="3043820" cy="2488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Areas of Interest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555466" cy="4351338"/>
          </a:xfrm>
        </p:spPr>
        <p:txBody>
          <a:bodyPr/>
          <a:lstStyle/>
          <a:p>
            <a:r>
              <a:rPr lang="en-US" altLang="en-US" sz="2000" b="1" dirty="0"/>
              <a:t>Immersive communication</a:t>
            </a:r>
          </a:p>
          <a:p>
            <a:pPr lvl="1"/>
            <a:r>
              <a:rPr lang="en-US" altLang="en-US" sz="1600" dirty="0"/>
              <a:t>Immersive extended reality</a:t>
            </a:r>
          </a:p>
          <a:p>
            <a:pPr lvl="1"/>
            <a:r>
              <a:rPr lang="en-US" altLang="en-US" sz="1600" dirty="0"/>
              <a:t>Immersive real-time communication</a:t>
            </a:r>
          </a:p>
          <a:p>
            <a:r>
              <a:rPr lang="en-US" altLang="en-US" sz="2000" b="1" dirty="0"/>
              <a:t>Massive Communication</a:t>
            </a:r>
          </a:p>
          <a:p>
            <a:pPr lvl="1"/>
            <a:r>
              <a:rPr lang="en-US" altLang="en-US" sz="1600" dirty="0"/>
              <a:t>Smart city and transportation</a:t>
            </a:r>
          </a:p>
          <a:p>
            <a:pPr lvl="1"/>
            <a:r>
              <a:rPr lang="en-US" altLang="en-US" sz="1600" dirty="0"/>
              <a:t>Smart Healthcare</a:t>
            </a:r>
          </a:p>
          <a:p>
            <a:r>
              <a:rPr lang="en-US" altLang="en-US" sz="2000" b="1" dirty="0"/>
              <a:t>Ubiquitous Connectivity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Wide range connectivity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TN/NTN</a:t>
            </a:r>
            <a:endParaRPr lang="en-US" altLang="en-US" sz="2000" dirty="0"/>
          </a:p>
          <a:p>
            <a:r>
              <a:rPr lang="de-AT" altLang="en-US" sz="2000" b="1" dirty="0"/>
              <a:t>General </a:t>
            </a:r>
            <a:r>
              <a:rPr lang="de-AT" altLang="en-US" sz="2000" b="1" dirty="0" err="1"/>
              <a:t>considerations</a:t>
            </a:r>
            <a:r>
              <a:rPr lang="de-AT" altLang="en-US" sz="2000" b="1" dirty="0"/>
              <a:t> on </a:t>
            </a:r>
            <a:r>
              <a:rPr lang="de-AT" altLang="en-US" sz="2000" b="1" dirty="0" err="1"/>
              <a:t>system</a:t>
            </a:r>
            <a:r>
              <a:rPr lang="de-AT" altLang="en-US" sz="2000" b="1" dirty="0"/>
              <a:t> design and </a:t>
            </a:r>
            <a:r>
              <a:rPr lang="de-AT" altLang="en-US" sz="2000" b="1" dirty="0" err="1"/>
              <a:t>operation</a:t>
            </a:r>
            <a:r>
              <a:rPr lang="de-AT" altLang="en-US" sz="2000" b="1" dirty="0"/>
              <a:t> 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Interworking with legacy systems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Support of legacy services</a:t>
            </a:r>
          </a:p>
          <a:p>
            <a:pPr lvl="2"/>
            <a:r>
              <a:rPr lang="en-US" sz="1200" dirty="0">
                <a:solidFill>
                  <a:srgbClr val="000000"/>
                </a:solidFill>
              </a:rPr>
              <a:t>Support of already developed services in 6G pointing out to existing requirements</a:t>
            </a:r>
          </a:p>
          <a:p>
            <a:pPr lvl="2"/>
            <a:r>
              <a:rPr lang="en-US" sz="1200" dirty="0">
                <a:solidFill>
                  <a:srgbClr val="000000"/>
                </a:solidFill>
              </a:rPr>
              <a:t>Exclude legacy features not deployed so far unless there is clear market demand</a:t>
            </a:r>
          </a:p>
          <a:p>
            <a:endParaRPr lang="en-US" altLang="en-US" sz="2000" dirty="0"/>
          </a:p>
          <a:p>
            <a:pPr marL="0" indent="0">
              <a:buNone/>
            </a:pPr>
            <a:endParaRPr lang="en-US" altLang="en-US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595E888-77E5-41AD-86D7-46F1D09F8A7C}"/>
              </a:ext>
            </a:extLst>
          </p:cNvPr>
          <p:cNvSpPr txBox="1"/>
          <p:nvPr/>
        </p:nvSpPr>
        <p:spPr>
          <a:xfrm>
            <a:off x="261257" y="68425"/>
            <a:ext cx="3265714" cy="4851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B2077DB-C089-405F-BDEB-A7DD76DF34CF}"/>
              </a:ext>
            </a:extLst>
          </p:cNvPr>
          <p:cNvSpPr txBox="1"/>
          <p:nvPr/>
        </p:nvSpPr>
        <p:spPr>
          <a:xfrm>
            <a:off x="8401731" y="68425"/>
            <a:ext cx="3043820" cy="2488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1111520-E0BA-46F2-E0F6-9BDFB385C5BD}"/>
              </a:ext>
            </a:extLst>
          </p:cNvPr>
          <p:cNvSpPr txBox="1">
            <a:spLocks/>
          </p:cNvSpPr>
          <p:nvPr/>
        </p:nvSpPr>
        <p:spPr bwMode="auto">
          <a:xfrm>
            <a:off x="5091877" y="1825625"/>
            <a:ext cx="6536295" cy="2556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b="1" dirty="0"/>
              <a:t>AI and Communication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Support of AI/ML based automation and optimization of the whole system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Support of a standardized e2e framework incl. LCM</a:t>
            </a:r>
          </a:p>
          <a:p>
            <a:r>
              <a:rPr lang="en-US" altLang="en-US" sz="2000" b="1" dirty="0"/>
              <a:t>Integrated Sensing and Communication</a:t>
            </a:r>
          </a:p>
          <a:p>
            <a:pPr lvl="1"/>
            <a:r>
              <a:rPr lang="de-AT" altLang="en-US" sz="1600" dirty="0" err="1"/>
              <a:t>Detection</a:t>
            </a:r>
            <a:r>
              <a:rPr lang="de-AT" altLang="en-US" sz="1600" dirty="0"/>
              <a:t>, </a:t>
            </a:r>
            <a:r>
              <a:rPr lang="de-AT" altLang="en-US" sz="1600" dirty="0" err="1"/>
              <a:t>localization</a:t>
            </a:r>
            <a:r>
              <a:rPr lang="de-AT" altLang="en-US" sz="1600" dirty="0"/>
              <a:t> and </a:t>
            </a:r>
            <a:r>
              <a:rPr lang="de-AT" altLang="en-US" sz="1600" dirty="0" err="1"/>
              <a:t>tracking</a:t>
            </a:r>
            <a:r>
              <a:rPr lang="de-AT" altLang="en-US" sz="1600" dirty="0"/>
              <a:t> </a:t>
            </a:r>
            <a:r>
              <a:rPr lang="de-AT" altLang="en-US" sz="1600" dirty="0" err="1"/>
              <a:t>with</a:t>
            </a:r>
            <a:r>
              <a:rPr lang="de-AT" altLang="en-US" sz="1600" dirty="0"/>
              <a:t> high </a:t>
            </a:r>
            <a:r>
              <a:rPr lang="de-AT" altLang="en-US" sz="1600" dirty="0" err="1"/>
              <a:t>accuracy</a:t>
            </a:r>
            <a:endParaRPr lang="de-AT" altLang="en-US" sz="1600" dirty="0"/>
          </a:p>
          <a:p>
            <a:pPr lvl="1"/>
            <a:r>
              <a:rPr lang="de-AT" altLang="en-US" sz="1600" dirty="0" err="1"/>
              <a:t>Gesture</a:t>
            </a:r>
            <a:r>
              <a:rPr lang="de-AT" altLang="en-US" sz="1600" dirty="0"/>
              <a:t> and </a:t>
            </a:r>
            <a:r>
              <a:rPr lang="de-AT" altLang="en-US" sz="1600" dirty="0" err="1"/>
              <a:t>posture</a:t>
            </a:r>
            <a:r>
              <a:rPr lang="de-AT" altLang="en-US" sz="1600" dirty="0"/>
              <a:t> </a:t>
            </a:r>
            <a:r>
              <a:rPr lang="de-AT" altLang="en-US" sz="1600" dirty="0" err="1"/>
              <a:t>recognition</a:t>
            </a:r>
            <a:endParaRPr lang="de-AT" altLang="en-US" sz="1600" dirty="0"/>
          </a:p>
          <a:p>
            <a:pPr lvl="1"/>
            <a:r>
              <a:rPr lang="de-AT" altLang="en-US" sz="1600" dirty="0"/>
              <a:t>Real-time digital </a:t>
            </a:r>
            <a:r>
              <a:rPr lang="de-AT" altLang="en-US" sz="1600" dirty="0" err="1"/>
              <a:t>twins</a:t>
            </a:r>
            <a:endParaRPr lang="en-US" altLang="en-US" dirty="0"/>
          </a:p>
          <a:p>
            <a:pPr marL="0" indent="0">
              <a:buFontTx/>
              <a:buNone/>
            </a:pPr>
            <a:endParaRPr lang="en-US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C2CC4-CB2D-59FF-DFA8-EFF5F1B4B7ED}"/>
              </a:ext>
            </a:extLst>
          </p:cNvPr>
          <p:cNvSpPr txBox="1">
            <a:spLocks/>
          </p:cNvSpPr>
          <p:nvPr/>
        </p:nvSpPr>
        <p:spPr bwMode="auto">
          <a:xfrm>
            <a:off x="6883227" y="5076848"/>
            <a:ext cx="4378510" cy="1544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600" dirty="0">
                <a:solidFill>
                  <a:srgbClr val="000000"/>
                </a:solidFill>
              </a:rPr>
              <a:t>Migration aspects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Charging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Security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Sustainability</a:t>
            </a:r>
          </a:p>
          <a:p>
            <a:pPr lvl="2"/>
            <a:r>
              <a:rPr lang="en-US" sz="1200" dirty="0">
                <a:solidFill>
                  <a:srgbClr val="000000"/>
                </a:solidFill>
              </a:rPr>
              <a:t>Energy efficiency, energy saving, TCO aspects</a:t>
            </a:r>
          </a:p>
          <a:p>
            <a:pPr lvl="1"/>
            <a:endParaRPr lang="en-US" sz="1600" dirty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en-US" sz="2000" dirty="0">
              <a:solidFill>
                <a:srgbClr val="000000"/>
              </a:solidFill>
            </a:endParaRPr>
          </a:p>
          <a:p>
            <a:endParaRPr lang="de-AT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0992371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structure of the TR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821936" cy="4351338"/>
          </a:xfrm>
        </p:spPr>
        <p:txBody>
          <a:bodyPr/>
          <a:lstStyle/>
          <a:p>
            <a:r>
              <a:rPr lang="de-AT" altLang="en-US" sz="1800" dirty="0"/>
              <a:t>1 </a:t>
            </a:r>
            <a:r>
              <a:rPr lang="de-AT" altLang="en-US" sz="1800" dirty="0" err="1"/>
              <a:t>Scope</a:t>
            </a:r>
            <a:endParaRPr lang="de-AT" altLang="en-US" sz="1800" dirty="0"/>
          </a:p>
          <a:p>
            <a:r>
              <a:rPr lang="de-AT" altLang="en-US" sz="1800" dirty="0"/>
              <a:t>2 References</a:t>
            </a:r>
          </a:p>
          <a:p>
            <a:r>
              <a:rPr lang="de-AT" altLang="en-US" sz="1800" dirty="0"/>
              <a:t>3 </a:t>
            </a:r>
            <a:r>
              <a:rPr lang="de-AT" altLang="en-US" sz="1800" dirty="0" err="1"/>
              <a:t>Definitions</a:t>
            </a:r>
            <a:r>
              <a:rPr lang="de-AT" altLang="en-US" sz="1800" dirty="0"/>
              <a:t> and </a:t>
            </a:r>
            <a:r>
              <a:rPr lang="de-AT" altLang="en-US" sz="1800" dirty="0" err="1"/>
              <a:t>Abbreviations</a:t>
            </a:r>
            <a:endParaRPr lang="de-AT" altLang="en-US" sz="1800" dirty="0"/>
          </a:p>
          <a:p>
            <a:pPr lvl="1"/>
            <a:r>
              <a:rPr lang="de-AT" altLang="en-US" sz="1400" dirty="0"/>
              <a:t>3.1 </a:t>
            </a:r>
            <a:r>
              <a:rPr lang="de-AT" altLang="en-US" sz="1400" dirty="0" err="1"/>
              <a:t>Definitions</a:t>
            </a:r>
            <a:endParaRPr lang="de-AT" altLang="en-US" sz="1400" dirty="0"/>
          </a:p>
          <a:p>
            <a:pPr lvl="1"/>
            <a:r>
              <a:rPr lang="de-AT" altLang="en-US" sz="1400" dirty="0"/>
              <a:t>3.2. </a:t>
            </a:r>
            <a:r>
              <a:rPr lang="de-AT" altLang="en-US" sz="1400" dirty="0" err="1"/>
              <a:t>Abbreviations</a:t>
            </a:r>
            <a:endParaRPr lang="de-AT" altLang="en-US" sz="1400" dirty="0"/>
          </a:p>
          <a:p>
            <a:r>
              <a:rPr lang="de-AT" altLang="en-US" sz="1800" dirty="0"/>
              <a:t>4 </a:t>
            </a:r>
            <a:r>
              <a:rPr lang="de-AT" altLang="en-US" sz="1800" dirty="0" err="1"/>
              <a:t>Overview</a:t>
            </a:r>
            <a:endParaRPr lang="de-AT" altLang="en-US" sz="1800" dirty="0"/>
          </a:p>
          <a:p>
            <a:r>
              <a:rPr lang="de-AT" altLang="en-US" sz="1800" dirty="0"/>
              <a:t>5 Use </a:t>
            </a:r>
            <a:r>
              <a:rPr lang="de-AT" altLang="en-US" sz="1800" dirty="0" err="1"/>
              <a:t>cases</a:t>
            </a:r>
            <a:r>
              <a:rPr lang="de-AT" altLang="en-US" sz="1800" dirty="0"/>
              <a:t> </a:t>
            </a:r>
            <a:r>
              <a:rPr lang="de-AT" altLang="en-US" sz="1800" dirty="0" err="1"/>
              <a:t>families</a:t>
            </a:r>
            <a:endParaRPr lang="de-AT" altLang="en-US" sz="1400" dirty="0"/>
          </a:p>
          <a:p>
            <a:pPr lvl="1"/>
            <a:r>
              <a:rPr lang="de-AT" altLang="en-US" sz="1600" dirty="0"/>
              <a:t>5.1 Immersive </a:t>
            </a:r>
            <a:r>
              <a:rPr lang="de-AT" altLang="en-US" sz="1600" dirty="0" err="1"/>
              <a:t>communication</a:t>
            </a:r>
            <a:endParaRPr lang="de-AT" altLang="en-US" sz="1600" dirty="0"/>
          </a:p>
          <a:p>
            <a:pPr lvl="1"/>
            <a:r>
              <a:rPr lang="de-AT" altLang="en-US" sz="1600" dirty="0"/>
              <a:t>5.2 Massive </a:t>
            </a:r>
            <a:r>
              <a:rPr lang="de-AT" altLang="en-US" sz="1600" dirty="0" err="1"/>
              <a:t>communication</a:t>
            </a:r>
            <a:endParaRPr lang="de-AT" altLang="en-US" sz="1600" dirty="0"/>
          </a:p>
          <a:p>
            <a:pPr lvl="1"/>
            <a:r>
              <a:rPr lang="de-AT" altLang="en-US" sz="1600" dirty="0"/>
              <a:t>5.3 </a:t>
            </a:r>
            <a:r>
              <a:rPr lang="de-AT" altLang="en-US" sz="1600" dirty="0" err="1"/>
              <a:t>Ubiquitous</a:t>
            </a:r>
            <a:r>
              <a:rPr lang="de-AT" altLang="en-US" sz="1600" dirty="0"/>
              <a:t> </a:t>
            </a:r>
            <a:r>
              <a:rPr lang="de-AT" altLang="en-US" sz="1600" dirty="0" err="1"/>
              <a:t>connectivity</a:t>
            </a:r>
            <a:endParaRPr lang="de-AT" altLang="en-US" sz="1600" dirty="0"/>
          </a:p>
          <a:p>
            <a:pPr lvl="1"/>
            <a:r>
              <a:rPr lang="de-AT" altLang="en-US" sz="1600" dirty="0"/>
              <a:t>5.4 AI and </a:t>
            </a:r>
            <a:r>
              <a:rPr lang="de-AT" altLang="en-US" sz="1600" dirty="0" err="1"/>
              <a:t>communication</a:t>
            </a:r>
            <a:endParaRPr lang="de-AT" altLang="en-US" sz="1600" dirty="0"/>
          </a:p>
          <a:p>
            <a:pPr lvl="1"/>
            <a:r>
              <a:rPr lang="de-AT" altLang="en-US" sz="1600" dirty="0"/>
              <a:t>5.5 Integrated </a:t>
            </a:r>
            <a:r>
              <a:rPr lang="de-AT" altLang="en-US" sz="1600" dirty="0" err="1"/>
              <a:t>Sensing</a:t>
            </a:r>
            <a:r>
              <a:rPr lang="de-AT" altLang="en-US" sz="1600" dirty="0"/>
              <a:t> and Communication</a:t>
            </a:r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 marL="0" indent="0">
              <a:buNone/>
            </a:pPr>
            <a:endParaRPr lang="en-US" altLang="en-US" dirty="0"/>
          </a:p>
          <a:p>
            <a:pPr>
              <a:spcAft>
                <a:spcPts val="900"/>
              </a:spcAft>
            </a:pPr>
            <a:endParaRPr lang="en-GB" sz="1800" dirty="0"/>
          </a:p>
          <a:p>
            <a:pPr marL="0" indent="0">
              <a:buNone/>
            </a:pPr>
            <a:endParaRPr lang="en-US" altLang="en-US" sz="2400" dirty="0"/>
          </a:p>
          <a:p>
            <a:pPr marL="0" indent="0">
              <a:buNone/>
            </a:pPr>
            <a:endParaRPr lang="en-US" altLang="en-US" sz="2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3800001-79A1-4C77-A06C-67DC8FDBC639}"/>
              </a:ext>
            </a:extLst>
          </p:cNvPr>
          <p:cNvSpPr txBox="1"/>
          <p:nvPr/>
        </p:nvSpPr>
        <p:spPr>
          <a:xfrm>
            <a:off x="261257" y="68425"/>
            <a:ext cx="3265714" cy="4851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011484F-BC91-4897-853B-D824E7272D96}"/>
              </a:ext>
            </a:extLst>
          </p:cNvPr>
          <p:cNvSpPr txBox="1"/>
          <p:nvPr/>
        </p:nvSpPr>
        <p:spPr>
          <a:xfrm>
            <a:off x="8401731" y="68425"/>
            <a:ext cx="3043820" cy="2488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AT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00E3F76-EA4E-A65C-0F5D-1580E58DFBF9}"/>
              </a:ext>
            </a:extLst>
          </p:cNvPr>
          <p:cNvSpPr txBox="1">
            <a:spLocks/>
          </p:cNvSpPr>
          <p:nvPr/>
        </p:nvSpPr>
        <p:spPr bwMode="auto">
          <a:xfrm>
            <a:off x="6321552" y="2587751"/>
            <a:ext cx="4821936" cy="3589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altLang="en-US" sz="1800" dirty="0"/>
              <a:t>6 General </a:t>
            </a:r>
            <a:r>
              <a:rPr lang="de-AT" altLang="en-US" sz="1800" dirty="0" err="1"/>
              <a:t>considerations</a:t>
            </a:r>
            <a:r>
              <a:rPr lang="de-AT" altLang="en-US" sz="1800" dirty="0"/>
              <a:t> on </a:t>
            </a:r>
            <a:r>
              <a:rPr lang="de-AT" altLang="en-US" sz="1800" dirty="0" err="1"/>
              <a:t>system</a:t>
            </a:r>
            <a:r>
              <a:rPr lang="de-AT" altLang="en-US" sz="1800" dirty="0"/>
              <a:t> design and </a:t>
            </a:r>
            <a:r>
              <a:rPr lang="de-AT" altLang="en-US" sz="1800" dirty="0" err="1"/>
              <a:t>operation</a:t>
            </a:r>
            <a:endParaRPr lang="de-AT" altLang="en-US" sz="1800" dirty="0"/>
          </a:p>
          <a:p>
            <a:pPr lvl="1"/>
            <a:r>
              <a:rPr lang="de-AT" altLang="en-US" sz="1600" dirty="0"/>
              <a:t>6.1 </a:t>
            </a:r>
            <a:r>
              <a:rPr lang="de-AT" altLang="en-US" sz="1600" dirty="0" err="1"/>
              <a:t>Interworking</a:t>
            </a:r>
            <a:r>
              <a:rPr lang="de-AT" altLang="en-US" sz="1600" dirty="0"/>
              <a:t> </a:t>
            </a:r>
            <a:r>
              <a:rPr lang="de-AT" altLang="en-US" sz="1600" dirty="0" err="1"/>
              <a:t>with</a:t>
            </a:r>
            <a:r>
              <a:rPr lang="de-AT" altLang="en-US" sz="1600" dirty="0"/>
              <a:t> </a:t>
            </a:r>
            <a:r>
              <a:rPr lang="de-AT" altLang="en-US" sz="1600" dirty="0" err="1"/>
              <a:t>legacy</a:t>
            </a:r>
            <a:r>
              <a:rPr lang="de-AT" altLang="en-US" sz="1600" dirty="0"/>
              <a:t> </a:t>
            </a:r>
            <a:r>
              <a:rPr lang="de-AT" altLang="en-US" sz="1600" dirty="0" err="1"/>
              <a:t>systems</a:t>
            </a:r>
            <a:endParaRPr lang="de-AT" altLang="en-US" sz="1600" dirty="0"/>
          </a:p>
          <a:p>
            <a:pPr lvl="1"/>
            <a:r>
              <a:rPr lang="de-AT" altLang="en-US" sz="1600" dirty="0"/>
              <a:t>6.2 Support </a:t>
            </a:r>
            <a:r>
              <a:rPr lang="de-AT" altLang="en-US" sz="1600" dirty="0" err="1"/>
              <a:t>of</a:t>
            </a:r>
            <a:r>
              <a:rPr lang="de-AT" altLang="en-US" sz="1600" dirty="0"/>
              <a:t> </a:t>
            </a:r>
            <a:r>
              <a:rPr lang="de-AT" altLang="en-US" sz="1600" dirty="0" err="1"/>
              <a:t>legacy</a:t>
            </a:r>
            <a:r>
              <a:rPr lang="de-AT" altLang="en-US" sz="1600" dirty="0"/>
              <a:t> </a:t>
            </a:r>
            <a:r>
              <a:rPr lang="de-AT" altLang="en-US" sz="1600" dirty="0" err="1"/>
              <a:t>services</a:t>
            </a:r>
            <a:endParaRPr lang="de-AT" altLang="en-US" sz="1600" dirty="0"/>
          </a:p>
          <a:p>
            <a:pPr lvl="1"/>
            <a:r>
              <a:rPr lang="de-AT" altLang="en-US" sz="1600" dirty="0"/>
              <a:t>6.3 Migration </a:t>
            </a:r>
            <a:r>
              <a:rPr lang="de-AT" altLang="en-US" sz="1600" dirty="0" err="1"/>
              <a:t>aspects</a:t>
            </a:r>
            <a:endParaRPr lang="de-AT" altLang="en-US" sz="1600" dirty="0"/>
          </a:p>
          <a:p>
            <a:pPr lvl="1"/>
            <a:r>
              <a:rPr lang="de-AT" altLang="en-US" sz="1600" dirty="0"/>
              <a:t>6.4 </a:t>
            </a:r>
            <a:r>
              <a:rPr lang="de-AT" altLang="en-US" sz="1600" dirty="0" err="1"/>
              <a:t>Charging</a:t>
            </a:r>
            <a:endParaRPr lang="de-AT" altLang="en-US" sz="1600" dirty="0"/>
          </a:p>
          <a:p>
            <a:pPr lvl="1"/>
            <a:r>
              <a:rPr lang="de-AT" altLang="en-US" sz="1600" dirty="0"/>
              <a:t>6.5 Security</a:t>
            </a:r>
          </a:p>
          <a:p>
            <a:pPr lvl="1"/>
            <a:r>
              <a:rPr lang="de-AT" altLang="en-US" sz="1600" dirty="0"/>
              <a:t>6.6 </a:t>
            </a:r>
            <a:r>
              <a:rPr lang="de-AT" altLang="en-US" sz="1600" dirty="0" err="1"/>
              <a:t>Sustainability</a:t>
            </a:r>
            <a:endParaRPr lang="de-AT" altLang="en-US" sz="1600" dirty="0"/>
          </a:p>
          <a:p>
            <a:r>
              <a:rPr lang="de-AT" altLang="en-US" sz="1600" dirty="0"/>
              <a:t>7 Consolidation </a:t>
            </a:r>
            <a:r>
              <a:rPr lang="de-AT" altLang="en-US" sz="1600" dirty="0" err="1"/>
              <a:t>of</a:t>
            </a:r>
            <a:r>
              <a:rPr lang="de-AT" altLang="en-US" sz="1600" dirty="0"/>
              <a:t> potential </a:t>
            </a:r>
            <a:r>
              <a:rPr lang="de-AT" altLang="en-US" sz="1600" dirty="0" err="1"/>
              <a:t>functional</a:t>
            </a:r>
            <a:r>
              <a:rPr lang="de-AT" altLang="en-US" sz="1600" dirty="0"/>
              <a:t> and </a:t>
            </a:r>
            <a:r>
              <a:rPr lang="de-AT" altLang="en-US" sz="1600" dirty="0" err="1"/>
              <a:t>performance</a:t>
            </a:r>
            <a:r>
              <a:rPr lang="de-AT" altLang="en-US" sz="1600" dirty="0"/>
              <a:t> </a:t>
            </a:r>
            <a:r>
              <a:rPr lang="de-AT" altLang="en-US" sz="1600" dirty="0" err="1"/>
              <a:t>requirements</a:t>
            </a:r>
            <a:endParaRPr lang="de-AT" altLang="en-US" sz="1600" dirty="0"/>
          </a:p>
          <a:p>
            <a:r>
              <a:rPr lang="de-AT" altLang="en-US" sz="1600" dirty="0"/>
              <a:t>8 </a:t>
            </a:r>
            <a:r>
              <a:rPr lang="de-AT" altLang="en-US" sz="1600" dirty="0" err="1"/>
              <a:t>Conclusion</a:t>
            </a:r>
            <a:r>
              <a:rPr lang="de-AT" altLang="en-US" sz="1600" dirty="0"/>
              <a:t> and </a:t>
            </a:r>
            <a:r>
              <a:rPr lang="de-AT" altLang="en-US" sz="1600" dirty="0" err="1"/>
              <a:t>recommendations</a:t>
            </a:r>
            <a:endParaRPr lang="de-AT" altLang="en-US" sz="1600" dirty="0"/>
          </a:p>
          <a:p>
            <a:r>
              <a:rPr lang="de-AT" altLang="en-US" sz="1600" dirty="0"/>
              <a:t>Annex A – </a:t>
            </a:r>
            <a:r>
              <a:rPr lang="de-AT" altLang="en-US" sz="1600" dirty="0" err="1"/>
              <a:t>use</a:t>
            </a:r>
            <a:r>
              <a:rPr lang="de-AT" altLang="en-US" sz="1600" dirty="0"/>
              <a:t> </a:t>
            </a:r>
            <a:r>
              <a:rPr lang="de-AT" altLang="en-US" sz="1600" dirty="0" err="1"/>
              <a:t>cases</a:t>
            </a:r>
            <a:r>
              <a:rPr lang="de-AT" altLang="en-US" sz="1600" dirty="0"/>
              <a:t> </a:t>
            </a:r>
            <a:r>
              <a:rPr lang="de-AT" altLang="en-US" sz="1600" dirty="0" err="1"/>
              <a:t>for</a:t>
            </a:r>
            <a:r>
              <a:rPr lang="de-AT" altLang="en-US" sz="1600" dirty="0"/>
              <a:t> additional </a:t>
            </a:r>
            <a:r>
              <a:rPr lang="de-AT" altLang="en-US" sz="1600" dirty="0" err="1"/>
              <a:t>consideration</a:t>
            </a:r>
            <a:endParaRPr lang="de-AT" altLang="en-US" sz="1600" dirty="0"/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endParaRPr lang="en-US" altLang="en-US" dirty="0"/>
          </a:p>
          <a:p>
            <a:pPr marL="0" indent="0">
              <a:buFontTx/>
              <a:buNone/>
            </a:pPr>
            <a:endParaRPr lang="en-US" altLang="en-US" dirty="0"/>
          </a:p>
          <a:p>
            <a:pPr>
              <a:spcAft>
                <a:spcPts val="900"/>
              </a:spcAft>
            </a:pPr>
            <a:endParaRPr lang="en-GB" sz="1800" dirty="0"/>
          </a:p>
          <a:p>
            <a:pPr marL="0" indent="0">
              <a:buFontTx/>
              <a:buNone/>
            </a:pPr>
            <a:endParaRPr lang="en-US" altLang="en-US" sz="2400" dirty="0"/>
          </a:p>
          <a:p>
            <a:pPr marL="0" indent="0">
              <a:buFontTx/>
              <a:buNone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1452136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www.w3.org/XML/1998/namespace"/>
    <ds:schemaRef ds:uri="http://purl.org/dc/elements/1.1/"/>
    <ds:schemaRef ds:uri="679a257e-872f-4c98-9e8a-0a9c104f72cd"/>
    <ds:schemaRef ds:uri="280d8efa-eff2-4910-88d2-79ca146720c4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244</Words>
  <Application>Microsoft Office PowerPoint</Application>
  <PresentationFormat>Breitbild</PresentationFormat>
  <Paragraphs>64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Next Gen study areas of interest and TR structure </vt:lpstr>
      <vt:lpstr>Areas of Interest</vt:lpstr>
      <vt:lpstr>Proposed structure of the TR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DT1</cp:lastModifiedBy>
  <cp:revision>752</cp:revision>
  <dcterms:created xsi:type="dcterms:W3CDTF">2010-02-05T13:52:04Z</dcterms:created>
  <dcterms:modified xsi:type="dcterms:W3CDTF">2024-08-09T14:07:39Z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2022-06-27T17:57:12Z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f4864f14-cb99-46fd-912c-61a8994a9bdd</vt:lpwstr>
  </property>
  <property fmtid="{D5CDD505-2E9C-101B-9397-08002B2CF9AE}" pid="9" name="MSIP_Label_55339bf0-f345-473a-9ec8-6ca7c8197055_ContentBits">
    <vt:lpwstr>0</vt:lpwstr>
  </property>
</Properties>
</file>