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8"/>
  </p:notesMasterIdLst>
  <p:handoutMasterIdLst>
    <p:handoutMasterId r:id="rId9"/>
  </p:handoutMasterIdLst>
  <p:sldIdLst>
    <p:sldId id="341" r:id="rId5"/>
    <p:sldId id="396" r:id="rId6"/>
    <p:sldId id="397"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nav" initials="A" lastIdx="51" clrIdx="0">
    <p:extLst>
      <p:ext uri="{19B8F6BF-5375-455C-9EA6-DF929625EA0E}">
        <p15:presenceInfo xmlns:p15="http://schemas.microsoft.com/office/powerpoint/2012/main" userId="42767c9123841677" providerId="Windows Live"/>
      </p:ext>
    </p:extLst>
  </p:cmAuthor>
  <p:cmAuthor id="2" name="Shwetha Kiran" initials="MOU" lastIdx="4" clrIdx="1">
    <p:extLst>
      <p:ext uri="{19B8F6BF-5375-455C-9EA6-DF929625EA0E}">
        <p15:presenceInfo xmlns:p15="http://schemas.microsoft.com/office/powerpoint/2012/main" userId="Shwetha Kiran" providerId="None"/>
      </p:ext>
    </p:extLst>
  </p:cmAuthor>
  <p:cmAuthor id="3" name="IIT Bombay" initials="MOU" lastIdx="6" clrIdx="2">
    <p:extLst>
      <p:ext uri="{19B8F6BF-5375-455C-9EA6-DF929625EA0E}">
        <p15:presenceInfo xmlns:p15="http://schemas.microsoft.com/office/powerpoint/2012/main" userId="IIT Bomba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F3E1"/>
    <a:srgbClr val="0000FF"/>
    <a:srgbClr val="FFFFFF"/>
    <a:srgbClr val="B1D254"/>
    <a:srgbClr val="0F5C77"/>
    <a:srgbClr val="FF6600"/>
    <a:srgbClr val="1A4669"/>
    <a:srgbClr val="C6D254"/>
    <a:srgbClr val="2A6EA8"/>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729" autoAdjust="0"/>
    <p:restoredTop sz="96000" autoAdjust="0"/>
  </p:normalViewPr>
  <p:slideViewPr>
    <p:cSldViewPr snapToGrid="0">
      <p:cViewPr varScale="1">
        <p:scale>
          <a:sx n="76" d="100"/>
          <a:sy n="76" d="100"/>
        </p:scale>
        <p:origin x="61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3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SA1 # 107	</a:t>
            </a:r>
          </a:p>
          <a:p>
            <a:pPr eaLnBrk="1" hangingPunct="1">
              <a:defRPr/>
            </a:pPr>
            <a:r>
              <a:rPr lang="sv-SE" altLang="en-US" sz="1200" b="1" i="1" dirty="0">
                <a:latin typeface="Arial "/>
              </a:rPr>
              <a:t>Maastricht, The Netherlands, 19 – 23 Aug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S1-242092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43948" y="2756746"/>
            <a:ext cx="12281482" cy="2852737"/>
          </a:xfrm>
        </p:spPr>
        <p:txBody>
          <a:bodyPr/>
          <a:lstStyle/>
          <a:p>
            <a:pPr eaLnBrk="1" hangingPunct="1"/>
            <a:r>
              <a:rPr lang="en-US" altLang="en-US" sz="4400" dirty="0">
                <a:latin typeface="+mn-lt"/>
              </a:rPr>
              <a:t>6G Area of Interest</a:t>
            </a:r>
            <a:br>
              <a:rPr lang="en-US" altLang="en-US" sz="4400" dirty="0">
                <a:latin typeface="+mn-lt"/>
              </a:rPr>
            </a:br>
            <a:r>
              <a:rPr lang="en-US" altLang="en-US" sz="4400" dirty="0">
                <a:latin typeface="+mn-lt"/>
              </a:rPr>
              <a:t>Topic 1: Ubiquitous connectivity</a:t>
            </a:r>
            <a:br>
              <a:rPr lang="en-US" altLang="en-US" sz="4400" dirty="0">
                <a:latin typeface="+mn-lt"/>
              </a:rPr>
            </a:br>
            <a:r>
              <a:rPr lang="en-US" altLang="en-US" sz="4400" dirty="0">
                <a:latin typeface="+mn-lt"/>
              </a:rPr>
              <a:t>Topic 2: Handling of diverse services</a:t>
            </a:r>
            <a:br>
              <a:rPr lang="en-US" altLang="en-US" sz="4400" dirty="0">
                <a:latin typeface="+mn-lt"/>
              </a:rPr>
            </a:br>
            <a:br>
              <a:rPr lang="en-US" altLang="en-US" sz="4400" dirty="0">
                <a:latin typeface="+mn-lt"/>
              </a:rPr>
            </a:br>
            <a:endParaRPr lang="en-US" altLang="en-US" sz="4400"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02671" y="5039032"/>
            <a:ext cx="7886700" cy="1500187"/>
          </a:xfrm>
        </p:spPr>
        <p:txBody>
          <a:bodyPr/>
          <a:lstStyle/>
          <a:p>
            <a:pPr marL="0" indent="0" eaLnBrk="1" hangingPunct="1">
              <a:buFontTx/>
              <a:buNone/>
            </a:pPr>
            <a:r>
              <a:rPr lang="en-GB" altLang="en-US" dirty="0">
                <a:latin typeface="Arial "/>
              </a:rPr>
              <a:t>Source: IIT Bombay</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B91D51-9A0F-4349-9553-6FCABE26561E}"/>
              </a:ext>
            </a:extLst>
          </p:cNvPr>
          <p:cNvSpPr/>
          <p:nvPr/>
        </p:nvSpPr>
        <p:spPr>
          <a:xfrm>
            <a:off x="246079" y="2423049"/>
            <a:ext cx="5315081" cy="1541148"/>
          </a:xfrm>
          <a:prstGeom prst="rect">
            <a:avLst/>
          </a:prstGeom>
          <a:solidFill>
            <a:srgbClr val="E8F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7352D4EA-1D67-486E-8F7E-BB79CFF655DB}"/>
              </a:ext>
            </a:extLst>
          </p:cNvPr>
          <p:cNvSpPr/>
          <p:nvPr/>
        </p:nvSpPr>
        <p:spPr>
          <a:xfrm>
            <a:off x="75876" y="2024199"/>
            <a:ext cx="5662194" cy="41752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744010"/>
            <a:ext cx="10913702" cy="1325563"/>
          </a:xfrm>
        </p:spPr>
        <p:txBody>
          <a:bodyPr/>
          <a:lstStyle/>
          <a:p>
            <a:r>
              <a:rPr lang="en-GB" altLang="en-US" sz="3200" dirty="0">
                <a:latin typeface="+mn-lt"/>
              </a:rPr>
              <a:t>Topic 1: Ubiquitous Connectivity</a:t>
            </a:r>
            <a:br>
              <a:rPr lang="en-GB" altLang="en-US" sz="3200" dirty="0">
                <a:latin typeface="+mn-lt"/>
              </a:rPr>
            </a:br>
            <a:endParaRPr lang="en-GB" altLang="en-US" sz="3200" dirty="0">
              <a:latin typeface="+mn-lt"/>
            </a:endParaRPr>
          </a:p>
        </p:txBody>
      </p:sp>
      <p:sp>
        <p:nvSpPr>
          <p:cNvPr id="21" name="TextBox 20">
            <a:extLst>
              <a:ext uri="{FF2B5EF4-FFF2-40B4-BE49-F238E27FC236}">
                <a16:creationId xmlns:a16="http://schemas.microsoft.com/office/drawing/2014/main" id="{154B96D1-7B35-4517-91F4-44296C65489C}"/>
              </a:ext>
            </a:extLst>
          </p:cNvPr>
          <p:cNvSpPr txBox="1"/>
          <p:nvPr/>
        </p:nvSpPr>
        <p:spPr>
          <a:xfrm>
            <a:off x="2189613" y="1804447"/>
            <a:ext cx="1486058" cy="369332"/>
          </a:xfrm>
          <a:prstGeom prst="rect">
            <a:avLst/>
          </a:prstGeom>
          <a:noFill/>
        </p:spPr>
        <p:txBody>
          <a:bodyPr wrap="square" rtlCol="0">
            <a:spAutoFit/>
          </a:bodyPr>
          <a:lstStyle/>
          <a:p>
            <a:r>
              <a:rPr lang="en-US" b="1" dirty="0">
                <a:solidFill>
                  <a:srgbClr val="0070C0"/>
                </a:solidFill>
                <a:highlight>
                  <a:srgbClr val="FFFFFF"/>
                </a:highlight>
                <a:latin typeface="+mn-lt"/>
              </a:rPr>
              <a:t>Justification </a:t>
            </a:r>
          </a:p>
        </p:txBody>
      </p:sp>
      <p:sp>
        <p:nvSpPr>
          <p:cNvPr id="19" name="Rectangle: Rounded Corners 18">
            <a:extLst>
              <a:ext uri="{FF2B5EF4-FFF2-40B4-BE49-F238E27FC236}">
                <a16:creationId xmlns:a16="http://schemas.microsoft.com/office/drawing/2014/main" id="{20D26436-1E90-42DC-9FD0-CBBB6E7FF2D7}"/>
              </a:ext>
            </a:extLst>
          </p:cNvPr>
          <p:cNvSpPr/>
          <p:nvPr/>
        </p:nvSpPr>
        <p:spPr>
          <a:xfrm>
            <a:off x="5968935" y="2024200"/>
            <a:ext cx="6044147" cy="417526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6212D82C-D840-4473-BADD-781D3E68646E}"/>
              </a:ext>
            </a:extLst>
          </p:cNvPr>
          <p:cNvSpPr txBox="1"/>
          <p:nvPr/>
        </p:nvSpPr>
        <p:spPr>
          <a:xfrm>
            <a:off x="7567646" y="1820361"/>
            <a:ext cx="2806066" cy="369332"/>
          </a:xfrm>
          <a:prstGeom prst="rect">
            <a:avLst/>
          </a:prstGeom>
          <a:noFill/>
        </p:spPr>
        <p:txBody>
          <a:bodyPr wrap="square" rtlCol="0">
            <a:spAutoFit/>
          </a:bodyPr>
          <a:lstStyle/>
          <a:p>
            <a:pPr algn="ctr"/>
            <a:r>
              <a:rPr lang="en-US" b="1" dirty="0">
                <a:solidFill>
                  <a:srgbClr val="C00000"/>
                </a:solidFill>
                <a:highlight>
                  <a:srgbClr val="FFFFFF"/>
                </a:highlight>
                <a:latin typeface="+mn-lt"/>
              </a:rPr>
              <a:t>Example Use cases</a:t>
            </a:r>
          </a:p>
        </p:txBody>
      </p:sp>
      <p:sp>
        <p:nvSpPr>
          <p:cNvPr id="15" name="TextBox 14">
            <a:extLst>
              <a:ext uri="{FF2B5EF4-FFF2-40B4-BE49-F238E27FC236}">
                <a16:creationId xmlns:a16="http://schemas.microsoft.com/office/drawing/2014/main" id="{361863D8-727E-4208-8560-9319DD52DE47}"/>
              </a:ext>
            </a:extLst>
          </p:cNvPr>
          <p:cNvSpPr txBox="1"/>
          <p:nvPr/>
        </p:nvSpPr>
        <p:spPr>
          <a:xfrm>
            <a:off x="1097354" y="2185085"/>
            <a:ext cx="6207852" cy="307777"/>
          </a:xfrm>
          <a:prstGeom prst="rect">
            <a:avLst/>
          </a:prstGeom>
          <a:noFill/>
        </p:spPr>
        <p:txBody>
          <a:bodyPr wrap="square">
            <a:spAutoFit/>
          </a:bodyPr>
          <a:lstStyle/>
          <a:p>
            <a:r>
              <a:rPr lang="en-US" sz="1400" b="1" dirty="0">
                <a:latin typeface="+mn-lt"/>
              </a:rPr>
              <a:t>Background - ITU-R – “IMT-2030 Framework”</a:t>
            </a:r>
          </a:p>
        </p:txBody>
      </p:sp>
      <p:sp>
        <p:nvSpPr>
          <p:cNvPr id="18" name="TextBox 17">
            <a:extLst>
              <a:ext uri="{FF2B5EF4-FFF2-40B4-BE49-F238E27FC236}">
                <a16:creationId xmlns:a16="http://schemas.microsoft.com/office/drawing/2014/main" id="{E307D628-43B0-44DA-9BC2-6C4F6064F0CD}"/>
              </a:ext>
            </a:extLst>
          </p:cNvPr>
          <p:cNvSpPr txBox="1"/>
          <p:nvPr/>
        </p:nvSpPr>
        <p:spPr>
          <a:xfrm>
            <a:off x="235083" y="2400437"/>
            <a:ext cx="5395118" cy="3936975"/>
          </a:xfrm>
          <a:prstGeom prst="rect">
            <a:avLst/>
          </a:prstGeom>
          <a:noFill/>
        </p:spPr>
        <p:txBody>
          <a:bodyPr wrap="square">
            <a:spAutoFit/>
          </a:bodyPr>
          <a:lstStyle/>
          <a:p>
            <a:r>
              <a:rPr lang="en-US" sz="1200" u="sng" dirty="0">
                <a:latin typeface="+mn-lt"/>
              </a:rPr>
              <a:t>Clause – “3 – Usage Scenarios”</a:t>
            </a:r>
          </a:p>
          <a:p>
            <a:r>
              <a:rPr lang="en-US" sz="1200" dirty="0">
                <a:latin typeface="+mn-lt"/>
              </a:rPr>
              <a:t>“Ubiquitous Connectivity” – One of the six usage scenarios for IMT-2030</a:t>
            </a:r>
          </a:p>
          <a:p>
            <a:r>
              <a:rPr lang="en-US" sz="1200" dirty="0">
                <a:latin typeface="+mn-lt"/>
              </a:rPr>
              <a:t>“Connecting the unconnected for providing universal and affordable access to all users independent of the location”</a:t>
            </a:r>
          </a:p>
          <a:p>
            <a:r>
              <a:rPr lang="en-US" sz="1200" u="sng" dirty="0">
                <a:latin typeface="+mn-lt"/>
              </a:rPr>
              <a:t>Clause - “2.1 - Motivation and societal considerations”</a:t>
            </a:r>
          </a:p>
          <a:p>
            <a:r>
              <a:rPr lang="en-US" sz="1200" dirty="0">
                <a:latin typeface="+mn-lt"/>
              </a:rPr>
              <a:t>IMT-2030 to be an enabler for “Ubiquitous connectivity”</a:t>
            </a:r>
          </a:p>
          <a:p>
            <a:r>
              <a:rPr lang="en-US" sz="1200" dirty="0">
                <a:latin typeface="+mn-lt"/>
              </a:rPr>
              <a:t>IMT-2030 to “include affordable connectivity and, at minimum, basic broadband services with extended coverage, including sparsely populated areas”</a:t>
            </a:r>
          </a:p>
          <a:p>
            <a:endParaRPr lang="en-US" sz="1200" dirty="0">
              <a:latin typeface="+mn-lt"/>
            </a:endParaRPr>
          </a:p>
          <a:p>
            <a:pPr marL="228600" marR="0" lvl="0" indent="-228600" algn="l" defTabSz="914400" rtl="0" eaLnBrk="0" fontAlgn="base" latinLnBrk="0" hangingPunct="0">
              <a:lnSpc>
                <a:spcPct val="50000"/>
              </a:lnSpc>
              <a:spcBef>
                <a:spcPts val="1000"/>
              </a:spcBef>
              <a:spcAft>
                <a:spcPct val="0"/>
              </a:spcAft>
              <a:buClrTx/>
              <a:buSzTx/>
              <a:buFontTx/>
              <a:buBlip>
                <a:blip r:embed="rId2"/>
              </a:buBlip>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IMT-2030 to contribute to achieving UN SDGs by</a:t>
            </a:r>
          </a:p>
          <a:p>
            <a:pPr marL="685800" marR="0" lvl="1" indent="-228600" algn="l" defTabSz="914400" rtl="0" eaLnBrk="0" fontAlgn="base" latinLnBrk="0" hangingPunct="0">
              <a:lnSpc>
                <a:spcPct val="50000"/>
              </a:lnSpc>
              <a:spcBef>
                <a:spcPts val="500"/>
              </a:spcBef>
              <a:spcAft>
                <a:spcPct val="0"/>
              </a:spcAft>
              <a:buClr>
                <a:srgbClr val="C00000"/>
              </a:buClr>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Connecting the unconnected and under-connected areas efficiently</a:t>
            </a:r>
          </a:p>
          <a:p>
            <a:pPr marL="228600" marR="0" lvl="0" indent="-228600" algn="l" defTabSz="914400" rtl="0" eaLnBrk="0" fontAlgn="base" latinLnBrk="0" hangingPunct="0">
              <a:lnSpc>
                <a:spcPct val="50000"/>
              </a:lnSpc>
              <a:spcBef>
                <a:spcPts val="1000"/>
              </a:spcBef>
              <a:spcAft>
                <a:spcPct val="0"/>
              </a:spcAft>
              <a:buClrTx/>
              <a:buSzTx/>
              <a:buFontTx/>
              <a:buBlip>
                <a:blip r:embed="rId2"/>
              </a:buBlip>
              <a:tabLst/>
              <a:defRPr/>
            </a:pPr>
            <a:r>
              <a:rPr lang="en-GB" sz="1200" dirty="0">
                <a:solidFill>
                  <a:prstClr val="black"/>
                </a:solidFill>
                <a:latin typeface="Calibri" panose="020F0502020204030204"/>
                <a:cs typeface="+mn-cs"/>
              </a:rPr>
              <a:t>D</a:t>
            </a:r>
            <a:r>
              <a:rPr kumimoji="0" lang="en-GB" sz="1200" b="0" i="0" u="none" strike="noStrike" kern="1200" cap="none" spc="0" normalizeH="0" baseline="0" noProof="0" dirty="0" err="1">
                <a:ln>
                  <a:noFill/>
                </a:ln>
                <a:solidFill>
                  <a:prstClr val="black"/>
                </a:solidFill>
                <a:effectLst/>
                <a:uLnTx/>
                <a:uFillTx/>
                <a:latin typeface="Calibri" panose="020F0502020204030204"/>
                <a:ea typeface="+mn-ea"/>
                <a:cs typeface="+mn-cs"/>
              </a:rPr>
              <a:t>igital</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inclusion to all</a:t>
            </a:r>
          </a:p>
          <a:p>
            <a:pPr marL="685800" marR="0" lvl="1" indent="-182880" algn="l" defTabSz="914400" rtl="0" eaLnBrk="0" fontAlgn="base" latinLnBrk="0" hangingPunct="0">
              <a:spcBef>
                <a:spcPts val="0"/>
              </a:spcBef>
              <a:spcAft>
                <a:spcPct val="0"/>
              </a:spcAft>
              <a:buClr>
                <a:srgbClr val="C00000"/>
              </a:buClr>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Rural and remote communities</a:t>
            </a:r>
          </a:p>
          <a:p>
            <a:pPr marL="685800" marR="0" lvl="1" indent="-182880" algn="l" defTabSz="914400" rtl="0" eaLnBrk="0" fontAlgn="base" latinLnBrk="0" hangingPunct="0">
              <a:spcBef>
                <a:spcPts val="0"/>
              </a:spcBef>
              <a:spcAft>
                <a:spcPct val="0"/>
              </a:spcAft>
              <a:buClr>
                <a:srgbClr val="C00000"/>
              </a:buClr>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Sparsely populated areas</a:t>
            </a:r>
          </a:p>
          <a:p>
            <a:pPr marL="228600" marR="0" lvl="0" indent="-228600" algn="l" defTabSz="914400" rtl="0" eaLnBrk="0" fontAlgn="base" latinLnBrk="0" hangingPunct="0">
              <a:lnSpc>
                <a:spcPct val="50000"/>
              </a:lnSpc>
              <a:spcBef>
                <a:spcPts val="1000"/>
              </a:spcBef>
              <a:spcAft>
                <a:spcPct val="0"/>
              </a:spcAft>
              <a:buClrTx/>
              <a:buSzTx/>
              <a:buFontTx/>
              <a:buBlip>
                <a:blip r:embed="rId2"/>
              </a:buBlip>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Address the challenges of </a:t>
            </a:r>
          </a:p>
          <a:p>
            <a:pPr marL="685800" marR="0" lvl="1" indent="-228600" algn="l" defTabSz="914400" rtl="0" eaLnBrk="0" fontAlgn="base" latinLnBrk="0" hangingPunct="0">
              <a:spcBef>
                <a:spcPts val="500"/>
              </a:spcBef>
              <a:spcAft>
                <a:spcPct val="0"/>
              </a:spcAft>
              <a:buClr>
                <a:srgbClr val="C00000"/>
              </a:buClr>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Connectivity, coverage, affordability, capacity, data rate and the mobility of terminals</a:t>
            </a:r>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0" fontAlgn="base" latinLnBrk="0" hangingPunct="0">
              <a:lnSpc>
                <a:spcPct val="50000"/>
              </a:lnSpc>
              <a:spcBef>
                <a:spcPts val="1000"/>
              </a:spcBef>
              <a:spcAft>
                <a:spcPct val="0"/>
              </a:spcAft>
              <a:buClrTx/>
              <a:buSzTx/>
              <a:buFontTx/>
              <a:buBlip>
                <a:blip r:embed="rId2"/>
              </a:buBlip>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Maintain consistency of user experience </a:t>
            </a:r>
          </a:p>
          <a:p>
            <a:pPr marL="685800" marR="0" lvl="1" indent="-228600" algn="l" defTabSz="914400" rtl="0" eaLnBrk="0" fontAlgn="base" latinLnBrk="0" hangingPunct="0">
              <a:lnSpc>
                <a:spcPct val="50000"/>
              </a:lnSpc>
              <a:spcBef>
                <a:spcPts val="500"/>
              </a:spcBef>
              <a:spcAft>
                <a:spcPct val="0"/>
              </a:spcAft>
              <a:buClr>
                <a:srgbClr val="C00000"/>
              </a:buClr>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Across different locations</a:t>
            </a:r>
            <a:r>
              <a:rPr kumimoji="0" lang="en-GB" sz="1200" b="0" i="0" u="none" strike="sngStrike" kern="1200" cap="none" spc="0" normalizeH="0" baseline="0" noProof="0" dirty="0">
                <a:ln>
                  <a:noFill/>
                </a:ln>
                <a:solidFill>
                  <a:prstClr val="black"/>
                </a:solidFill>
                <a:effectLst/>
                <a:uLnTx/>
                <a:uFillTx/>
                <a:latin typeface="Calibri" panose="020F0502020204030204"/>
                <a:ea typeface="+mn-ea"/>
                <a:cs typeface="+mn-cs"/>
              </a:rPr>
              <a:t>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including deep indoor coverage</a:t>
            </a:r>
          </a:p>
          <a:p>
            <a:endParaRPr lang="en-US" sz="1200" dirty="0">
              <a:latin typeface="+mn-lt"/>
            </a:endParaRPr>
          </a:p>
        </p:txBody>
      </p:sp>
      <p:grpSp>
        <p:nvGrpSpPr>
          <p:cNvPr id="20" name="Group 19">
            <a:extLst>
              <a:ext uri="{FF2B5EF4-FFF2-40B4-BE49-F238E27FC236}">
                <a16:creationId xmlns:a16="http://schemas.microsoft.com/office/drawing/2014/main" id="{5F5741C8-3C70-45FD-9CE4-667D0BC19EB2}"/>
              </a:ext>
            </a:extLst>
          </p:cNvPr>
          <p:cNvGrpSpPr/>
          <p:nvPr/>
        </p:nvGrpSpPr>
        <p:grpSpPr>
          <a:xfrm>
            <a:off x="6078744" y="2206624"/>
            <a:ext cx="5187961" cy="670610"/>
            <a:chOff x="51417" y="5364245"/>
            <a:chExt cx="5459136" cy="665005"/>
          </a:xfrm>
        </p:grpSpPr>
        <p:sp>
          <p:nvSpPr>
            <p:cNvPr id="23" name="TextBox 22">
              <a:extLst>
                <a:ext uri="{FF2B5EF4-FFF2-40B4-BE49-F238E27FC236}">
                  <a16:creationId xmlns:a16="http://schemas.microsoft.com/office/drawing/2014/main" id="{09D0D6A3-EB82-482D-A6D3-E0700197340D}"/>
                </a:ext>
              </a:extLst>
            </p:cNvPr>
            <p:cNvSpPr txBox="1"/>
            <p:nvPr/>
          </p:nvSpPr>
          <p:spPr>
            <a:xfrm>
              <a:off x="51417" y="5364245"/>
              <a:ext cx="4568296"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Connectivity to rural/remote areas</a:t>
              </a:r>
            </a:p>
          </p:txBody>
        </p:sp>
        <p:sp>
          <p:nvSpPr>
            <p:cNvPr id="24" name="TextBox 23">
              <a:extLst>
                <a:ext uri="{FF2B5EF4-FFF2-40B4-BE49-F238E27FC236}">
                  <a16:creationId xmlns:a16="http://schemas.microsoft.com/office/drawing/2014/main" id="{7008E979-9A6F-4B8F-9D13-99483BF2E41E}"/>
                </a:ext>
              </a:extLst>
            </p:cNvPr>
            <p:cNvSpPr txBox="1"/>
            <p:nvPr/>
          </p:nvSpPr>
          <p:spPr>
            <a:xfrm>
              <a:off x="59230" y="5545083"/>
              <a:ext cx="3583551"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Connectivity in villages, remote areas such as tunnels</a:t>
              </a:r>
              <a:r>
                <a:rPr kumimoji="0" lang="en-US" sz="1200" b="1" i="0" u="none" strike="noStrike" kern="1200" cap="none" spc="0" normalizeH="0" baseline="30000" noProof="0" dirty="0">
                  <a:ln>
                    <a:noFill/>
                  </a:ln>
                  <a:solidFill>
                    <a:srgbClr val="FF0000"/>
                  </a:solidFill>
                  <a:effectLst/>
                  <a:uLnTx/>
                  <a:uFillTx/>
                  <a:latin typeface="Calibri" panose="020F0502020204030204"/>
                  <a:ea typeface="+mn-ea"/>
                  <a:cs typeface="Arial" panose="020B0604020202020204" pitchFamily="34" charset="0"/>
                </a:rPr>
                <a:t>1</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mountains</a:t>
              </a:r>
              <a:r>
                <a:rPr kumimoji="0" lang="en-US" sz="1200" b="1" i="0" u="none" strike="noStrike" kern="1200" cap="none" spc="0" normalizeH="0" baseline="30000" noProof="0" dirty="0">
                  <a:ln>
                    <a:noFill/>
                  </a:ln>
                  <a:solidFill>
                    <a:srgbClr val="FF0000"/>
                  </a:solidFill>
                  <a:effectLst/>
                  <a:uLnTx/>
                  <a:uFillTx/>
                  <a:latin typeface="Calibri" panose="020F0502020204030204"/>
                  <a:ea typeface="+mn-ea"/>
                  <a:cs typeface="Arial" panose="020B0604020202020204" pitchFamily="34" charset="0"/>
                </a:rPr>
                <a:t>2</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etc.</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25" name="Picture 24">
              <a:extLst>
                <a:ext uri="{FF2B5EF4-FFF2-40B4-BE49-F238E27FC236}">
                  <a16:creationId xmlns:a16="http://schemas.microsoft.com/office/drawing/2014/main" id="{B266F8B8-A10C-4065-A9B6-2FCDB72EBCCC}"/>
                </a:ext>
              </a:extLst>
            </p:cNvPr>
            <p:cNvPicPr>
              <a:picLocks noChangeAspect="1"/>
            </p:cNvPicPr>
            <p:nvPr/>
          </p:nvPicPr>
          <p:blipFill>
            <a:blip r:embed="rId3"/>
            <a:stretch>
              <a:fillRect/>
            </a:stretch>
          </p:blipFill>
          <p:spPr>
            <a:xfrm>
              <a:off x="3552780" y="5406963"/>
              <a:ext cx="713084" cy="622287"/>
            </a:xfrm>
            <a:prstGeom prst="rect">
              <a:avLst/>
            </a:prstGeom>
          </p:spPr>
        </p:pic>
        <p:sp>
          <p:nvSpPr>
            <p:cNvPr id="27" name="TextBox 26">
              <a:extLst>
                <a:ext uri="{FF2B5EF4-FFF2-40B4-BE49-F238E27FC236}">
                  <a16:creationId xmlns:a16="http://schemas.microsoft.com/office/drawing/2014/main" id="{7654D37D-8F32-40F0-9D6B-D20DAB30DF75}"/>
                </a:ext>
              </a:extLst>
            </p:cNvPr>
            <p:cNvSpPr txBox="1"/>
            <p:nvPr/>
          </p:nvSpPr>
          <p:spPr>
            <a:xfrm>
              <a:off x="4071870" y="5769701"/>
              <a:ext cx="268537" cy="244163"/>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1</a:t>
              </a:r>
            </a:p>
          </p:txBody>
        </p:sp>
        <p:pic>
          <p:nvPicPr>
            <p:cNvPr id="31" name="Picture 30">
              <a:extLst>
                <a:ext uri="{FF2B5EF4-FFF2-40B4-BE49-F238E27FC236}">
                  <a16:creationId xmlns:a16="http://schemas.microsoft.com/office/drawing/2014/main" id="{B73425E4-18A2-4A2A-8EC4-3E7C78E5A266}"/>
                </a:ext>
              </a:extLst>
            </p:cNvPr>
            <p:cNvPicPr>
              <a:picLocks noChangeAspect="1"/>
            </p:cNvPicPr>
            <p:nvPr/>
          </p:nvPicPr>
          <p:blipFill>
            <a:blip r:embed="rId4"/>
            <a:stretch>
              <a:fillRect/>
            </a:stretch>
          </p:blipFill>
          <p:spPr>
            <a:xfrm>
              <a:off x="4648357" y="5440705"/>
              <a:ext cx="824572" cy="537765"/>
            </a:xfrm>
            <a:prstGeom prst="rect">
              <a:avLst/>
            </a:prstGeom>
          </p:spPr>
        </p:pic>
        <p:sp>
          <p:nvSpPr>
            <p:cNvPr id="32" name="TextBox 31">
              <a:extLst>
                <a:ext uri="{FF2B5EF4-FFF2-40B4-BE49-F238E27FC236}">
                  <a16:creationId xmlns:a16="http://schemas.microsoft.com/office/drawing/2014/main" id="{6D1BC904-0785-4A7F-A5EC-5B6BEE5C695E}"/>
                </a:ext>
              </a:extLst>
            </p:cNvPr>
            <p:cNvSpPr txBox="1"/>
            <p:nvPr/>
          </p:nvSpPr>
          <p:spPr>
            <a:xfrm>
              <a:off x="5240858" y="5776427"/>
              <a:ext cx="269695" cy="2441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p>
          </p:txBody>
        </p:sp>
      </p:grpSp>
      <p:sp>
        <p:nvSpPr>
          <p:cNvPr id="34" name="Content Placeholder 2">
            <a:extLst>
              <a:ext uri="{FF2B5EF4-FFF2-40B4-BE49-F238E27FC236}">
                <a16:creationId xmlns:a16="http://schemas.microsoft.com/office/drawing/2014/main" id="{B5306A2D-51A7-4A92-B46D-9CFE24C73B74}"/>
              </a:ext>
            </a:extLst>
          </p:cNvPr>
          <p:cNvSpPr>
            <a:spLocks noGrp="1"/>
          </p:cNvSpPr>
          <p:nvPr>
            <p:ph idx="1"/>
          </p:nvPr>
        </p:nvSpPr>
        <p:spPr>
          <a:xfrm>
            <a:off x="6078744" y="3172750"/>
            <a:ext cx="4531550" cy="1469331"/>
          </a:xfrm>
        </p:spPr>
        <p:txBody>
          <a:bodyPr/>
          <a:lstStyle/>
          <a:p>
            <a:pPr marL="0" indent="0">
              <a:buNone/>
            </a:pPr>
            <a:r>
              <a:rPr lang="en-US" altLang="en-US" sz="1200" dirty="0"/>
              <a:t>Challenges for providing quality education in rural/remote areas can be partly addressed by tele-education</a:t>
            </a:r>
          </a:p>
          <a:p>
            <a:pPr marL="0" indent="0">
              <a:buNone/>
            </a:pPr>
            <a:endParaRPr lang="en-US" altLang="en-US" sz="1200" dirty="0"/>
          </a:p>
        </p:txBody>
      </p:sp>
      <p:pic>
        <p:nvPicPr>
          <p:cNvPr id="35" name="Picture 34">
            <a:extLst>
              <a:ext uri="{FF2B5EF4-FFF2-40B4-BE49-F238E27FC236}">
                <a16:creationId xmlns:a16="http://schemas.microsoft.com/office/drawing/2014/main" id="{E2CCE384-4A0C-4EFF-980A-BF579417435B}"/>
              </a:ext>
            </a:extLst>
          </p:cNvPr>
          <p:cNvPicPr>
            <a:picLocks noChangeAspect="1"/>
          </p:cNvPicPr>
          <p:nvPr/>
        </p:nvPicPr>
        <p:blipFill rotWithShape="1">
          <a:blip r:embed="rId5"/>
          <a:srcRect b="9633"/>
          <a:stretch/>
        </p:blipFill>
        <p:spPr>
          <a:xfrm>
            <a:off x="10623128" y="3092995"/>
            <a:ext cx="883241" cy="617712"/>
          </a:xfrm>
          <a:prstGeom prst="rect">
            <a:avLst/>
          </a:prstGeom>
        </p:spPr>
      </p:pic>
      <p:sp>
        <p:nvSpPr>
          <p:cNvPr id="36" name="TextBox 35">
            <a:extLst>
              <a:ext uri="{FF2B5EF4-FFF2-40B4-BE49-F238E27FC236}">
                <a16:creationId xmlns:a16="http://schemas.microsoft.com/office/drawing/2014/main" id="{4E2A75B6-672E-4BB9-9F15-A98146219859}"/>
              </a:ext>
            </a:extLst>
          </p:cNvPr>
          <p:cNvSpPr txBox="1"/>
          <p:nvPr/>
        </p:nvSpPr>
        <p:spPr>
          <a:xfrm>
            <a:off x="6096000" y="2912630"/>
            <a:ext cx="2529603"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Tele-education in rural/remote areas</a:t>
            </a:r>
          </a:p>
        </p:txBody>
      </p:sp>
      <p:pic>
        <p:nvPicPr>
          <p:cNvPr id="38" name="Picture 37">
            <a:extLst>
              <a:ext uri="{FF2B5EF4-FFF2-40B4-BE49-F238E27FC236}">
                <a16:creationId xmlns:a16="http://schemas.microsoft.com/office/drawing/2014/main" id="{5A3073A5-222A-458E-96FB-A9E4349A1259}"/>
              </a:ext>
            </a:extLst>
          </p:cNvPr>
          <p:cNvPicPr>
            <a:picLocks noChangeAspect="1"/>
          </p:cNvPicPr>
          <p:nvPr/>
        </p:nvPicPr>
        <p:blipFill>
          <a:blip r:embed="rId6"/>
          <a:stretch>
            <a:fillRect/>
          </a:stretch>
        </p:blipFill>
        <p:spPr>
          <a:xfrm>
            <a:off x="6124645" y="3920803"/>
            <a:ext cx="2886002" cy="1064160"/>
          </a:xfrm>
          <a:prstGeom prst="rect">
            <a:avLst/>
          </a:prstGeom>
        </p:spPr>
      </p:pic>
      <p:sp>
        <p:nvSpPr>
          <p:cNvPr id="39" name="TextBox 38">
            <a:extLst>
              <a:ext uri="{FF2B5EF4-FFF2-40B4-BE49-F238E27FC236}">
                <a16:creationId xmlns:a16="http://schemas.microsoft.com/office/drawing/2014/main" id="{9E1B0FF4-7048-4D1E-ADB9-2199DB0053BE}"/>
              </a:ext>
            </a:extLst>
          </p:cNvPr>
          <p:cNvSpPr txBox="1"/>
          <p:nvPr/>
        </p:nvSpPr>
        <p:spPr>
          <a:xfrm>
            <a:off x="6086169" y="3657428"/>
            <a:ext cx="3930876"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Tele-medicine in remote areas</a:t>
            </a:r>
          </a:p>
        </p:txBody>
      </p:sp>
      <p:sp>
        <p:nvSpPr>
          <p:cNvPr id="40" name="Content Placeholder 2">
            <a:extLst>
              <a:ext uri="{FF2B5EF4-FFF2-40B4-BE49-F238E27FC236}">
                <a16:creationId xmlns:a16="http://schemas.microsoft.com/office/drawing/2014/main" id="{34F4A3E1-EC4D-4A20-8381-A4E7F2F29234}"/>
              </a:ext>
            </a:extLst>
          </p:cNvPr>
          <p:cNvSpPr txBox="1">
            <a:spLocks/>
          </p:cNvSpPr>
          <p:nvPr/>
        </p:nvSpPr>
        <p:spPr bwMode="auto">
          <a:xfrm>
            <a:off x="8925325" y="3964196"/>
            <a:ext cx="2341380" cy="96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There are many remote regions with small population like in mountains, or on islands where medical facilities are not available</a:t>
            </a:r>
          </a:p>
        </p:txBody>
      </p:sp>
      <p:pic>
        <p:nvPicPr>
          <p:cNvPr id="41" name="Picture 40">
            <a:extLst>
              <a:ext uri="{FF2B5EF4-FFF2-40B4-BE49-F238E27FC236}">
                <a16:creationId xmlns:a16="http://schemas.microsoft.com/office/drawing/2014/main" id="{FA260236-9A27-4166-B9A2-7C13691DF057}"/>
              </a:ext>
            </a:extLst>
          </p:cNvPr>
          <p:cNvPicPr>
            <a:picLocks noChangeAspect="1"/>
          </p:cNvPicPr>
          <p:nvPr/>
        </p:nvPicPr>
        <p:blipFill>
          <a:blip r:embed="rId7"/>
          <a:stretch>
            <a:fillRect/>
          </a:stretch>
        </p:blipFill>
        <p:spPr>
          <a:xfrm>
            <a:off x="11192713" y="3842077"/>
            <a:ext cx="799398" cy="1009324"/>
          </a:xfrm>
          <a:prstGeom prst="rect">
            <a:avLst/>
          </a:prstGeom>
        </p:spPr>
      </p:pic>
      <p:pic>
        <p:nvPicPr>
          <p:cNvPr id="43" name="Picture 42">
            <a:extLst>
              <a:ext uri="{FF2B5EF4-FFF2-40B4-BE49-F238E27FC236}">
                <a16:creationId xmlns:a16="http://schemas.microsoft.com/office/drawing/2014/main" id="{30EC3930-BEC4-4B1D-80EA-AFED4741C23B}"/>
              </a:ext>
            </a:extLst>
          </p:cNvPr>
          <p:cNvPicPr>
            <a:picLocks noChangeAspect="1"/>
          </p:cNvPicPr>
          <p:nvPr/>
        </p:nvPicPr>
        <p:blipFill>
          <a:blip r:embed="rId8"/>
          <a:stretch>
            <a:fillRect/>
          </a:stretch>
        </p:blipFill>
        <p:spPr>
          <a:xfrm>
            <a:off x="8843826" y="5199053"/>
            <a:ext cx="1282533" cy="850782"/>
          </a:xfrm>
          <a:prstGeom prst="rect">
            <a:avLst/>
          </a:prstGeom>
        </p:spPr>
      </p:pic>
      <p:pic>
        <p:nvPicPr>
          <p:cNvPr id="44" name="Picture 43">
            <a:extLst>
              <a:ext uri="{FF2B5EF4-FFF2-40B4-BE49-F238E27FC236}">
                <a16:creationId xmlns:a16="http://schemas.microsoft.com/office/drawing/2014/main" id="{CF38859F-B9F4-450F-A072-8B3755C4DA7E}"/>
              </a:ext>
            </a:extLst>
          </p:cNvPr>
          <p:cNvPicPr>
            <a:picLocks noChangeAspect="1"/>
          </p:cNvPicPr>
          <p:nvPr/>
        </p:nvPicPr>
        <p:blipFill>
          <a:blip r:embed="rId9"/>
          <a:stretch>
            <a:fillRect/>
          </a:stretch>
        </p:blipFill>
        <p:spPr>
          <a:xfrm>
            <a:off x="10357223" y="5188945"/>
            <a:ext cx="1283333" cy="860889"/>
          </a:xfrm>
          <a:prstGeom prst="rect">
            <a:avLst/>
          </a:prstGeom>
        </p:spPr>
      </p:pic>
      <p:sp>
        <p:nvSpPr>
          <p:cNvPr id="45" name="TextBox 44">
            <a:extLst>
              <a:ext uri="{FF2B5EF4-FFF2-40B4-BE49-F238E27FC236}">
                <a16:creationId xmlns:a16="http://schemas.microsoft.com/office/drawing/2014/main" id="{85BB9F24-EC0E-48B1-AFE8-29A5DF9D48FF}"/>
              </a:ext>
            </a:extLst>
          </p:cNvPr>
          <p:cNvSpPr txBox="1"/>
          <p:nvPr/>
        </p:nvSpPr>
        <p:spPr>
          <a:xfrm>
            <a:off x="6063405" y="5283751"/>
            <a:ext cx="2699388"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Coverage gaps in certain areas such as archaeological sites</a:t>
            </a:r>
            <a:r>
              <a:rPr kumimoji="0" lang="en-US" sz="1200" b="1" i="0" u="none" strike="noStrike" kern="1200" cap="none" spc="0" normalizeH="0" baseline="30000" noProof="0" dirty="0">
                <a:ln>
                  <a:noFill/>
                </a:ln>
                <a:solidFill>
                  <a:srgbClr val="FF0000"/>
                </a:solidFill>
                <a:effectLst/>
                <a:uLnTx/>
                <a:uFillTx/>
                <a:latin typeface="Calibri" panose="020F0502020204030204"/>
                <a:ea typeface="+mn-ea"/>
                <a:cs typeface="Arial" panose="020B0604020202020204" pitchFamily="34" charset="0"/>
              </a:rPr>
              <a:t>3</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deep indoor coverage</a:t>
            </a:r>
            <a:r>
              <a:rPr kumimoji="0" lang="en-US" sz="1200" b="1" i="0" u="none" strike="noStrike" kern="1200" cap="none" spc="0" normalizeH="0" baseline="30000" noProof="0" dirty="0">
                <a:ln>
                  <a:noFill/>
                </a:ln>
                <a:solidFill>
                  <a:srgbClr val="FF0000"/>
                </a:solidFill>
                <a:effectLst/>
                <a:uLnTx/>
                <a:uFillTx/>
                <a:latin typeface="Calibri" panose="020F0502020204030204"/>
                <a:ea typeface="+mn-ea"/>
                <a:cs typeface="Arial" panose="020B0604020202020204" pitchFamily="34" charset="0"/>
              </a:rPr>
              <a:t>4</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etc.</a:t>
            </a:r>
          </a:p>
        </p:txBody>
      </p:sp>
      <p:sp>
        <p:nvSpPr>
          <p:cNvPr id="46" name="TextBox 45">
            <a:extLst>
              <a:ext uri="{FF2B5EF4-FFF2-40B4-BE49-F238E27FC236}">
                <a16:creationId xmlns:a16="http://schemas.microsoft.com/office/drawing/2014/main" id="{1EB15278-F444-493A-AE3F-D7883B2DC0B1}"/>
              </a:ext>
            </a:extLst>
          </p:cNvPr>
          <p:cNvSpPr txBox="1"/>
          <p:nvPr/>
        </p:nvSpPr>
        <p:spPr>
          <a:xfrm>
            <a:off x="6060371" y="5080969"/>
            <a:ext cx="4568296"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Connectivity to Unconnected areas</a:t>
            </a:r>
          </a:p>
        </p:txBody>
      </p:sp>
      <p:sp>
        <p:nvSpPr>
          <p:cNvPr id="28" name="TextBox 27">
            <a:extLst>
              <a:ext uri="{FF2B5EF4-FFF2-40B4-BE49-F238E27FC236}">
                <a16:creationId xmlns:a16="http://schemas.microsoft.com/office/drawing/2014/main" id="{1646291D-1574-4007-9868-18C06E2ACE37}"/>
              </a:ext>
            </a:extLst>
          </p:cNvPr>
          <p:cNvSpPr txBox="1"/>
          <p:nvPr/>
        </p:nvSpPr>
        <p:spPr>
          <a:xfrm>
            <a:off x="9874686" y="5835953"/>
            <a:ext cx="320471"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000" b="1" dirty="0">
                <a:solidFill>
                  <a:srgbClr val="FF0000"/>
                </a:solidFill>
              </a:rPr>
              <a:t>3</a:t>
            </a:r>
            <a:endParaRPr kumimoji="0" lang="en-US"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30" name="TextBox 29">
            <a:extLst>
              <a:ext uri="{FF2B5EF4-FFF2-40B4-BE49-F238E27FC236}">
                <a16:creationId xmlns:a16="http://schemas.microsoft.com/office/drawing/2014/main" id="{86E1BEBB-B2B2-47F3-B3F7-9EFA825356CC}"/>
              </a:ext>
            </a:extLst>
          </p:cNvPr>
          <p:cNvSpPr txBox="1"/>
          <p:nvPr/>
        </p:nvSpPr>
        <p:spPr>
          <a:xfrm>
            <a:off x="11346112" y="5803613"/>
            <a:ext cx="320471"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000" b="1" dirty="0">
                <a:solidFill>
                  <a:srgbClr val="FF0000"/>
                </a:solidFill>
              </a:rPr>
              <a:t>4</a:t>
            </a:r>
            <a:endParaRPr kumimoji="0" lang="en-US"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4786557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744010"/>
            <a:ext cx="10913702" cy="1325563"/>
          </a:xfrm>
        </p:spPr>
        <p:txBody>
          <a:bodyPr/>
          <a:lstStyle/>
          <a:p>
            <a:r>
              <a:rPr lang="en-GB" altLang="en-US" sz="3200" dirty="0">
                <a:latin typeface="+mn-lt"/>
              </a:rPr>
              <a:t>Topic 2: Handling of diverse services</a:t>
            </a:r>
            <a:br>
              <a:rPr lang="en-GB" altLang="en-US" sz="3200" dirty="0">
                <a:latin typeface="+mn-lt"/>
              </a:rPr>
            </a:br>
            <a:endParaRPr lang="en-GB" altLang="en-US" sz="3200" dirty="0">
              <a:latin typeface="+mn-lt"/>
            </a:endParaRPr>
          </a:p>
        </p:txBody>
      </p:sp>
      <p:sp>
        <p:nvSpPr>
          <p:cNvPr id="17" name="Rectangle: Rounded Corners 16">
            <a:extLst>
              <a:ext uri="{FF2B5EF4-FFF2-40B4-BE49-F238E27FC236}">
                <a16:creationId xmlns:a16="http://schemas.microsoft.com/office/drawing/2014/main" id="{7352D4EA-1D67-486E-8F7E-BB79CFF655DB}"/>
              </a:ext>
            </a:extLst>
          </p:cNvPr>
          <p:cNvSpPr/>
          <p:nvPr/>
        </p:nvSpPr>
        <p:spPr>
          <a:xfrm>
            <a:off x="109728" y="1883664"/>
            <a:ext cx="5774544" cy="452627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154B96D1-7B35-4517-91F4-44296C65489C}"/>
              </a:ext>
            </a:extLst>
          </p:cNvPr>
          <p:cNvSpPr txBox="1"/>
          <p:nvPr/>
        </p:nvSpPr>
        <p:spPr>
          <a:xfrm>
            <a:off x="2063489" y="1708186"/>
            <a:ext cx="280606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b="1" i="0" u="none" strike="noStrike" kern="1200" cap="none" spc="0" normalizeH="0" baseline="0" noProof="0" dirty="0">
                <a:ln>
                  <a:noFill/>
                </a:ln>
                <a:solidFill>
                  <a:srgbClr val="0070C0"/>
                </a:solidFill>
                <a:effectLst/>
                <a:highlight>
                  <a:srgbClr val="FFFFFF"/>
                </a:highlight>
                <a:uLnTx/>
                <a:uFillTx/>
                <a:latin typeface="Calibri" panose="020F0502020204030204"/>
                <a:ea typeface="+mn-ea"/>
                <a:cs typeface="Arial" panose="020B0604020202020204" pitchFamily="34" charset="0"/>
              </a:rPr>
              <a:t>Justification </a:t>
            </a:r>
          </a:p>
        </p:txBody>
      </p:sp>
      <p:sp>
        <p:nvSpPr>
          <p:cNvPr id="12" name="TextBox 11">
            <a:extLst>
              <a:ext uri="{FF2B5EF4-FFF2-40B4-BE49-F238E27FC236}">
                <a16:creationId xmlns:a16="http://schemas.microsoft.com/office/drawing/2014/main" id="{33F5AB70-D57E-45F8-AD5E-B056DEA80FE4}"/>
              </a:ext>
            </a:extLst>
          </p:cNvPr>
          <p:cNvSpPr txBox="1"/>
          <p:nvPr/>
        </p:nvSpPr>
        <p:spPr>
          <a:xfrm>
            <a:off x="-113393" y="2606632"/>
            <a:ext cx="6231850" cy="1831271"/>
          </a:xfrm>
          <a:prstGeom prst="rect">
            <a:avLst/>
          </a:prstGeom>
          <a:noFill/>
        </p:spPr>
        <p:txBody>
          <a:bodyPr wrap="square" rtlCol="0">
            <a:spAutoFit/>
          </a:bodyPr>
          <a:lstStyle/>
          <a:p>
            <a:pPr marL="285750" marR="0" lvl="0" indent="-9144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Need of diversified control for diversified services</a:t>
            </a:r>
          </a:p>
          <a:p>
            <a:pPr marL="285750" marR="0" lvl="0" indent="-9144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Service/Use case specific signaling protocols/functions selection</a:t>
            </a:r>
          </a:p>
          <a:p>
            <a:pPr marL="285750" marR="0" lvl="0" indent="-9144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Flexible control mechanism can support robust capabilities required for high demand services</a:t>
            </a:r>
          </a:p>
          <a:p>
            <a:pPr marL="285750" marR="0" lvl="0" indent="-9144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200" dirty="0">
                <a:latin typeface="+mn-lt"/>
              </a:rPr>
              <a:t>Flexible service function placement and chaining is required in 6G</a:t>
            </a:r>
          </a:p>
          <a:p>
            <a:pPr marL="285750" marR="0" lvl="0" indent="-9144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200" dirty="0">
                <a:latin typeface="+mn-lt"/>
              </a:rPr>
              <a:t>Feasibility of localized, use case specific deployment </a:t>
            </a:r>
          </a:p>
          <a:p>
            <a:pPr marL="285750" indent="-91440">
              <a:buFont typeface="Arial" panose="020B0604020202020204" pitchFamily="34" charset="0"/>
              <a:buChar char="•"/>
            </a:pPr>
            <a:r>
              <a:rPr lang="en-US" sz="1200" dirty="0">
                <a:latin typeface="+mn-lt"/>
              </a:rPr>
              <a:t>Enhancing UL transmission to improve performance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40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sz="15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19" name="Rectangle: Rounded Corners 18">
            <a:extLst>
              <a:ext uri="{FF2B5EF4-FFF2-40B4-BE49-F238E27FC236}">
                <a16:creationId xmlns:a16="http://schemas.microsoft.com/office/drawing/2014/main" id="{20D26436-1E90-42DC-9FD0-CBBB6E7FF2D7}"/>
              </a:ext>
            </a:extLst>
          </p:cNvPr>
          <p:cNvSpPr/>
          <p:nvPr/>
        </p:nvSpPr>
        <p:spPr>
          <a:xfrm>
            <a:off x="5931017" y="1883664"/>
            <a:ext cx="6185106" cy="452627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212D82C-D840-4473-BADD-781D3E68646E}"/>
              </a:ext>
            </a:extLst>
          </p:cNvPr>
          <p:cNvSpPr txBox="1"/>
          <p:nvPr/>
        </p:nvSpPr>
        <p:spPr>
          <a:xfrm>
            <a:off x="7587975" y="1717686"/>
            <a:ext cx="2806066" cy="369332"/>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b="1" i="0" u="none" strike="noStrike" kern="1200" cap="none" spc="0" normalizeH="0" baseline="0" noProof="0" dirty="0">
                <a:ln>
                  <a:noFill/>
                </a:ln>
                <a:solidFill>
                  <a:srgbClr val="C00000"/>
                </a:solidFill>
                <a:effectLst/>
                <a:highlight>
                  <a:srgbClr val="FFFFFF"/>
                </a:highlight>
                <a:uLnTx/>
                <a:uFillTx/>
                <a:latin typeface="Calibri" panose="020F0502020204030204"/>
                <a:ea typeface="+mn-ea"/>
                <a:cs typeface="Arial" panose="020B0604020202020204" pitchFamily="34" charset="0"/>
              </a:rPr>
              <a:t>Examples Use cases</a:t>
            </a:r>
          </a:p>
        </p:txBody>
      </p:sp>
      <p:sp>
        <p:nvSpPr>
          <p:cNvPr id="10" name="TextBox 9">
            <a:extLst>
              <a:ext uri="{FF2B5EF4-FFF2-40B4-BE49-F238E27FC236}">
                <a16:creationId xmlns:a16="http://schemas.microsoft.com/office/drawing/2014/main" id="{4175F78C-4FF6-4764-8053-E026032C8A84}"/>
              </a:ext>
            </a:extLst>
          </p:cNvPr>
          <p:cNvSpPr txBox="1"/>
          <p:nvPr/>
        </p:nvSpPr>
        <p:spPr>
          <a:xfrm>
            <a:off x="7724049" y="2083412"/>
            <a:ext cx="2726422" cy="523220"/>
          </a:xfrm>
          <a:prstGeom prst="rect">
            <a:avLst/>
          </a:prstGeom>
          <a:noFill/>
        </p:spPr>
        <p:txBody>
          <a:bodyPr wrap="square">
            <a:spAutoFit/>
          </a:bodyPr>
          <a:lstStyle/>
          <a:p>
            <a:r>
              <a:rPr lang="en-US" sz="1400" b="1" dirty="0">
                <a:latin typeface="+mn-lt"/>
              </a:rPr>
              <a:t>Signaling for massive connectivity </a:t>
            </a:r>
          </a:p>
          <a:p>
            <a:endParaRPr lang="en-US" sz="1400" b="1" dirty="0">
              <a:latin typeface="+mn-lt"/>
            </a:endParaRPr>
          </a:p>
        </p:txBody>
      </p:sp>
      <p:pic>
        <p:nvPicPr>
          <p:cNvPr id="4" name="Picture 3">
            <a:extLst>
              <a:ext uri="{FF2B5EF4-FFF2-40B4-BE49-F238E27FC236}">
                <a16:creationId xmlns:a16="http://schemas.microsoft.com/office/drawing/2014/main" id="{40A8127E-60E1-4230-8AFF-EE7E95CC49F6}"/>
              </a:ext>
            </a:extLst>
          </p:cNvPr>
          <p:cNvPicPr>
            <a:picLocks noChangeAspect="1"/>
          </p:cNvPicPr>
          <p:nvPr/>
        </p:nvPicPr>
        <p:blipFill>
          <a:blip r:embed="rId2"/>
          <a:stretch>
            <a:fillRect/>
          </a:stretch>
        </p:blipFill>
        <p:spPr>
          <a:xfrm>
            <a:off x="6091985" y="2357698"/>
            <a:ext cx="3153027" cy="1971486"/>
          </a:xfrm>
          <a:prstGeom prst="rect">
            <a:avLst/>
          </a:prstGeom>
        </p:spPr>
      </p:pic>
      <p:pic>
        <p:nvPicPr>
          <p:cNvPr id="5" name="Picture 4">
            <a:extLst>
              <a:ext uri="{FF2B5EF4-FFF2-40B4-BE49-F238E27FC236}">
                <a16:creationId xmlns:a16="http://schemas.microsoft.com/office/drawing/2014/main" id="{923ADDDB-D002-4D46-918F-CF942C04E30A}"/>
              </a:ext>
            </a:extLst>
          </p:cNvPr>
          <p:cNvPicPr>
            <a:picLocks noChangeAspect="1"/>
          </p:cNvPicPr>
          <p:nvPr/>
        </p:nvPicPr>
        <p:blipFill>
          <a:blip r:embed="rId3"/>
          <a:stretch>
            <a:fillRect/>
          </a:stretch>
        </p:blipFill>
        <p:spPr>
          <a:xfrm>
            <a:off x="6170374" y="4647701"/>
            <a:ext cx="3291448" cy="1642274"/>
          </a:xfrm>
          <a:prstGeom prst="rect">
            <a:avLst/>
          </a:prstGeom>
        </p:spPr>
      </p:pic>
      <p:sp>
        <p:nvSpPr>
          <p:cNvPr id="14" name="TextBox 13">
            <a:extLst>
              <a:ext uri="{FF2B5EF4-FFF2-40B4-BE49-F238E27FC236}">
                <a16:creationId xmlns:a16="http://schemas.microsoft.com/office/drawing/2014/main" id="{1FC2ED6B-AA57-42D1-A0B7-217EF7B36A42}"/>
              </a:ext>
            </a:extLst>
          </p:cNvPr>
          <p:cNvSpPr txBox="1"/>
          <p:nvPr/>
        </p:nvSpPr>
        <p:spPr>
          <a:xfrm>
            <a:off x="7060690" y="4355699"/>
            <a:ext cx="6207852" cy="523220"/>
          </a:xfrm>
          <a:prstGeom prst="rect">
            <a:avLst/>
          </a:prstGeom>
          <a:noFill/>
        </p:spPr>
        <p:txBody>
          <a:bodyPr wrap="square">
            <a:spAutoFit/>
          </a:bodyPr>
          <a:lstStyle/>
          <a:p>
            <a:r>
              <a:rPr lang="en-US" sz="1400" b="1" dirty="0">
                <a:latin typeface="+mn-lt"/>
              </a:rPr>
              <a:t>Signaling handling for ultra-low latency applications</a:t>
            </a:r>
          </a:p>
          <a:p>
            <a:endParaRPr lang="en-US" sz="1400" b="1" dirty="0">
              <a:latin typeface="+mn-lt"/>
            </a:endParaRPr>
          </a:p>
        </p:txBody>
      </p:sp>
      <p:sp>
        <p:nvSpPr>
          <p:cNvPr id="16" name="TextBox 15">
            <a:extLst>
              <a:ext uri="{FF2B5EF4-FFF2-40B4-BE49-F238E27FC236}">
                <a16:creationId xmlns:a16="http://schemas.microsoft.com/office/drawing/2014/main" id="{437B809A-99AD-4C06-AC72-2F7F4D31AD4D}"/>
              </a:ext>
            </a:extLst>
          </p:cNvPr>
          <p:cNvSpPr txBox="1"/>
          <p:nvPr/>
        </p:nvSpPr>
        <p:spPr>
          <a:xfrm>
            <a:off x="9202692" y="2497914"/>
            <a:ext cx="2631323" cy="1569660"/>
          </a:xfrm>
          <a:prstGeom prst="rect">
            <a:avLst/>
          </a:prstGeom>
          <a:noFill/>
        </p:spPr>
        <p:txBody>
          <a:bodyPr wrap="square">
            <a:spAutoFit/>
          </a:bodyPr>
          <a:lstStyle/>
          <a:p>
            <a:r>
              <a:rPr lang="en-US" sz="1200" dirty="0">
                <a:latin typeface="+mn-lt"/>
              </a:rPr>
              <a:t>Massive connectivity for billions (a lot more..) of devices (</a:t>
            </a:r>
            <a:r>
              <a:rPr lang="en-US" sz="1200" dirty="0" err="1">
                <a:latin typeface="+mn-lt"/>
              </a:rPr>
              <a:t>MIoT</a:t>
            </a:r>
            <a:r>
              <a:rPr lang="en-US" sz="1200" dirty="0">
                <a:latin typeface="+mn-lt"/>
              </a:rPr>
              <a:t>) and people is envisioned for 6G</a:t>
            </a:r>
          </a:p>
          <a:p>
            <a:endParaRPr lang="en-US" sz="1200" dirty="0">
              <a:latin typeface="+mn-lt"/>
            </a:endParaRPr>
          </a:p>
          <a:p>
            <a:r>
              <a:rPr lang="en-US" sz="1200" dirty="0">
                <a:latin typeface="+mn-lt"/>
              </a:rPr>
              <a:t>Excessive load on control plane interfaces and protocols need to be reduced to assure control plane scalability in 6G</a:t>
            </a:r>
          </a:p>
        </p:txBody>
      </p:sp>
      <p:sp>
        <p:nvSpPr>
          <p:cNvPr id="18" name="TextBox 17">
            <a:extLst>
              <a:ext uri="{FF2B5EF4-FFF2-40B4-BE49-F238E27FC236}">
                <a16:creationId xmlns:a16="http://schemas.microsoft.com/office/drawing/2014/main" id="{288B8487-28F4-4061-802D-8C1FB1669B19}"/>
              </a:ext>
            </a:extLst>
          </p:cNvPr>
          <p:cNvSpPr txBox="1"/>
          <p:nvPr/>
        </p:nvSpPr>
        <p:spPr>
          <a:xfrm>
            <a:off x="9388674" y="4579274"/>
            <a:ext cx="2693598" cy="1754326"/>
          </a:xfrm>
          <a:prstGeom prst="rect">
            <a:avLst/>
          </a:prstGeom>
          <a:noFill/>
        </p:spPr>
        <p:txBody>
          <a:bodyPr wrap="square">
            <a:spAutoFit/>
          </a:bodyPr>
          <a:lstStyle/>
          <a:p>
            <a:r>
              <a:rPr lang="en-US" sz="1200" dirty="0">
                <a:latin typeface="+mn-lt"/>
              </a:rPr>
              <a:t>Ultra low latency signaling connectivity may be essential for certain 6G use cases like Industry time sensitive networks, holographic presence based applications, real time environment modeling, synchronized controlling of multiple devices, AI/ML based network decision making, dynamic service provisioning</a:t>
            </a:r>
          </a:p>
        </p:txBody>
      </p:sp>
      <p:pic>
        <p:nvPicPr>
          <p:cNvPr id="20" name="Picture 19">
            <a:extLst>
              <a:ext uri="{FF2B5EF4-FFF2-40B4-BE49-F238E27FC236}">
                <a16:creationId xmlns:a16="http://schemas.microsoft.com/office/drawing/2014/main" id="{A1F91A83-D629-42CC-A5DB-B4288BAE14B8}"/>
              </a:ext>
            </a:extLst>
          </p:cNvPr>
          <p:cNvPicPr>
            <a:picLocks noChangeAspect="1"/>
          </p:cNvPicPr>
          <p:nvPr/>
        </p:nvPicPr>
        <p:blipFill rotWithShape="1">
          <a:blip r:embed="rId4"/>
          <a:srcRect t="11911"/>
          <a:stretch/>
        </p:blipFill>
        <p:spPr>
          <a:xfrm>
            <a:off x="934133" y="4223495"/>
            <a:ext cx="4215619" cy="2209721"/>
          </a:xfrm>
          <a:prstGeom prst="rect">
            <a:avLst/>
          </a:prstGeom>
        </p:spPr>
      </p:pic>
      <p:sp>
        <p:nvSpPr>
          <p:cNvPr id="24" name="TextBox 23">
            <a:extLst>
              <a:ext uri="{FF2B5EF4-FFF2-40B4-BE49-F238E27FC236}">
                <a16:creationId xmlns:a16="http://schemas.microsoft.com/office/drawing/2014/main" id="{61DF5EE8-5A02-4DF1-AB03-DEA42049E5D4}"/>
              </a:ext>
            </a:extLst>
          </p:cNvPr>
          <p:cNvSpPr txBox="1"/>
          <p:nvPr/>
        </p:nvSpPr>
        <p:spPr>
          <a:xfrm>
            <a:off x="248256" y="1945557"/>
            <a:ext cx="5636016" cy="954107"/>
          </a:xfrm>
          <a:prstGeom prst="rect">
            <a:avLst/>
          </a:prstGeom>
          <a:noFill/>
        </p:spPr>
        <p:txBody>
          <a:bodyPr wrap="square">
            <a:spAutoFit/>
          </a:bodyPr>
          <a:lstStyle/>
          <a:p>
            <a:pPr algn="ctr"/>
            <a:r>
              <a:rPr lang="en-US" sz="1400" b="1" dirty="0">
                <a:latin typeface="+mn-lt"/>
              </a:rPr>
              <a:t>Handling of diversified services in 6G (Examples of potential services Holographic communication, XR, Digital Twin, Multidimensional sending, Tactile and haptic internet communication)  </a:t>
            </a:r>
          </a:p>
          <a:p>
            <a:pPr algn="ctr"/>
            <a:endParaRPr lang="en-US" sz="1400" b="1" dirty="0">
              <a:latin typeface="+mn-lt"/>
            </a:endParaRPr>
          </a:p>
        </p:txBody>
      </p:sp>
      <p:sp>
        <p:nvSpPr>
          <p:cNvPr id="27" name="TextBox 26">
            <a:extLst>
              <a:ext uri="{FF2B5EF4-FFF2-40B4-BE49-F238E27FC236}">
                <a16:creationId xmlns:a16="http://schemas.microsoft.com/office/drawing/2014/main" id="{48F54362-3D80-4991-B077-EBC37A404B78}"/>
              </a:ext>
            </a:extLst>
          </p:cNvPr>
          <p:cNvSpPr txBox="1"/>
          <p:nvPr/>
        </p:nvSpPr>
        <p:spPr>
          <a:xfrm>
            <a:off x="1648894" y="3926320"/>
            <a:ext cx="4089067" cy="523220"/>
          </a:xfrm>
          <a:prstGeom prst="rect">
            <a:avLst/>
          </a:prstGeom>
          <a:noFill/>
        </p:spPr>
        <p:txBody>
          <a:bodyPr wrap="square">
            <a:spAutoFit/>
          </a:bodyPr>
          <a:lstStyle/>
          <a:p>
            <a:r>
              <a:rPr lang="en-US" sz="1400" b="1" dirty="0">
                <a:solidFill>
                  <a:srgbClr val="C00000"/>
                </a:solidFill>
                <a:latin typeface="+mn-lt"/>
              </a:rPr>
              <a:t>One of the prospective solution </a:t>
            </a:r>
          </a:p>
          <a:p>
            <a:endParaRPr lang="en-US" sz="1400" b="1" dirty="0">
              <a:solidFill>
                <a:srgbClr val="C00000"/>
              </a:solidFill>
              <a:latin typeface="+mn-lt"/>
            </a:endParaRPr>
          </a:p>
        </p:txBody>
      </p:sp>
    </p:spTree>
    <p:extLst>
      <p:ext uri="{BB962C8B-B14F-4D97-AF65-F5344CB8AC3E}">
        <p14:creationId xmlns:p14="http://schemas.microsoft.com/office/powerpoint/2010/main" val="15751471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schemas.microsoft.com/office/2006/metadata/properties"/>
    <ds:schemaRef ds:uri="http://www.w3.org/XML/1998/namespace"/>
    <ds:schemaRef ds:uri="http://purl.org/dc/dcmitype/"/>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37308</TotalTime>
  <Words>463</Words>
  <Application>Microsoft Office PowerPoint</Application>
  <PresentationFormat>Widescreen</PresentationFormat>
  <Paragraphs>51</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Arial </vt:lpstr>
      <vt:lpstr>Calibri</vt:lpstr>
      <vt:lpstr>Calibri Light</vt:lpstr>
      <vt:lpstr>Times New Roman</vt:lpstr>
      <vt:lpstr>Office Theme</vt:lpstr>
      <vt:lpstr>6G Area of Interest Topic 1: Ubiquitous connectivity Topic 2: Handling of diverse services  </vt:lpstr>
      <vt:lpstr>Topic 1: Ubiquitous Connectivity </vt:lpstr>
      <vt:lpstr>Topic 2: Handling of diverse services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Ubiquitous Connectivity</dc:title>
  <dc:creator>Acer</dc:creator>
  <dc:description>© 3GPP 2018</dc:description>
  <cp:lastModifiedBy>Rashmi Kamran</cp:lastModifiedBy>
  <cp:revision>922</cp:revision>
  <dcterms:created xsi:type="dcterms:W3CDTF">2010-02-05T13:52:04Z</dcterms:created>
  <dcterms:modified xsi:type="dcterms:W3CDTF">2024-08-08T16:31:38Z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