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9" r:id="rId2"/>
    <p:sldId id="258" r:id="rId3"/>
    <p:sldId id="257"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60" y="2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9D917-A474-4A22-9918-758705A9AED7}" type="datetimeFigureOut">
              <a:rPr lang="zh-CN" altLang="en-US" smtClean="0"/>
              <a:t>2024/8/9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AED11-A2AE-41B6-827E-596C6AB2E968}" type="slidenum">
              <a:rPr lang="zh-CN" altLang="en-US" smtClean="0"/>
              <a:t>‹#›</a:t>
            </a:fld>
            <a:endParaRPr lang="zh-CN" altLang="en-US"/>
          </a:p>
        </p:txBody>
      </p:sp>
    </p:spTree>
    <p:extLst>
      <p:ext uri="{BB962C8B-B14F-4D97-AF65-F5344CB8AC3E}">
        <p14:creationId xmlns:p14="http://schemas.microsoft.com/office/powerpoint/2010/main" val="1012025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A59995-F8BC-1CE6-EED3-4A4535AF8F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1F01CB3-FBDA-9DE7-3A38-B26EC6186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8F07F8-EE62-C893-2258-5D4C71F2221D}"/>
              </a:ext>
            </a:extLst>
          </p:cNvPr>
          <p:cNvSpPr>
            <a:spLocks noGrp="1"/>
          </p:cNvSpPr>
          <p:nvPr>
            <p:ph type="dt" sz="half" idx="10"/>
          </p:nvPr>
        </p:nvSpPr>
        <p:spPr/>
        <p:txBody>
          <a:bodyPr/>
          <a:lstStyle/>
          <a:p>
            <a:fld id="{F67EC6A2-2506-4B5B-8296-79C68B4756F9}" type="datetime1">
              <a:rPr lang="zh-CN" altLang="en-US" smtClean="0"/>
              <a:t>2024/8/9</a:t>
            </a:fld>
            <a:endParaRPr lang="zh-CN" altLang="en-US"/>
          </a:p>
        </p:txBody>
      </p:sp>
      <p:sp>
        <p:nvSpPr>
          <p:cNvPr id="5" name="页脚占位符 4">
            <a:extLst>
              <a:ext uri="{FF2B5EF4-FFF2-40B4-BE49-F238E27FC236}">
                <a16:creationId xmlns:a16="http://schemas.microsoft.com/office/drawing/2014/main" id="{F26D3D26-146F-D55C-AD75-A2D530117F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418CD0-4C03-999A-500A-CC4A36D2212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70988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06D01-EFE9-E833-2061-5E31BEBFACE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095C8B-BA5F-7259-CB19-9D60458AFE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E316E-C66C-1C7B-0C77-FD080D647CEC}"/>
              </a:ext>
            </a:extLst>
          </p:cNvPr>
          <p:cNvSpPr>
            <a:spLocks noGrp="1"/>
          </p:cNvSpPr>
          <p:nvPr>
            <p:ph type="dt" sz="half" idx="10"/>
          </p:nvPr>
        </p:nvSpPr>
        <p:spPr/>
        <p:txBody>
          <a:bodyPr/>
          <a:lstStyle/>
          <a:p>
            <a:fld id="{FFA245AE-5C66-4FBB-A4C2-8DAB3D10F9EA}" type="datetime1">
              <a:rPr lang="zh-CN" altLang="en-US" smtClean="0"/>
              <a:t>2024/8/9</a:t>
            </a:fld>
            <a:endParaRPr lang="zh-CN" altLang="en-US"/>
          </a:p>
        </p:txBody>
      </p:sp>
      <p:sp>
        <p:nvSpPr>
          <p:cNvPr id="5" name="页脚占位符 4">
            <a:extLst>
              <a:ext uri="{FF2B5EF4-FFF2-40B4-BE49-F238E27FC236}">
                <a16:creationId xmlns:a16="http://schemas.microsoft.com/office/drawing/2014/main" id="{EEF13E97-F660-2DFE-A610-DE8102E918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C85FB0-B346-16DF-B8DF-F37ED18C5D2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69439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5C4E1B6-7F17-0FF5-E4FC-7C55858C97D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22B3992-7C28-7044-7540-D5E053820D2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5F334E-EEFD-5514-11C7-3CB96C6AF29C}"/>
              </a:ext>
            </a:extLst>
          </p:cNvPr>
          <p:cNvSpPr>
            <a:spLocks noGrp="1"/>
          </p:cNvSpPr>
          <p:nvPr>
            <p:ph type="dt" sz="half" idx="10"/>
          </p:nvPr>
        </p:nvSpPr>
        <p:spPr/>
        <p:txBody>
          <a:bodyPr/>
          <a:lstStyle/>
          <a:p>
            <a:fld id="{2E848E2E-44DB-4281-A0E2-84F2DD235BF8}" type="datetime1">
              <a:rPr lang="zh-CN" altLang="en-US" smtClean="0"/>
              <a:t>2024/8/9</a:t>
            </a:fld>
            <a:endParaRPr lang="zh-CN" altLang="en-US"/>
          </a:p>
        </p:txBody>
      </p:sp>
      <p:sp>
        <p:nvSpPr>
          <p:cNvPr id="5" name="页脚占位符 4">
            <a:extLst>
              <a:ext uri="{FF2B5EF4-FFF2-40B4-BE49-F238E27FC236}">
                <a16:creationId xmlns:a16="http://schemas.microsoft.com/office/drawing/2014/main" id="{5A15AA7C-C681-0FA5-5C26-9A09A05FD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B7DCF8-071E-9C12-5807-1181F1786D4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7272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A90E2A-4B0D-26D9-18F0-73DC9090B0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9F6647-E93B-C223-2797-79E58A13DE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ADB54A-4139-2EB8-55DA-B2BD3C26F96C}"/>
              </a:ext>
            </a:extLst>
          </p:cNvPr>
          <p:cNvSpPr>
            <a:spLocks noGrp="1"/>
          </p:cNvSpPr>
          <p:nvPr>
            <p:ph type="dt" sz="half" idx="10"/>
          </p:nvPr>
        </p:nvSpPr>
        <p:spPr/>
        <p:txBody>
          <a:bodyPr/>
          <a:lstStyle/>
          <a:p>
            <a:fld id="{246A0C4F-1513-4F6E-8F22-9EB4863B6660}" type="datetime1">
              <a:rPr lang="zh-CN" altLang="en-US" smtClean="0"/>
              <a:t>2024/8/9</a:t>
            </a:fld>
            <a:endParaRPr lang="zh-CN" altLang="en-US"/>
          </a:p>
        </p:txBody>
      </p:sp>
      <p:sp>
        <p:nvSpPr>
          <p:cNvPr id="5" name="页脚占位符 4">
            <a:extLst>
              <a:ext uri="{FF2B5EF4-FFF2-40B4-BE49-F238E27FC236}">
                <a16:creationId xmlns:a16="http://schemas.microsoft.com/office/drawing/2014/main" id="{DECDBDF7-3763-63EC-2AE0-26B2AB3B88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64AFEE-3BBC-B101-760D-A975B40287E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931058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665AD-9710-E597-0059-C7872A03D0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A50226C-34E8-D72F-D3EE-4431E084A8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14E221-76DB-4265-B5B9-CB8BEA3A92E9}"/>
              </a:ext>
            </a:extLst>
          </p:cNvPr>
          <p:cNvSpPr>
            <a:spLocks noGrp="1"/>
          </p:cNvSpPr>
          <p:nvPr>
            <p:ph type="dt" sz="half" idx="10"/>
          </p:nvPr>
        </p:nvSpPr>
        <p:spPr/>
        <p:txBody>
          <a:bodyPr/>
          <a:lstStyle/>
          <a:p>
            <a:fld id="{56032E98-0AC4-4A3C-ACAD-CABF92A0355F}" type="datetime1">
              <a:rPr lang="zh-CN" altLang="en-US" smtClean="0"/>
              <a:t>2024/8/9</a:t>
            </a:fld>
            <a:endParaRPr lang="zh-CN" altLang="en-US"/>
          </a:p>
        </p:txBody>
      </p:sp>
      <p:sp>
        <p:nvSpPr>
          <p:cNvPr id="5" name="页脚占位符 4">
            <a:extLst>
              <a:ext uri="{FF2B5EF4-FFF2-40B4-BE49-F238E27FC236}">
                <a16:creationId xmlns:a16="http://schemas.microsoft.com/office/drawing/2014/main" id="{5D17662B-E6F2-2943-AA53-E36B32631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597482-94AF-7913-A7B8-0A3D571A9FAC}"/>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94466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13F02-F63A-DFD3-9499-E54DD39F6D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895F68-15BA-6913-7F6E-D57ABA474B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BFA96C-DD11-04EC-AE5D-42C93F5F186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65ECC2-14B4-893F-65B5-271DF1FD3C90}"/>
              </a:ext>
            </a:extLst>
          </p:cNvPr>
          <p:cNvSpPr>
            <a:spLocks noGrp="1"/>
          </p:cNvSpPr>
          <p:nvPr>
            <p:ph type="dt" sz="half" idx="10"/>
          </p:nvPr>
        </p:nvSpPr>
        <p:spPr/>
        <p:txBody>
          <a:bodyPr/>
          <a:lstStyle/>
          <a:p>
            <a:fld id="{4F7B5C0E-25F7-4CDE-9690-F8768F1A3BE7}" type="datetime1">
              <a:rPr lang="zh-CN" altLang="en-US" smtClean="0"/>
              <a:t>2024/8/9</a:t>
            </a:fld>
            <a:endParaRPr lang="zh-CN" altLang="en-US"/>
          </a:p>
        </p:txBody>
      </p:sp>
      <p:sp>
        <p:nvSpPr>
          <p:cNvPr id="6" name="页脚占位符 5">
            <a:extLst>
              <a:ext uri="{FF2B5EF4-FFF2-40B4-BE49-F238E27FC236}">
                <a16:creationId xmlns:a16="http://schemas.microsoft.com/office/drawing/2014/main" id="{3094B402-163E-6586-AF14-5A8E89E23F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C50D8E-1075-B025-E96F-868F965B601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8430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6D1141-A900-1378-F25B-04C186ABFA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1753C30-BF7A-3ED2-46FB-8B54F4CD7B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F6D7E22-6C57-84C1-DD3E-0D03CE84627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88F6358-68F3-A02B-A44F-C91296F63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1DF930C-2237-7FF4-3AA5-6728397E70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550F44F-903C-8A29-98F8-2ABB09488358}"/>
              </a:ext>
            </a:extLst>
          </p:cNvPr>
          <p:cNvSpPr>
            <a:spLocks noGrp="1"/>
          </p:cNvSpPr>
          <p:nvPr>
            <p:ph type="dt" sz="half" idx="10"/>
          </p:nvPr>
        </p:nvSpPr>
        <p:spPr/>
        <p:txBody>
          <a:bodyPr/>
          <a:lstStyle/>
          <a:p>
            <a:fld id="{2DFF66FD-71F4-4731-8F24-A3C916590FD0}" type="datetime1">
              <a:rPr lang="zh-CN" altLang="en-US" smtClean="0"/>
              <a:t>2024/8/9</a:t>
            </a:fld>
            <a:endParaRPr lang="zh-CN" altLang="en-US"/>
          </a:p>
        </p:txBody>
      </p:sp>
      <p:sp>
        <p:nvSpPr>
          <p:cNvPr id="8" name="页脚占位符 7">
            <a:extLst>
              <a:ext uri="{FF2B5EF4-FFF2-40B4-BE49-F238E27FC236}">
                <a16:creationId xmlns:a16="http://schemas.microsoft.com/office/drawing/2014/main" id="{3160AF9F-B550-9262-80E0-9F7E285DAB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754D2D2-07EB-C39C-B7E6-85BF6EBACB57}"/>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0060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1FD8-0892-26F1-3030-B68FF80309E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826E2A4-F016-7438-1F50-AD157B068A8B}"/>
              </a:ext>
            </a:extLst>
          </p:cNvPr>
          <p:cNvSpPr>
            <a:spLocks noGrp="1"/>
          </p:cNvSpPr>
          <p:nvPr>
            <p:ph type="dt" sz="half" idx="10"/>
          </p:nvPr>
        </p:nvSpPr>
        <p:spPr/>
        <p:txBody>
          <a:bodyPr/>
          <a:lstStyle/>
          <a:p>
            <a:fld id="{575DFFE3-29BA-4503-98A8-3D33549A65FD}" type="datetime1">
              <a:rPr lang="zh-CN" altLang="en-US" smtClean="0"/>
              <a:t>2024/8/9</a:t>
            </a:fld>
            <a:endParaRPr lang="zh-CN" altLang="en-US"/>
          </a:p>
        </p:txBody>
      </p:sp>
      <p:sp>
        <p:nvSpPr>
          <p:cNvPr id="4" name="页脚占位符 3">
            <a:extLst>
              <a:ext uri="{FF2B5EF4-FFF2-40B4-BE49-F238E27FC236}">
                <a16:creationId xmlns:a16="http://schemas.microsoft.com/office/drawing/2014/main" id="{4E05DECC-8987-5E51-EFFC-748F834F64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0DEE451-41A4-77AC-6E86-92553F714332}"/>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4275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12C78F-46AE-5217-56AD-5A38472E058F}"/>
              </a:ext>
            </a:extLst>
          </p:cNvPr>
          <p:cNvSpPr>
            <a:spLocks noGrp="1"/>
          </p:cNvSpPr>
          <p:nvPr>
            <p:ph type="dt" sz="half" idx="10"/>
          </p:nvPr>
        </p:nvSpPr>
        <p:spPr/>
        <p:txBody>
          <a:bodyPr/>
          <a:lstStyle/>
          <a:p>
            <a:fld id="{53F918A8-3A1C-478C-B200-8F29067AB49A}" type="datetime1">
              <a:rPr lang="zh-CN" altLang="en-US" smtClean="0"/>
              <a:t>2024/8/9</a:t>
            </a:fld>
            <a:endParaRPr lang="zh-CN" altLang="en-US"/>
          </a:p>
        </p:txBody>
      </p:sp>
      <p:sp>
        <p:nvSpPr>
          <p:cNvPr id="3" name="页脚占位符 2">
            <a:extLst>
              <a:ext uri="{FF2B5EF4-FFF2-40B4-BE49-F238E27FC236}">
                <a16:creationId xmlns:a16="http://schemas.microsoft.com/office/drawing/2014/main" id="{13A0FA52-9AE8-1438-A674-792385E26B4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6082A67-EC9C-3609-F8EC-8D0277195BD3}"/>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9127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9AE00-A141-ECEE-7CC3-DAE48DA38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A17CDF-0D18-8137-6C5C-DAFE9042A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B179589-3FF3-AB57-35B4-429413FD1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E0B26B4-77E0-8C71-6850-BC9C4876D4BD}"/>
              </a:ext>
            </a:extLst>
          </p:cNvPr>
          <p:cNvSpPr>
            <a:spLocks noGrp="1"/>
          </p:cNvSpPr>
          <p:nvPr>
            <p:ph type="dt" sz="half" idx="10"/>
          </p:nvPr>
        </p:nvSpPr>
        <p:spPr/>
        <p:txBody>
          <a:bodyPr/>
          <a:lstStyle/>
          <a:p>
            <a:fld id="{5F9FB8CE-E98A-4897-82EC-A30CA1BDEE93}" type="datetime1">
              <a:rPr lang="zh-CN" altLang="en-US" smtClean="0"/>
              <a:t>2024/8/9</a:t>
            </a:fld>
            <a:endParaRPr lang="zh-CN" altLang="en-US"/>
          </a:p>
        </p:txBody>
      </p:sp>
      <p:sp>
        <p:nvSpPr>
          <p:cNvPr id="6" name="页脚占位符 5">
            <a:extLst>
              <a:ext uri="{FF2B5EF4-FFF2-40B4-BE49-F238E27FC236}">
                <a16:creationId xmlns:a16="http://schemas.microsoft.com/office/drawing/2014/main" id="{7150A555-44D8-E22A-0DF7-5CDDDFB2FA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6B102A-B00F-89A6-3207-E1238597A87E}"/>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85317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2722E-B9D2-4BE1-BFFD-A341F2F851F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E8A9E0D-5E68-7A28-5B8B-B3FA70B922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D3BC1A5-2602-BD88-11D7-69D7E61B04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9C620F-6CC5-1D71-C78A-35A6F35BFB05}"/>
              </a:ext>
            </a:extLst>
          </p:cNvPr>
          <p:cNvSpPr>
            <a:spLocks noGrp="1"/>
          </p:cNvSpPr>
          <p:nvPr>
            <p:ph type="dt" sz="half" idx="10"/>
          </p:nvPr>
        </p:nvSpPr>
        <p:spPr/>
        <p:txBody>
          <a:bodyPr/>
          <a:lstStyle/>
          <a:p>
            <a:fld id="{251772A6-8B52-4267-A39A-4B755CF3F26F}" type="datetime1">
              <a:rPr lang="zh-CN" altLang="en-US" smtClean="0"/>
              <a:t>2024/8/9</a:t>
            </a:fld>
            <a:endParaRPr lang="zh-CN" altLang="en-US"/>
          </a:p>
        </p:txBody>
      </p:sp>
      <p:sp>
        <p:nvSpPr>
          <p:cNvPr id="6" name="页脚占位符 5">
            <a:extLst>
              <a:ext uri="{FF2B5EF4-FFF2-40B4-BE49-F238E27FC236}">
                <a16:creationId xmlns:a16="http://schemas.microsoft.com/office/drawing/2014/main" id="{91BF21A2-6A2F-0EBD-D805-8A53BEE8B5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EE03C4-8C83-76E8-CA5E-B60DC0C47B06}"/>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41870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043053-BC4B-0408-7CFA-C08086643A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04D1B74-0B3A-9CF0-D49D-E9641240B9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041415-34D1-34CC-0A8B-5EEBFBAAC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6E03F-2658-4A88-8BD4-9386BC019F8B}" type="datetime1">
              <a:rPr lang="zh-CN" altLang="en-US" smtClean="0"/>
              <a:t>2024/8/9</a:t>
            </a:fld>
            <a:endParaRPr lang="zh-CN" altLang="en-US"/>
          </a:p>
        </p:txBody>
      </p:sp>
      <p:sp>
        <p:nvSpPr>
          <p:cNvPr id="5" name="页脚占位符 4">
            <a:extLst>
              <a:ext uri="{FF2B5EF4-FFF2-40B4-BE49-F238E27FC236}">
                <a16:creationId xmlns:a16="http://schemas.microsoft.com/office/drawing/2014/main" id="{45B0091C-A04B-469A-CCC2-ADFC31563B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1976AD4-1D8C-885D-5393-C484F2636C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532513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广电-48">
            <a:extLst>
              <a:ext uri="{FF2B5EF4-FFF2-40B4-BE49-F238E27FC236}">
                <a16:creationId xmlns:a16="http://schemas.microsoft.com/office/drawing/2014/main" id="{A6F5DB6E-4A51-8D9C-8BB3-586C1CE8E16E}"/>
              </a:ext>
            </a:extLst>
          </p:cNvPr>
          <p:cNvPicPr>
            <a:picLocks noChangeAspect="1"/>
          </p:cNvPicPr>
          <p:nvPr/>
        </p:nvPicPr>
        <p:blipFill>
          <a:blip r:embed="rId2"/>
          <a:stretch>
            <a:fillRect/>
          </a:stretch>
        </p:blipFill>
        <p:spPr>
          <a:xfrm>
            <a:off x="0" y="2902498"/>
            <a:ext cx="12192000" cy="4072255"/>
          </a:xfrm>
          <a:prstGeom prst="rect">
            <a:avLst/>
          </a:prstGeom>
        </p:spPr>
      </p:pic>
      <p:sp>
        <p:nvSpPr>
          <p:cNvPr id="5" name="文本框 4">
            <a:extLst>
              <a:ext uri="{FF2B5EF4-FFF2-40B4-BE49-F238E27FC236}">
                <a16:creationId xmlns:a16="http://schemas.microsoft.com/office/drawing/2014/main" id="{B1BAC32A-72A1-1EE7-206E-E534072887D8}"/>
              </a:ext>
            </a:extLst>
          </p:cNvPr>
          <p:cNvSpPr txBox="1"/>
          <p:nvPr/>
        </p:nvSpPr>
        <p:spPr>
          <a:xfrm>
            <a:off x="672860" y="2317723"/>
            <a:ext cx="10990053" cy="584775"/>
          </a:xfrm>
          <a:prstGeom prst="rect">
            <a:avLst/>
          </a:prstGeom>
          <a:noFill/>
        </p:spPr>
        <p:txBody>
          <a:bodyPr wrap="square" rtlCol="0" anchor="t">
            <a:spAutoFit/>
          </a:bodyPr>
          <a:lstStyle/>
          <a:p>
            <a:pPr marL="0" indent="0" algn="ctr" fontAlgn="auto">
              <a:lnSpc>
                <a:spcPct val="100000"/>
              </a:lnSpc>
              <a:buNone/>
            </a:pPr>
            <a:r>
              <a:rPr lang="en-US" altLang="zh-CN" sz="3200" b="1" dirty="0">
                <a:solidFill>
                  <a:schemeClr val="tx1">
                    <a:lumMod val="75000"/>
                    <a:lumOff val="25000"/>
                  </a:schemeClr>
                </a:solidFill>
                <a:latin typeface="微软雅黑" panose="020B0503020204020204" charset="-122"/>
                <a:ea typeface="微软雅黑" panose="020B0503020204020204" charset="-122"/>
                <a:sym typeface="+mn-ea"/>
              </a:rPr>
              <a:t>View on 6G Areas of Interest</a:t>
            </a:r>
          </a:p>
        </p:txBody>
      </p:sp>
      <p:sp>
        <p:nvSpPr>
          <p:cNvPr id="7" name="文本框 6">
            <a:extLst>
              <a:ext uri="{FF2B5EF4-FFF2-40B4-BE49-F238E27FC236}">
                <a16:creationId xmlns:a16="http://schemas.microsoft.com/office/drawing/2014/main" id="{80CCE317-3208-C553-C8C1-C74049762FC5}"/>
              </a:ext>
            </a:extLst>
          </p:cNvPr>
          <p:cNvSpPr txBox="1"/>
          <p:nvPr/>
        </p:nvSpPr>
        <p:spPr>
          <a:xfrm>
            <a:off x="-1" y="80097"/>
            <a:ext cx="7060677" cy="923330"/>
          </a:xfrm>
          <a:prstGeom prst="rect">
            <a:avLst/>
          </a:prstGeom>
          <a:noFill/>
        </p:spPr>
        <p:txBody>
          <a:bodyPr wrap="square">
            <a:spAutoFit/>
          </a:bodyPr>
          <a:lstStyle/>
          <a:p>
            <a:r>
              <a:rPr lang="nb-NO" altLang="zh-CN" b="1" dirty="0"/>
              <a:t>3GPP SA WG1 Meeting #</a:t>
            </a:r>
            <a:r>
              <a:rPr lang="en-US" altLang="zh-CN" b="1" dirty="0"/>
              <a:t>107, 19-23 Aug, 2024</a:t>
            </a:r>
          </a:p>
          <a:p>
            <a:r>
              <a:rPr lang="en-US" altLang="zh-CN" b="1" dirty="0"/>
              <a:t>Agenda item: 8.2</a:t>
            </a:r>
          </a:p>
          <a:p>
            <a:endParaRPr lang="en-US" altLang="zh-CN" b="1" dirty="0"/>
          </a:p>
        </p:txBody>
      </p:sp>
      <p:sp>
        <p:nvSpPr>
          <p:cNvPr id="8" name="文本占位符 3">
            <a:extLst>
              <a:ext uri="{FF2B5EF4-FFF2-40B4-BE49-F238E27FC236}">
                <a16:creationId xmlns:a16="http://schemas.microsoft.com/office/drawing/2014/main" id="{9E105B1F-9841-7451-7895-57D59344CBF3}"/>
              </a:ext>
            </a:extLst>
          </p:cNvPr>
          <p:cNvSpPr>
            <a:spLocks noGrp="1"/>
          </p:cNvSpPr>
          <p:nvPr/>
        </p:nvSpPr>
        <p:spPr>
          <a:xfrm>
            <a:off x="4552271" y="5357345"/>
            <a:ext cx="3087457" cy="64219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solidFill>
                  <a:schemeClr val="tx1">
                    <a:lumMod val="75000"/>
                    <a:lumOff val="25000"/>
                  </a:schemeClr>
                </a:solidFill>
              </a:rPr>
              <a:t>CBN</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China Broadnet </a:t>
            </a:r>
          </a:p>
        </p:txBody>
      </p:sp>
      <p:sp>
        <p:nvSpPr>
          <p:cNvPr id="12" name="文本框 11">
            <a:extLst>
              <a:ext uri="{FF2B5EF4-FFF2-40B4-BE49-F238E27FC236}">
                <a16:creationId xmlns:a16="http://schemas.microsoft.com/office/drawing/2014/main" id="{18BCEBBF-52F7-F9CC-5136-8D9D52468C02}"/>
              </a:ext>
            </a:extLst>
          </p:cNvPr>
          <p:cNvSpPr txBox="1"/>
          <p:nvPr/>
        </p:nvSpPr>
        <p:spPr>
          <a:xfrm>
            <a:off x="10529740" y="172430"/>
            <a:ext cx="1508289" cy="369332"/>
          </a:xfrm>
          <a:prstGeom prst="rect">
            <a:avLst/>
          </a:prstGeom>
          <a:noFill/>
        </p:spPr>
        <p:txBody>
          <a:bodyPr wrap="square">
            <a:spAutoFit/>
          </a:bodyPr>
          <a:lstStyle/>
          <a:p>
            <a:r>
              <a:rPr lang="en-US" altLang="zh-CN" b="1" dirty="0"/>
              <a:t>S1-242085</a:t>
            </a:r>
          </a:p>
        </p:txBody>
      </p:sp>
      <p:sp>
        <p:nvSpPr>
          <p:cNvPr id="13" name="灯片编号占位符 12">
            <a:extLst>
              <a:ext uri="{FF2B5EF4-FFF2-40B4-BE49-F238E27FC236}">
                <a16:creationId xmlns:a16="http://schemas.microsoft.com/office/drawing/2014/main" id="{F9D3B4C1-6886-1210-35C6-47237016DE2F}"/>
              </a:ext>
            </a:extLst>
          </p:cNvPr>
          <p:cNvSpPr>
            <a:spLocks noGrp="1"/>
          </p:cNvSpPr>
          <p:nvPr>
            <p:ph type="sldNum" sz="quarter" idx="12"/>
          </p:nvPr>
        </p:nvSpPr>
        <p:spPr/>
        <p:txBody>
          <a:bodyPr/>
          <a:lstStyle/>
          <a:p>
            <a:fld id="{E8994F5B-AF08-4582-8991-6C93D2AC88C6}" type="slidenum">
              <a:rPr lang="zh-CN" altLang="en-US" smtClean="0"/>
              <a:t>1</a:t>
            </a:fld>
            <a:endParaRPr lang="zh-CN" altLang="en-US"/>
          </a:p>
        </p:txBody>
      </p:sp>
    </p:spTree>
    <p:extLst>
      <p:ext uri="{BB962C8B-B14F-4D97-AF65-F5344CB8AC3E}">
        <p14:creationId xmlns:p14="http://schemas.microsoft.com/office/powerpoint/2010/main" val="2009650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300932" y="944438"/>
            <a:ext cx="11570970" cy="3569439"/>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defTabSz="914400">
              <a:lnSpc>
                <a:spcPct val="100000"/>
              </a:lnSpc>
            </a:pPr>
            <a:r>
              <a:rPr kumimoji="1" lang="en-US" altLang="zh-CN" b="1" dirty="0">
                <a:solidFill>
                  <a:srgbClr val="000000"/>
                </a:solidFill>
                <a:ea typeface="微软雅黑" panose="020B0503020204020204" pitchFamily="34" charset="-122"/>
                <a:cs typeface="Times New Roman" panose="02020603050405020304" pitchFamily="18" charset="0"/>
              </a:rPr>
              <a:t>Application</a:t>
            </a:r>
          </a:p>
          <a:p>
            <a:pPr defTabSz="914400">
              <a:lnSpc>
                <a:spcPct val="100000"/>
              </a:lnSpc>
            </a:pPr>
            <a:endParaRPr lang="en-US" altLang="zh-CN"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During the Beijing Winter Olympics, CBN verified new broadcast services such as multi view live streaming and panoramic VR video live streaming based on the 5G NR broadcast prototype system. </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CBN has organized industry venders to complete end-to-end 5G NR broadcast field test at 758-788MHz and launched pilot projects in corresponding cities. 5G NR broadcast deployment, scheme verification, field coverage test, and video service mobile interaction test were completed in Beijing. </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Combined with emergency broadcast project, 5G NR broadcast has been integrated with the emergency platform. The emergency broadcast platform can release emergency warning information to mobile terminals through the 700MHz radio and television network.</a:t>
            </a:r>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2</a:t>
            </a:fld>
            <a:endParaRPr lang="zh-CN" altLang="en-US"/>
          </a:p>
        </p:txBody>
      </p:sp>
      <p:sp>
        <p:nvSpPr>
          <p:cNvPr id="6" name="文本框 4">
            <a:extLst>
              <a:ext uri="{FF2B5EF4-FFF2-40B4-BE49-F238E27FC236}">
                <a16:creationId xmlns:a16="http://schemas.microsoft.com/office/drawing/2014/main" id="{B1BAC32A-72A1-1EE7-206E-E534072887D8}"/>
              </a:ext>
            </a:extLst>
          </p:cNvPr>
          <p:cNvSpPr txBox="1"/>
          <p:nvPr/>
        </p:nvSpPr>
        <p:spPr>
          <a:xfrm>
            <a:off x="474417" y="278611"/>
            <a:ext cx="10990053" cy="584775"/>
          </a:xfrm>
          <a:prstGeom prst="rect">
            <a:avLst/>
          </a:prstGeom>
          <a:noFill/>
        </p:spPr>
        <p:txBody>
          <a:bodyPr wrap="square" rtlCol="0" anchor="t">
            <a:spAutoFit/>
          </a:bodyPr>
          <a:lstStyle/>
          <a:p>
            <a:pPr marL="0" indent="0" algn="ctr" fontAlgn="auto">
              <a:lnSpc>
                <a:spcPct val="100000"/>
              </a:lnSpc>
              <a:buNone/>
            </a:pPr>
            <a:r>
              <a:rPr lang="en-US" altLang="zh-CN" sz="3200" b="1" dirty="0">
                <a:solidFill>
                  <a:schemeClr val="tx1">
                    <a:lumMod val="75000"/>
                    <a:lumOff val="25000"/>
                  </a:schemeClr>
                </a:solidFill>
                <a:latin typeface="微软雅黑" panose="020B0503020204020204" charset="-122"/>
                <a:ea typeface="微软雅黑" panose="020B0503020204020204" charset="-122"/>
                <a:sym typeface="+mn-ea"/>
              </a:rPr>
              <a:t>Support Broadcast Services in Rel-20 6G</a:t>
            </a:r>
          </a:p>
        </p:txBody>
      </p:sp>
    </p:spTree>
    <p:extLst>
      <p:ext uri="{BB962C8B-B14F-4D97-AF65-F5344CB8AC3E}">
        <p14:creationId xmlns:p14="http://schemas.microsoft.com/office/powerpoint/2010/main" val="2781699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291928" y="1063151"/>
            <a:ext cx="11757840" cy="1815112"/>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defTabSz="914400">
              <a:lnSpc>
                <a:spcPct val="100000"/>
              </a:lnSpc>
            </a:pPr>
            <a:r>
              <a:rPr kumimoji="1" lang="en-US" altLang="zh-CN" b="1" dirty="0">
                <a:solidFill>
                  <a:srgbClr val="000000"/>
                </a:solidFill>
                <a:ea typeface="微软雅黑" panose="020B0503020204020204" pitchFamily="34" charset="-122"/>
                <a:cs typeface="Times New Roman" panose="02020603050405020304" pitchFamily="18" charset="0"/>
              </a:rPr>
              <a:t>Motivation:</a:t>
            </a:r>
          </a:p>
          <a:p>
            <a:pPr marL="285750" indent="-285750" algn="just" defTabSz="914400">
              <a:lnSpc>
                <a:spcPct val="100000"/>
              </a:lnSpc>
              <a:buFont typeface="Arial" panose="020B0604020202020204" pitchFamily="34" charset="0"/>
              <a:buChar char="•"/>
            </a:pPr>
            <a:r>
              <a:rPr lang="en-US" altLang="zh-CN" sz="1800" dirty="0">
                <a:solidFill>
                  <a:srgbClr val="1D1D1A"/>
                </a:solidFill>
              </a:rPr>
              <a:t>The first release of 5G was Rel-15, while MBS feature was supported in Rel-17, which resulted in MBS feature not being well considered in the 5G network architecture. Regarding MBS feature, four new functions have been added to the 5G network architecture, namely MB-SMF, MB-UPF, MBSF and MBSTF. In actual network deployment, it is necessary to reconsider the access of new functions. Therefore, the requirement for broadcast should be added in the early versions of 6G to address such issues.</a:t>
            </a:r>
          </a:p>
        </p:txBody>
      </p:sp>
      <p:sp>
        <p:nvSpPr>
          <p:cNvPr id="10" name="灯片编号占位符 9">
            <a:extLst>
              <a:ext uri="{FF2B5EF4-FFF2-40B4-BE49-F238E27FC236}">
                <a16:creationId xmlns:a16="http://schemas.microsoft.com/office/drawing/2014/main" id="{0C782E41-D4B3-6822-A259-44B123B5C378}"/>
              </a:ext>
            </a:extLst>
          </p:cNvPr>
          <p:cNvSpPr>
            <a:spLocks noGrp="1"/>
          </p:cNvSpPr>
          <p:nvPr>
            <p:ph type="sldNum" sz="quarter" idx="12"/>
          </p:nvPr>
        </p:nvSpPr>
        <p:spPr/>
        <p:txBody>
          <a:bodyPr/>
          <a:lstStyle/>
          <a:p>
            <a:fld id="{E8994F5B-AF08-4582-8991-6C93D2AC88C6}" type="slidenum">
              <a:rPr lang="zh-CN" altLang="en-US" smtClean="0"/>
              <a:t>3</a:t>
            </a:fld>
            <a:endParaRPr lang="zh-CN" altLang="en-US"/>
          </a:p>
        </p:txBody>
      </p:sp>
      <p:sp>
        <p:nvSpPr>
          <p:cNvPr id="4" name="文本框 9">
            <a:extLst>
              <a:ext uri="{FF2B5EF4-FFF2-40B4-BE49-F238E27FC236}">
                <a16:creationId xmlns:a16="http://schemas.microsoft.com/office/drawing/2014/main" id="{8D7C78E6-6959-1D13-D4D1-19F31182573B}"/>
              </a:ext>
            </a:extLst>
          </p:cNvPr>
          <p:cNvSpPr txBox="1"/>
          <p:nvPr/>
        </p:nvSpPr>
        <p:spPr>
          <a:xfrm>
            <a:off x="291928" y="3360870"/>
            <a:ext cx="11570970" cy="1907445"/>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defTabSz="914400">
              <a:lnSpc>
                <a:spcPct val="100000"/>
              </a:lnSpc>
            </a:pPr>
            <a:r>
              <a:rPr kumimoji="1" lang="en-US" altLang="zh-CN" b="1" dirty="0">
                <a:solidFill>
                  <a:srgbClr val="000000"/>
                </a:solidFill>
                <a:ea typeface="微软雅黑" panose="020B0503020204020204" pitchFamily="34" charset="-122"/>
                <a:cs typeface="Times New Roman" panose="02020603050405020304" pitchFamily="18" charset="0"/>
              </a:rPr>
              <a:t>Background:</a:t>
            </a:r>
          </a:p>
          <a:p>
            <a:pPr defTabSz="914400">
              <a:lnSpc>
                <a:spcPct val="100000"/>
              </a:lnSpc>
            </a:pPr>
            <a:endParaRPr kumimoji="1" lang="en-US" altLang="zh-CN" b="1" dirty="0">
              <a:solidFill>
                <a:srgbClr val="000000"/>
              </a:solidFill>
              <a:ea typeface="微软雅黑" panose="020B0503020204020204" pitchFamily="34" charset="-122"/>
              <a:cs typeface="Times New Roman" panose="02020603050405020304" pitchFamily="18" charset="0"/>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3GPP has developed the MBS (Multicast/Broadcast Services) for 5G networks for multimedia live streaming, public services, Massive IoT, V2X. </a:t>
            </a:r>
          </a:p>
          <a:p>
            <a:pPr marL="285750" indent="-285750" algn="just" defTabSz="914400">
              <a:lnSpc>
                <a:spcPct val="100000"/>
              </a:lnSpc>
              <a:buFont typeface="Arial" panose="020B0604020202020204" pitchFamily="34" charset="0"/>
              <a:buChar char="•"/>
            </a:pPr>
            <a:r>
              <a:rPr lang="en-US" altLang="zh-CN" sz="1800" dirty="0">
                <a:solidFill>
                  <a:srgbClr val="1D1D1A"/>
                </a:solidFill>
              </a:rPr>
              <a:t>Rel-17[1] specifies architecture enhancements for 5G multicast-broadcast services. And in the Rel-18[2] stage, MBS underwent enhanced evolution. </a:t>
            </a:r>
          </a:p>
        </p:txBody>
      </p:sp>
      <p:sp>
        <p:nvSpPr>
          <p:cNvPr id="6" name="文本框 6">
            <a:extLst>
              <a:ext uri="{FF2B5EF4-FFF2-40B4-BE49-F238E27FC236}">
                <a16:creationId xmlns:a16="http://schemas.microsoft.com/office/drawing/2014/main" id="{A09F6A24-DBEA-E8CF-AD05-CB47B856A119}"/>
              </a:ext>
            </a:extLst>
          </p:cNvPr>
          <p:cNvSpPr txBox="1"/>
          <p:nvPr/>
        </p:nvSpPr>
        <p:spPr>
          <a:xfrm>
            <a:off x="337868" y="6248660"/>
            <a:ext cx="11479091" cy="546303"/>
          </a:xfrm>
          <a:prstGeom prst="rect">
            <a:avLst/>
          </a:prstGeom>
          <a:noFill/>
        </p:spPr>
        <p:txBody>
          <a:bodyPr wrap="square">
            <a:spAutoFit/>
          </a:bodyPr>
          <a:lstStyle/>
          <a:p>
            <a:pPr>
              <a:spcAft>
                <a:spcPts val="900"/>
              </a:spcAft>
            </a:pPr>
            <a:r>
              <a:rPr lang="en-GB" altLang="zh-CN" sz="1100" dirty="0">
                <a:effectLst/>
                <a:latin typeface="Times New Roman" panose="02020603050405020304" pitchFamily="18" charset="0"/>
                <a:ea typeface="Times New Roman" panose="02020603050405020304" pitchFamily="18" charset="0"/>
              </a:rPr>
              <a:t>[1] </a:t>
            </a:r>
            <a:r>
              <a:rPr lang="en-GB" altLang="zh-CN" sz="1100" dirty="0">
                <a:effectLst/>
                <a:latin typeface="Times New Roman" panose="02020603050405020304" pitchFamily="18" charset="0"/>
                <a:ea typeface="等线" panose="02010600030101010101" pitchFamily="2" charset="-122"/>
              </a:rPr>
              <a:t>S</a:t>
            </a:r>
            <a:r>
              <a:rPr lang="en-GB" altLang="zh-CN" sz="1100" dirty="0">
                <a:effectLst/>
                <a:latin typeface="Times New Roman" panose="02020603050405020304" pitchFamily="18" charset="0"/>
                <a:ea typeface="Times New Roman" panose="02020603050405020304" pitchFamily="18" charset="0"/>
              </a:rPr>
              <a:t>P-</a:t>
            </a:r>
            <a:r>
              <a:rPr lang="en-GB" altLang="zh-CN" sz="1100" dirty="0">
                <a:effectLst/>
                <a:latin typeface="Times New Roman" panose="02020603050405020304" pitchFamily="18" charset="0"/>
                <a:ea typeface="等线" panose="02010600030101010101" pitchFamily="2" charset="-122"/>
              </a:rPr>
              <a:t>201106</a:t>
            </a:r>
            <a:r>
              <a:rPr lang="en-GB" altLang="zh-CN" sz="1100" dirty="0">
                <a:effectLst/>
                <a:latin typeface="Times New Roman" panose="02020603050405020304" pitchFamily="18" charset="0"/>
                <a:ea typeface="Times New Roman" panose="02020603050405020304" pitchFamily="18" charset="0"/>
              </a:rPr>
              <a:t> - New WID on Architectural enhancements for 5G multicast-broadcast services (5MBS)</a:t>
            </a:r>
            <a:endParaRPr lang="zh-CN" altLang="zh-CN" sz="1100" dirty="0">
              <a:effectLst/>
              <a:latin typeface="Times New Roman" panose="02020603050405020304" pitchFamily="18" charset="0"/>
              <a:ea typeface="Times New Roman" panose="02020603050405020304" pitchFamily="18" charset="0"/>
            </a:endParaRPr>
          </a:p>
          <a:p>
            <a:pPr>
              <a:spcAft>
                <a:spcPts val="900"/>
              </a:spcAft>
            </a:pPr>
            <a:r>
              <a:rPr lang="en-GB" altLang="zh-CN" sz="1100" dirty="0">
                <a:effectLst/>
                <a:latin typeface="Times New Roman" panose="02020603050405020304" pitchFamily="18" charset="0"/>
                <a:ea typeface="等线" panose="02010600030101010101" pitchFamily="2" charset="-122"/>
              </a:rPr>
              <a:t>[2] SP-221324- New WID on Architectural enhancements for 5G multicast-broadcast services Phase 2 (5MBS_Ph2)</a:t>
            </a:r>
            <a:endParaRPr lang="zh-CN" altLang="zh-CN"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9217217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333</Words>
  <Application>Microsoft Office PowerPoint</Application>
  <PresentationFormat>宽屏</PresentationFormat>
  <Paragraphs>24</Paragraphs>
  <Slides>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vt:i4>
      </vt:variant>
    </vt:vector>
  </HeadingPairs>
  <TitlesOfParts>
    <vt:vector size="9" baseType="lpstr">
      <vt:lpstr>等线</vt:lpstr>
      <vt:lpstr>等线 Light</vt:lpstr>
      <vt:lpstr>微软雅黑</vt:lpstr>
      <vt:lpstr>Arial</vt:lpstr>
      <vt:lpstr>Times New Roman</vt:lpstr>
      <vt:lpstr>Office 主题​​</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CBN</dc:creator>
  <cp:lastModifiedBy>CBN</cp:lastModifiedBy>
  <cp:revision>11</cp:revision>
  <dcterms:created xsi:type="dcterms:W3CDTF">2024-08-07T07:11:50Z</dcterms:created>
  <dcterms:modified xsi:type="dcterms:W3CDTF">2024-08-09T06:39:25Z</dcterms:modified>
</cp:coreProperties>
</file>