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8"/>
  </p:notesMasterIdLst>
  <p:sldIdLst>
    <p:sldId id="256" r:id="rId5"/>
    <p:sldId id="1237" r:id="rId6"/>
    <p:sldId id="1227" r:id="rId7"/>
  </p:sldIdLst>
  <p:sldSz cx="10969625" cy="6170613"/>
  <p:notesSz cx="6858000" cy="9144000"/>
  <p:custDataLst>
    <p:tags r:id="rId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FBE4519-F276-4373-9C4A-521C2F7981D0}">
          <p14:sldIdLst>
            <p14:sldId id="256"/>
            <p14:sldId id="1237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7FCEF0"/>
    <a:srgbClr val="007BC0"/>
    <a:srgbClr val="92D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3FF25F-6926-4C56-B321-258EFDC952FB}" v="6" dt="2024-08-08T14:43:30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1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79D8A0-3AC4-4DCF-921B-05AFED2834B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338EA538-19F0-4718-B161-1175AD6C48E5}">
      <dgm:prSet phldrT="[Text]" custT="1"/>
      <dgm:spPr/>
      <dgm:t>
        <a:bodyPr/>
        <a:lstStyle/>
        <a:p>
          <a:r>
            <a:rPr lang="de-DE" sz="1800" dirty="0"/>
            <a:t>IMT-2030 USs</a:t>
          </a:r>
        </a:p>
      </dgm:t>
    </dgm:pt>
    <dgm:pt modelId="{42F22D70-4F41-4C4F-B446-989D91BFEA12}" type="parTrans" cxnId="{9EEB2A94-D894-4A5C-BBAB-95FE5460A266}">
      <dgm:prSet/>
      <dgm:spPr/>
      <dgm:t>
        <a:bodyPr/>
        <a:lstStyle/>
        <a:p>
          <a:endParaRPr lang="de-DE"/>
        </a:p>
      </dgm:t>
    </dgm:pt>
    <dgm:pt modelId="{34C5D87F-6C32-45C0-A74F-A1E4D7590086}" type="sibTrans" cxnId="{9EEB2A94-D894-4A5C-BBAB-95FE5460A266}">
      <dgm:prSet/>
      <dgm:spPr/>
      <dgm:t>
        <a:bodyPr/>
        <a:lstStyle/>
        <a:p>
          <a:endParaRPr lang="de-DE"/>
        </a:p>
      </dgm:t>
    </dgm:pt>
    <dgm:pt modelId="{1DACE843-C53D-4FB9-8D5C-B3CA1859320A}">
      <dgm:prSet phldrT="[Text]" custT="1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de-DE" sz="1800" dirty="0"/>
            <a:t>Non IMT-2030 USs</a:t>
          </a:r>
        </a:p>
      </dgm:t>
    </dgm:pt>
    <dgm:pt modelId="{36A68EC8-3682-41B1-A989-A06CE796DBF1}" type="parTrans" cxnId="{CA6F9EF5-7CBA-4593-B944-F5326A85CB26}">
      <dgm:prSet/>
      <dgm:spPr/>
      <dgm:t>
        <a:bodyPr/>
        <a:lstStyle/>
        <a:p>
          <a:endParaRPr lang="de-DE"/>
        </a:p>
      </dgm:t>
    </dgm:pt>
    <dgm:pt modelId="{D6DC6C35-617A-4E22-A271-062F19A811B6}" type="sibTrans" cxnId="{CA6F9EF5-7CBA-4593-B944-F5326A85CB26}">
      <dgm:prSet/>
      <dgm:spPr/>
      <dgm:t>
        <a:bodyPr/>
        <a:lstStyle/>
        <a:p>
          <a:endParaRPr lang="de-DE"/>
        </a:p>
      </dgm:t>
    </dgm:pt>
    <dgm:pt modelId="{7AC331A9-9368-4ED1-B048-441BA4024346}" type="pres">
      <dgm:prSet presAssocID="{2679D8A0-3AC4-4DCF-921B-05AFED2834B0}" presName="compositeShape" presStyleCnt="0">
        <dgm:presLayoutVars>
          <dgm:chMax val="7"/>
          <dgm:dir/>
          <dgm:resizeHandles val="exact"/>
        </dgm:presLayoutVars>
      </dgm:prSet>
      <dgm:spPr/>
    </dgm:pt>
    <dgm:pt modelId="{B51713EB-B59D-4772-A742-1AE4EC371344}" type="pres">
      <dgm:prSet presAssocID="{338EA538-19F0-4718-B161-1175AD6C48E5}" presName="circ1" presStyleLbl="vennNode1" presStyleIdx="0" presStyleCnt="2"/>
      <dgm:spPr/>
    </dgm:pt>
    <dgm:pt modelId="{E5FDA83B-160B-4469-9AEA-2C735B8E2809}" type="pres">
      <dgm:prSet presAssocID="{338EA538-19F0-4718-B161-1175AD6C48E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CE803E8-6A31-4A1A-8C67-CC42BBA6DE87}" type="pres">
      <dgm:prSet presAssocID="{1DACE843-C53D-4FB9-8D5C-B3CA1859320A}" presName="circ2" presStyleLbl="vennNode1" presStyleIdx="1" presStyleCnt="2"/>
      <dgm:spPr/>
    </dgm:pt>
    <dgm:pt modelId="{805ABE32-3569-4EB2-8E8F-2FE25D6D2CB0}" type="pres">
      <dgm:prSet presAssocID="{1DACE843-C53D-4FB9-8D5C-B3CA1859320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44F3F36-CB88-4AF9-A27D-795FF6994EAE}" type="presOf" srcId="{1DACE843-C53D-4FB9-8D5C-B3CA1859320A}" destId="{805ABE32-3569-4EB2-8E8F-2FE25D6D2CB0}" srcOrd="1" destOrd="0" presId="urn:microsoft.com/office/officeart/2005/8/layout/venn1"/>
    <dgm:cxn modelId="{9EEB2A94-D894-4A5C-BBAB-95FE5460A266}" srcId="{2679D8A0-3AC4-4DCF-921B-05AFED2834B0}" destId="{338EA538-19F0-4718-B161-1175AD6C48E5}" srcOrd="0" destOrd="0" parTransId="{42F22D70-4F41-4C4F-B446-989D91BFEA12}" sibTransId="{34C5D87F-6C32-45C0-A74F-A1E4D7590086}"/>
    <dgm:cxn modelId="{48EB489C-EF50-484D-B6CE-81D56C201A54}" type="presOf" srcId="{2679D8A0-3AC4-4DCF-921B-05AFED2834B0}" destId="{7AC331A9-9368-4ED1-B048-441BA4024346}" srcOrd="0" destOrd="0" presId="urn:microsoft.com/office/officeart/2005/8/layout/venn1"/>
    <dgm:cxn modelId="{150109AA-586D-4AD1-9ACB-F9D36E09C6B2}" type="presOf" srcId="{338EA538-19F0-4718-B161-1175AD6C48E5}" destId="{E5FDA83B-160B-4469-9AEA-2C735B8E2809}" srcOrd="1" destOrd="0" presId="urn:microsoft.com/office/officeart/2005/8/layout/venn1"/>
    <dgm:cxn modelId="{79ECFAB0-6735-43C8-8961-FC327FECBA24}" type="presOf" srcId="{1DACE843-C53D-4FB9-8D5C-B3CA1859320A}" destId="{9CE803E8-6A31-4A1A-8C67-CC42BBA6DE87}" srcOrd="0" destOrd="0" presId="urn:microsoft.com/office/officeart/2005/8/layout/venn1"/>
    <dgm:cxn modelId="{EE13F2D3-3CD9-4C35-AE07-EA0D7DF3DBFF}" type="presOf" srcId="{338EA538-19F0-4718-B161-1175AD6C48E5}" destId="{B51713EB-B59D-4772-A742-1AE4EC371344}" srcOrd="0" destOrd="0" presId="urn:microsoft.com/office/officeart/2005/8/layout/venn1"/>
    <dgm:cxn modelId="{CA6F9EF5-7CBA-4593-B944-F5326A85CB26}" srcId="{2679D8A0-3AC4-4DCF-921B-05AFED2834B0}" destId="{1DACE843-C53D-4FB9-8D5C-B3CA1859320A}" srcOrd="1" destOrd="0" parTransId="{36A68EC8-3682-41B1-A989-A06CE796DBF1}" sibTransId="{D6DC6C35-617A-4E22-A271-062F19A811B6}"/>
    <dgm:cxn modelId="{A04C1D21-E831-4A42-AC03-C36AAD7B3F5C}" type="presParOf" srcId="{7AC331A9-9368-4ED1-B048-441BA4024346}" destId="{B51713EB-B59D-4772-A742-1AE4EC371344}" srcOrd="0" destOrd="0" presId="urn:microsoft.com/office/officeart/2005/8/layout/venn1"/>
    <dgm:cxn modelId="{305B23C9-CEC5-43A4-A833-E243AC315717}" type="presParOf" srcId="{7AC331A9-9368-4ED1-B048-441BA4024346}" destId="{E5FDA83B-160B-4469-9AEA-2C735B8E2809}" srcOrd="1" destOrd="0" presId="urn:microsoft.com/office/officeart/2005/8/layout/venn1"/>
    <dgm:cxn modelId="{292B7DEC-E5E3-4C81-B66A-5C90E1AA57B5}" type="presParOf" srcId="{7AC331A9-9368-4ED1-B048-441BA4024346}" destId="{9CE803E8-6A31-4A1A-8C67-CC42BBA6DE87}" srcOrd="2" destOrd="0" presId="urn:microsoft.com/office/officeart/2005/8/layout/venn1"/>
    <dgm:cxn modelId="{57B42CB1-B669-4DBB-888F-308F0394C904}" type="presParOf" srcId="{7AC331A9-9368-4ED1-B048-441BA4024346}" destId="{805ABE32-3569-4EB2-8E8F-2FE25D6D2CB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713EB-B59D-4772-A742-1AE4EC371344}">
      <dsp:nvSpPr>
        <dsp:cNvPr id="0" name=""/>
        <dsp:cNvSpPr/>
      </dsp:nvSpPr>
      <dsp:spPr>
        <a:xfrm>
          <a:off x="109543" y="422035"/>
          <a:ext cx="2702084" cy="27020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IMT-2030 USs</a:t>
          </a:r>
        </a:p>
      </dsp:txBody>
      <dsp:txXfrm>
        <a:off x="486861" y="740669"/>
        <a:ext cx="1557958" cy="2064816"/>
      </dsp:txXfrm>
    </dsp:sp>
    <dsp:sp modelId="{9CE803E8-6A31-4A1A-8C67-CC42BBA6DE87}">
      <dsp:nvSpPr>
        <dsp:cNvPr id="0" name=""/>
        <dsp:cNvSpPr/>
      </dsp:nvSpPr>
      <dsp:spPr>
        <a:xfrm>
          <a:off x="2056991" y="422035"/>
          <a:ext cx="2702084" cy="2702084"/>
        </a:xfrm>
        <a:prstGeom prst="ellipse">
          <a:avLst/>
        </a:prstGeom>
        <a:solidFill>
          <a:srgbClr val="FFC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/>
            <a:t>Non IMT-2030 USs</a:t>
          </a:r>
        </a:p>
      </dsp:txBody>
      <dsp:txXfrm>
        <a:off x="2823799" y="740669"/>
        <a:ext cx="1557958" cy="2064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08.08.2024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483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4" name="Bosch_footer_2">
            <a:extLst>
              <a:ext uri="{FF2B5EF4-FFF2-40B4-BE49-F238E27FC236}">
                <a16:creationId xmlns:a16="http://schemas.microsoft.com/office/drawing/2014/main" id="{62B93631-3500-B89A-1953-AF3C87981E48}"/>
              </a:ext>
            </a:extLst>
          </p:cNvPr>
          <p:cNvSpPr txBox="1"/>
          <p:nvPr userDrawn="1"/>
        </p:nvSpPr>
        <p:spPr>
          <a:xfrm>
            <a:off x="523347" y="5785944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800" kern="0" baseline="0" noProof="1">
                <a:solidFill>
                  <a:schemeClr val="tx1"/>
                </a:solidFill>
                <a:latin typeface="+mn-lt"/>
              </a:rPr>
              <a:t>© Robert Bosch GmbH 2024</a:t>
            </a:r>
          </a:p>
        </p:txBody>
      </p:sp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2544835"/>
          </a:xfrm>
        </p:spPr>
        <p:txBody>
          <a:bodyPr>
            <a:normAutofit/>
          </a:bodyPr>
          <a:lstStyle/>
          <a:p>
            <a:r>
              <a:rPr lang="en-US" dirty="0"/>
              <a:t>Bosch’s </a:t>
            </a:r>
            <a:r>
              <a:rPr lang="en-US"/>
              <a:t>View on 6G </a:t>
            </a:r>
            <a:r>
              <a:rPr lang="en-US" dirty="0"/>
              <a:t>Areas of Interest </a:t>
            </a:r>
            <a:br>
              <a:rPr lang="en-US" dirty="0"/>
            </a:br>
            <a:br>
              <a:rPr lang="en-US" sz="3000" dirty="0"/>
            </a:br>
            <a:r>
              <a:rPr lang="en-US" sz="3000" b="0" dirty="0"/>
              <a:t>Robert Bosch GmbH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47200" y="5510464"/>
            <a:ext cx="9268637" cy="378067"/>
          </a:xfrm>
        </p:spPr>
        <p:txBody>
          <a:bodyPr>
            <a:normAutofit/>
          </a:bodyPr>
          <a:lstStyle/>
          <a:p>
            <a:r>
              <a:rPr lang="en-GB" dirty="0"/>
              <a:t>3GPP SA1#107</a:t>
            </a:r>
            <a:r>
              <a:rPr lang="de-DE" dirty="0"/>
              <a:t>                                                               S1-242082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85CD7-F457-DCDD-018A-35FC3407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Areas </a:t>
            </a:r>
            <a:r>
              <a:rPr lang="de-DE" dirty="0" err="1"/>
              <a:t>of</a:t>
            </a:r>
            <a:r>
              <a:rPr lang="de-DE" dirty="0"/>
              <a:t> Interest/Skeleton </a:t>
            </a:r>
            <a:r>
              <a:rPr lang="de-DE" dirty="0" err="1"/>
              <a:t>of</a:t>
            </a:r>
            <a:r>
              <a:rPr lang="de-DE" dirty="0"/>
              <a:t> 6G Technical Report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4C921-192B-A882-0255-8470251D9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5200" y="259200"/>
            <a:ext cx="10558800" cy="388800"/>
          </a:xfrm>
        </p:spPr>
        <p:txBody>
          <a:bodyPr/>
          <a:lstStyle/>
          <a:p>
            <a:r>
              <a:rPr lang="en-US" dirty="0"/>
              <a:t>6G Study Item in SA1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19ED0-29C7-83F8-A67A-871B5616B9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138943"/>
            <a:ext cx="10558800" cy="4240800"/>
          </a:xfrm>
        </p:spPr>
        <p:txBody>
          <a:bodyPr vert="horz" lIns="0" tIns="0" rIns="0" bIns="0" rtlCol="0" anchor="t">
            <a:noAutofit/>
          </a:bodyPr>
          <a:lstStyle/>
          <a:p>
            <a:pPr marL="55880" indent="-285750"/>
            <a:r>
              <a:rPr lang="en-US" dirty="0"/>
              <a:t>ITU-R IMT-2030 Usage Scenarios (USs)</a:t>
            </a:r>
          </a:p>
          <a:p>
            <a:pPr marL="513080" lvl="1" indent="-285750"/>
            <a:r>
              <a:rPr lang="en-US" dirty="0"/>
              <a:t>Immersive communication</a:t>
            </a:r>
          </a:p>
          <a:p>
            <a:pPr marL="513080" lvl="1" indent="-285750"/>
            <a:r>
              <a:rPr lang="en-US" dirty="0"/>
              <a:t>Massive communication</a:t>
            </a:r>
          </a:p>
          <a:p>
            <a:pPr marL="513080" lvl="1" indent="-285750"/>
            <a:r>
              <a:rPr lang="en-US" dirty="0"/>
              <a:t>Ubiquitous connectivity</a:t>
            </a:r>
          </a:p>
          <a:p>
            <a:pPr marL="513080" lvl="1" indent="-285750"/>
            <a:r>
              <a:rPr lang="en-US" dirty="0"/>
              <a:t>Integrated sensing and communication</a:t>
            </a:r>
          </a:p>
          <a:p>
            <a:pPr marL="513080" lvl="1" indent="-285750"/>
            <a:r>
              <a:rPr lang="en-US" dirty="0"/>
              <a:t>AI and communication</a:t>
            </a:r>
          </a:p>
          <a:p>
            <a:pPr marL="513080" lvl="1" indent="-285750"/>
            <a:r>
              <a:rPr lang="en-US" dirty="0"/>
              <a:t>Hyper-reliable and low latency communication</a:t>
            </a:r>
          </a:p>
          <a:p>
            <a:pPr marL="55880" indent="-285750"/>
            <a:r>
              <a:rPr lang="en-US" dirty="0"/>
              <a:t>Non IMT-2030 (other) USs</a:t>
            </a:r>
          </a:p>
          <a:p>
            <a:pPr marL="513080" lvl="1" indent="-285750"/>
            <a:r>
              <a:rPr lang="en-US" dirty="0"/>
              <a:t>Local networks</a:t>
            </a:r>
          </a:p>
          <a:p>
            <a:pPr marL="513080" lvl="1" indent="-285750"/>
            <a:r>
              <a:rPr lang="en-US" dirty="0"/>
              <a:t>Network of networks</a:t>
            </a:r>
          </a:p>
          <a:p>
            <a:pPr marL="513080" lvl="1" indent="-285750"/>
            <a:r>
              <a:rPr lang="en-US" dirty="0"/>
              <a:t>Non-public networks </a:t>
            </a:r>
          </a:p>
          <a:p>
            <a:pPr marL="513080" lvl="1" indent="-285750"/>
            <a:r>
              <a:rPr lang="en-US" dirty="0"/>
              <a:t>X-as-a-service</a:t>
            </a:r>
          </a:p>
          <a:p>
            <a:pPr marL="513080" lvl="1" indent="-285750"/>
            <a:r>
              <a:rPr lang="en-US" dirty="0"/>
              <a:t>Ultra-precise positioning</a:t>
            </a:r>
          </a:p>
          <a:p>
            <a:pPr marL="513080" lvl="1" indent="-285750"/>
            <a:endParaRPr lang="en-US" dirty="0"/>
          </a:p>
          <a:p>
            <a:pPr marL="513080" lvl="1" indent="-285750"/>
            <a:endParaRPr lang="en-US" dirty="0"/>
          </a:p>
          <a:p>
            <a:pPr marL="513080" lvl="1" indent="-285750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C12AF-730E-99C3-75F5-1B2B76985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A93094E-BB2F-0CA0-004E-DEA5EEE0D7B4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endParaRPr lang="en-US" sz="14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4B67D98-7A5F-DE0F-6B67-3249CEAE871E}"/>
              </a:ext>
            </a:extLst>
          </p:cNvPr>
          <p:cNvSpPr/>
          <p:nvPr/>
        </p:nvSpPr>
        <p:spPr>
          <a:xfrm>
            <a:off x="5477835" y="1020964"/>
            <a:ext cx="5141626" cy="5040923"/>
          </a:xfrm>
          <a:prstGeom prst="ellipse">
            <a:avLst/>
          </a:prstGeom>
          <a:solidFill>
            <a:srgbClr val="66FF99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5A34BC-4D54-B04E-A1E1-DD7B36B05560}"/>
              </a:ext>
            </a:extLst>
          </p:cNvPr>
          <p:cNvSpPr txBox="1"/>
          <p:nvPr/>
        </p:nvSpPr>
        <p:spPr>
          <a:xfrm>
            <a:off x="5021705" y="2627026"/>
            <a:ext cx="914400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560765-47AB-F146-3758-77852924B34C}"/>
              </a:ext>
            </a:extLst>
          </p:cNvPr>
          <p:cNvSpPr txBox="1"/>
          <p:nvPr/>
        </p:nvSpPr>
        <p:spPr>
          <a:xfrm>
            <a:off x="7373967" y="1467739"/>
            <a:ext cx="1507706" cy="6445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6G Study Item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06310140-2A09-73C4-791C-F6C654175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0344484"/>
              </p:ext>
            </p:extLst>
          </p:nvPr>
        </p:nvGraphicFramePr>
        <p:xfrm>
          <a:off x="5622657" y="1833588"/>
          <a:ext cx="4868620" cy="3546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604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082CD-0A71-C1F2-B888-319A1A76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Motivations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31945-FA6E-DE28-EA74-011C55720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6G Study in SA1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BC1D3FB-35A6-0C1D-87C9-08ADA2827369}"/>
              </a:ext>
            </a:extLst>
          </p:cNvPr>
          <p:cNvSpPr txBox="1">
            <a:spLocks/>
          </p:cNvSpPr>
          <p:nvPr/>
        </p:nvSpPr>
        <p:spPr>
          <a:xfrm>
            <a:off x="235080" y="1156743"/>
            <a:ext cx="10528920" cy="41208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880" indent="-285750"/>
            <a:r>
              <a:rPr lang="en-US" sz="1600" dirty="0"/>
              <a:t>IMT-2030 usage scenarios can be the baseline for the 6G study, but some important use cases are not covered.</a:t>
            </a:r>
          </a:p>
          <a:p>
            <a:r>
              <a:rPr lang="en-US" sz="1600" dirty="0"/>
              <a:t>There are some additional necessary usage scenarios which should be also captured in the 6G study:</a:t>
            </a:r>
          </a:p>
          <a:p>
            <a:pPr marL="513080" lvl="1" indent="-285750"/>
            <a:r>
              <a:rPr lang="en-US" b="1" dirty="0">
                <a:solidFill>
                  <a:schemeClr val="accent1"/>
                </a:solidFill>
              </a:rPr>
              <a:t>Local networks</a:t>
            </a:r>
          </a:p>
          <a:p>
            <a:pPr marL="970280" lvl="2" indent="-285750"/>
            <a:r>
              <a:rPr lang="en-US" dirty="0"/>
              <a:t>6G should support subnetworks as use case specific (partial-)autonomous local networks. Local networks can be employed in many use cases such as automotive, personal area networks, industry automation. They can work under the control of a public network or autonomously, if needed. </a:t>
            </a:r>
          </a:p>
          <a:p>
            <a:pPr marL="513080" lvl="1" indent="-285750"/>
            <a:r>
              <a:rPr lang="en-US" b="1" dirty="0">
                <a:solidFill>
                  <a:schemeClr val="accent1"/>
                </a:solidFill>
              </a:rPr>
              <a:t>Network of networks</a:t>
            </a:r>
          </a:p>
          <a:p>
            <a:pPr marL="970280" lvl="2" indent="-285750"/>
            <a:r>
              <a:rPr lang="en-US" dirty="0"/>
              <a:t>6G will be the base technology for interconnection of different network types </a:t>
            </a:r>
            <a:r>
              <a:rPr lang="en-US" dirty="0" err="1"/>
              <a:t>w.r.t.</a:t>
            </a:r>
            <a:r>
              <a:rPr lang="en-US" dirty="0"/>
              <a:t> different coverages, technologies, and capabilities.</a:t>
            </a:r>
          </a:p>
          <a:p>
            <a:pPr marL="513080" lvl="1" indent="-285750"/>
            <a:r>
              <a:rPr lang="en-US" b="1" dirty="0">
                <a:solidFill>
                  <a:schemeClr val="accent1"/>
                </a:solidFill>
              </a:rPr>
              <a:t>Non-public networks</a:t>
            </a:r>
          </a:p>
          <a:p>
            <a:pPr marL="970280" lvl="2" indent="-285750"/>
            <a:r>
              <a:rPr lang="en-US" dirty="0"/>
              <a:t>6G should fulfill the requirements of non-public networks for specific use cases. For e.g., industrial non-public networks have specific set of requirements depending on the branch of industry.</a:t>
            </a:r>
          </a:p>
          <a:p>
            <a:pPr marL="513080" lvl="1" indent="-285750"/>
            <a:r>
              <a:rPr lang="en-US" b="1" dirty="0">
                <a:solidFill>
                  <a:schemeClr val="accent1"/>
                </a:solidFill>
              </a:rPr>
              <a:t>X-as-a-Service</a:t>
            </a:r>
            <a:r>
              <a:rPr lang="en-US" dirty="0"/>
              <a:t> </a:t>
            </a:r>
          </a:p>
          <a:p>
            <a:pPr marL="970280" lvl="2" indent="-285750"/>
            <a:r>
              <a:rPr lang="en-US" dirty="0"/>
              <a:t>6G should provide the required connectivity and performance for new services such as AI-as-a-service, digital twin-as-a-service, sensing-as-a-service.</a:t>
            </a:r>
          </a:p>
          <a:p>
            <a:pPr marL="513080" lvl="1" indent="-285750"/>
            <a:r>
              <a:rPr lang="en-US" b="1" dirty="0">
                <a:solidFill>
                  <a:schemeClr val="accent1"/>
                </a:solidFill>
              </a:rPr>
              <a:t>Ultra-precise positioning</a:t>
            </a:r>
          </a:p>
          <a:p>
            <a:pPr marL="970280" lvl="2" indent="-285750"/>
            <a:r>
              <a:rPr lang="en-US" dirty="0"/>
              <a:t>6G should be able to perform active and inactive devices positioning with a higher accuracy than 5G. </a:t>
            </a:r>
          </a:p>
          <a:p>
            <a:endParaRPr lang="en-US" sz="16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98B62A-DDC4-3437-AA69-F582AC69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035875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B924C473DD7047BB6FCD9ECDA5C527" ma:contentTypeVersion="22" ma:contentTypeDescription="Create a new document." ma:contentTypeScope="" ma:versionID="79e7821794a541a9652afc128d5a0eb2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568e942df797fd55102be944b4d2589a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13E130-957B-46B0-81D8-CD45B2C9756B}"/>
</file>

<file path=customXml/itemProps2.xml><?xml version="1.0" encoding="utf-8"?>
<ds:datastoreItem xmlns:ds="http://schemas.openxmlformats.org/officeDocument/2006/customXml" ds:itemID="{3113D6CE-6CD9-44A3-81AE-7FE3A63F817A}">
  <ds:schemaRefs>
    <ds:schemaRef ds:uri="4c1055bd-6028-4eee-bd64-a3b880998778"/>
    <ds:schemaRef ds:uri="4ddc2550-78c3-46d5-a4c7-f3e3388e35c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A819D90-B2F8-406B-93C9-21236823E0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282</Words>
  <Application>Microsoft Office PowerPoint</Application>
  <PresentationFormat>Custom</PresentationFormat>
  <Paragraphs>38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Bosch Office Sans</vt:lpstr>
      <vt:lpstr>Calibri</vt:lpstr>
      <vt:lpstr>Symbol</vt:lpstr>
      <vt:lpstr>Wingdings</vt:lpstr>
      <vt:lpstr>Bosch 2022</vt:lpstr>
      <vt:lpstr>Bosch’s View on 6G Areas of Interest   Robert Bosch GmbH</vt:lpstr>
      <vt:lpstr>Areas of Interest/Skeleton of 6G Technical Report</vt:lpstr>
      <vt:lpstr>Motivations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Subnetworks in Rel-20  Motivation, Use Cases, and Proposal  Bosch, Siemens, Continental, GE Aerospace, Fraunhofer IIS, NICT</dc:title>
  <dc:creator/>
  <cp:revision>17</cp:revision>
  <dcterms:created xsi:type="dcterms:W3CDTF">2024-02-16T18:49:04Z</dcterms:created>
  <dcterms:modified xsi:type="dcterms:W3CDTF">2024-08-08T15:17:24Z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