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3" r:id="rId2"/>
    <p:sldMasterId id="2147483670" r:id="rId3"/>
  </p:sldMasterIdLst>
  <p:notesMasterIdLst>
    <p:notesMasterId r:id="rId8"/>
  </p:notesMasterIdLst>
  <p:handoutMasterIdLst>
    <p:handoutMasterId r:id="rId9"/>
  </p:handoutMasterIdLst>
  <p:sldIdLst>
    <p:sldId id="1808" r:id="rId4"/>
    <p:sldId id="1811" r:id="rId5"/>
    <p:sldId id="1809" r:id="rId6"/>
    <p:sldId id="1812" r:id="rId7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8">
          <p15:clr>
            <a:srgbClr val="A4A3A4"/>
          </p15:clr>
        </p15:guide>
        <p15:guide id="2" pos="29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307" name="未知用户93" initials="" lastIdx="1" clrIdx="0"/>
  <p:cmAuthor id="1" name="胡宇洲10217598" initials="胡宇洲10217" lastIdx="20" clrIdx="0"/>
  <p:cmAuthor id="308" name="未知用户90" initials="" lastIdx="5" clrIdx="1"/>
  <p:cmAuthor id="2" name="田力10182718" initials="田力10182718" lastIdx="14" clrIdx="1"/>
  <p:cmAuthor id="309" name="未知用户91" initials="" lastIdx="0" clrIdx="1"/>
  <p:cmAuthor id="3" name="ZTE_HH" initials="ZTE_HH" lastIdx="1" clrIdx="2"/>
  <p:cmAuthor id="310" name="未知用户92" initials="" lastIdx="1" clrIdx="0"/>
  <p:cmAuthor id="4" name="Mitchell Derrey" initials="MD" lastIdx="8" clrIdx="4"/>
  <p:cmAuthor id="311" name="未知用户74" initials="" lastIdx="5" clrIdx="1"/>
  <p:cmAuthor id="5" name="陈东10024157" initials="陈东10024157" lastIdx="1" clrIdx="5"/>
  <p:cmAuthor id="312" name="未知用户75" initials="" lastIdx="8" clrIdx="0"/>
  <p:cmAuthor id="6" name="10222520" initials="1" lastIdx="4" clrIdx="5"/>
  <p:cmAuthor id="313" name="未知用户76" initials="" lastIdx="1" clrIdx="0"/>
  <p:cmAuthor id="7" name="00070164" initials="0" lastIdx="2" clrIdx="6"/>
  <p:cmAuthor id="314" name="未知用户77" initials="" lastIdx="8" clrIdx="0"/>
  <p:cmAuthor id="8" name="00006891" initials="0" lastIdx="15" clrIdx="8"/>
  <p:cmAuthor id="315" name="未知用户78" initials="" lastIdx="8" clrIdx="0"/>
  <p:cmAuthor id="9" name="熊先奎10009191" initials="熊先奎10009191" lastIdx="1" clrIdx="9"/>
  <p:cmAuthor id="316" name="未知用户79" initials="" lastIdx="1" clrIdx="0"/>
  <p:cmAuthor id="10" name="龙奕飞00227710" initials="龙奕飞00227710" lastIdx="8" clrIdx="9"/>
  <p:cmAuthor id="317" name="未知用户80" initials="" lastIdx="1" clrIdx="0"/>
  <p:cmAuthor id="11" name="bokite" initials="b" lastIdx="2" clrIdx="10"/>
  <p:cmAuthor id="318" name="Harry xu" initials="" lastIdx="1" clrIdx="0"/>
  <p:cmAuthor id="12" name="zhouwd" initials="1" lastIdx="1" clrIdx="11"/>
  <p:cmAuthor id="319" name="未知用户27" initials="未" lastIdx="1" clrIdx="0"/>
  <p:cmAuthor id="13" name="马云飞10014438" initials="马" lastIdx="4" clrIdx="0"/>
  <p:cmAuthor id="320" name="未知用户35" initials="未" lastIdx="1" clrIdx="0"/>
  <p:cmAuthor id="14" name="John" initials="J" lastIdx="36" clrIdx="13"/>
  <p:cmAuthor id="321" name="未知用户111" initials="未" lastIdx="1" clrIdx="1"/>
  <p:cmAuthor id="15" name="10025093" initials="1" lastIdx="51" clrIdx="14"/>
  <p:cmAuthor id="16" name="10078380" initials="1" lastIdx="1" clrIdx="15"/>
  <p:cmAuthor id="17" name="00035181" initials="0" lastIdx="1" clrIdx="16"/>
  <p:cmAuthor id="18" name="李蕾00009994" initials="李蕾00009994" lastIdx="6" clrIdx="17"/>
  <p:cmAuthor id="19" name="10111846" initials="1" lastIdx="1" clrIdx="18"/>
  <p:cmAuthor id="20" name="00065088" initials="0" lastIdx="2" clrIdx="19"/>
  <p:cmAuthor id="21" name="10066351" initials="1" lastIdx="2" clrIdx="0"/>
  <p:cmAuthor id="22" name="蔡建楠" initials="caijianna" lastIdx="15" clrIdx="17"/>
  <p:cmAuthor id="23" name="刘瑞00088457" initials="刘瑞00088457" lastIdx="1" clrIdx="20"/>
  <p:cmAuthor id="24" name="10288631" initials="1" lastIdx="10" clrIdx="23"/>
  <p:cmAuthor id="25" name="wyz" initials="w" lastIdx="1" clrIdx="24"/>
  <p:cmAuthor id="26" name="10270945" initials="1" lastIdx="2" clrIdx="25"/>
  <p:cmAuthor id="27" name="10295142" initials="1" lastIdx="1" clrIdx="26"/>
  <p:cmAuthor id="28" name="Hou Yingfeng" initials="H" lastIdx="10" clrIdx="23"/>
  <p:cmAuthor id="29" name="赵诚荣10027092" initials="赵" lastIdx="2" clrIdx="25"/>
  <p:cmAuthor id="30" name="10056791" initials="ZTE" lastIdx="1" clrIdx="29"/>
  <p:cmAuthor id="31" name="Author" initials="A" lastIdx="0" clrIdx="30"/>
  <p:cmAuthor id="32" name="王凯10177225" initials="王凯10177225" lastIdx="2" clrIdx="31"/>
  <p:cmAuthor id="33" name="李楠" initials="李楠" lastIdx="1" clrIdx="32"/>
  <p:cmAuthor id="34" name="Y Y" initials="YY" lastIdx="2" clrIdx="33"/>
  <p:cmAuthor id="35" name="Administrator" initials="A" lastIdx="1" clrIdx="35"/>
  <p:cmAuthor id="36" name="关全全10258021" initials="关全全10258021" lastIdx="1" clrIdx="36"/>
  <p:cmAuthor id="37" name="齐晓虹10024015" initials="齐晓虹10024015" lastIdx="1" clrIdx="37"/>
  <p:cmAuthor id="38" name="赵欣" initials="zx" lastIdx="4" clrIdx="37"/>
  <p:cmAuthor id="39" name="10209970" initials="1" lastIdx="6" clrIdx="38"/>
  <p:cmAuthor id="40" name="10133177" initials="1" lastIdx="1" clrIdx="39"/>
  <p:cmAuthor id="41" name="10072453" initials="1" lastIdx="1" clrIdx="40"/>
  <p:cmAuthor id="42" name="10206899" initials="1" lastIdx="1" clrIdx="38"/>
  <p:cmAuthor id="43" name="未知的使用者92" initials="" lastIdx="1" clrIdx="0"/>
  <p:cmAuthor id="44" name="10308000" initials="1" lastIdx="2" clrIdx="43"/>
  <p:cmAuthor id="45" name="10319231" initials="1" lastIdx="3" clrIdx="44"/>
  <p:cmAuthor id="46" name="未知的使用者79" initials="" lastIdx="0" clrIdx="1"/>
  <p:cmAuthor id="47" name="未知用户107" initials="" lastIdx="1" clrIdx="0"/>
  <p:cmAuthor id="48" name="未知的使用者80" initials="" lastIdx="0" clrIdx="0"/>
  <p:cmAuthor id="49" name="未知用户51" initials="" lastIdx="1" clrIdx="1"/>
  <p:cmAuthor id="50" name="未知的使用者82" initials="" lastIdx="1" clrIdx="0"/>
  <p:cmAuthor id="52" name="未知的使用者83" initials="" lastIdx="1" clrIdx="0"/>
  <p:cmAuthor id="53" name="未知的使用者118" initials="" lastIdx="1" clrIdx="0"/>
  <p:cmAuthor id="54" name="未知的使用者84" initials="" lastIdx="1" clrIdx="1"/>
  <p:cmAuthor id="55" name="未知的使用者70" initials="" lastIdx="1" clrIdx="0"/>
  <p:cmAuthor id="56" name="未知的使用者85" initials="" lastIdx="1" clrIdx="0"/>
  <p:cmAuthor id="57" name="未知的使用者40" initials="" lastIdx="1" clrIdx="0"/>
  <p:cmAuthor id="58" name="未知的使用者87" initials="" lastIdx="1" clrIdx="0"/>
  <p:cmAuthor id="59" name="曾红" initials="" lastIdx="0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陈驹洲" initials="A" lastIdx="1" clrIdx="25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4" name="未知用户7" initials="" lastIdx="1" clrIdx="0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Liu, Hongqing (NSB - CN/Shanghai)" initials="LH(C" lastIdx="1" clrIdx="41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韩晓宇00207529" initials="韩晓宇00207529" lastIdx="1" clrIdx="38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4F81BD"/>
    <a:srgbClr val="8CC63E"/>
    <a:srgbClr val="00ABBD"/>
    <a:srgbClr val="00D666"/>
    <a:srgbClr val="008FD4"/>
    <a:srgbClr val="5ACBF5"/>
    <a:srgbClr val="0070B1"/>
    <a:srgbClr val="00AEEF"/>
    <a:srgbClr val="008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5847" autoAdjust="0"/>
  </p:normalViewPr>
  <p:slideViewPr>
    <p:cSldViewPr snapToGrid="0" snapToObjects="1">
      <p:cViewPr varScale="1">
        <p:scale>
          <a:sx n="103" d="100"/>
          <a:sy n="103" d="100"/>
        </p:scale>
        <p:origin x="40" y="52"/>
      </p:cViewPr>
      <p:guideLst>
        <p:guide orient="horz" pos="1778"/>
        <p:guide pos="290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34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2024/8/8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01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75575-7A4A-4ABC-B579-2756EE123B1B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FF904-D356-4074-8A78-5E6A87E462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眉占位符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9348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130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6408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139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文本框 2"/>
          <p:cNvSpPr txBox="1"/>
          <p:nvPr userDrawn="1"/>
        </p:nvSpPr>
        <p:spPr>
          <a:xfrm>
            <a:off x="8636635" y="23177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7191375" y="0"/>
            <a:ext cx="1952625" cy="3416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710"/>
            <a:ext cx="8516938" cy="721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925919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7" y="1200150"/>
            <a:ext cx="3390807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1" y="445452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defRPr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9" y="417036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defRPr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defRPr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defRPr/>
            </a:pPr>
            <a:endParaRPr kumimoji="1"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defRPr/>
            </a:pPr>
            <a:endParaRPr kumimoji="1"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3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7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1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7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7" y="1180189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457200"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7" y="1270077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8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457200"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2" y="1270077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7" y="1270077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8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457200"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8" y="1270077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7" y="1270077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8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90" y="208725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9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endParaRPr lang="zh-CN" altLang="en-US" sz="2325" kern="0">
              <a:solidFill>
                <a:srgbClr val="FFFFFF"/>
              </a:solidFill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cs typeface="Arial" panose="020B0604020202020204"/>
                <a:sym typeface="Arial" panose="020B0604020202020204"/>
              </a:rPr>
              <a:t>    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fld id="{B947D74A-103C-41A7-9377-64A16C6F7B87}" type="slidenum">
              <a:rPr lang="zh-CN" altLang="en-US" smtClean="0">
                <a:solidFill>
                  <a:prstClr val="black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cs typeface="Arial" panose="020B0604020202020204"/>
                <a:sym typeface="Arial" panose="020B0604020202020204"/>
              </a:rPr>
              <a:t>    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r>
              <a:rPr lang="en-US" altLang="zh-CN" sz="1400" kern="0" dirty="0">
                <a:solidFill>
                  <a:prstClr val="black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    </a:t>
            </a:r>
            <a:endParaRPr lang="zh-CN" altLang="en-US" sz="1400" kern="0" dirty="0">
              <a:solidFill>
                <a:prstClr val="black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fld id="{24173ED6-4A69-4FA8-8A09-51FC87ACF5D8}" type="slidenum">
              <a:rPr lang="zh-CN" altLang="en-US" sz="1000" b="1" kern="0" smtClean="0">
                <a:solidFill>
                  <a:srgbClr val="FFFFFF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‹#›</a:t>
            </a:fld>
            <a:endParaRPr lang="zh-CN" altLang="en-US" sz="1000" b="1" kern="0" dirty="0">
              <a:solidFill>
                <a:srgbClr val="FFFFFF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9866" y="105030"/>
            <a:ext cx="7886700" cy="4620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2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单击此处编辑母版标题样式 </a:t>
            </a:r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6" name="五边形 5"/>
          <p:cNvSpPr/>
          <p:nvPr userDrawn="1"/>
        </p:nvSpPr>
        <p:spPr>
          <a:xfrm>
            <a:off x="14" y="103886"/>
            <a:ext cx="178031" cy="463218"/>
          </a:xfrm>
          <a:prstGeom prst="homePlate">
            <a:avLst>
              <a:gd name="adj" fmla="val 55880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 userDrawn="1"/>
        </p:nvSpPr>
        <p:spPr bwMode="auto">
          <a:xfrm>
            <a:off x="119850" y="4910059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 userDrawn="1"/>
        </p:nvSpPr>
        <p:spPr bwMode="auto">
          <a:xfrm>
            <a:off x="4271407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pic>
        <p:nvPicPr>
          <p:cNvPr id="7" name="Picture 3" descr="C:\Users\linjun\Desktop\新建文件夹 (2)\标志-20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28610" y="4854862"/>
            <a:ext cx="725015" cy="20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937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20188" y="2429667"/>
            <a:ext cx="1482725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 userDrawn="1"/>
        </p:nvGrpSpPr>
        <p:grpSpPr bwMode="auto">
          <a:xfrm>
            <a:off x="9380539" y="3718714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937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6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20189" y="2431275"/>
            <a:ext cx="1482725" cy="1247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 userDrawn="1"/>
        </p:nvGrpSpPr>
        <p:grpSpPr bwMode="auto">
          <a:xfrm>
            <a:off x="9380540" y="3718715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2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>
                    <a:solidFill>
                      <a:srgbClr val="FFFFFF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rgbClr val="FFFFFF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2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>
                    <a:solidFill>
                      <a:srgbClr val="FFFFFF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rgbClr val="FFFFFF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2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>
                  <a:solidFill>
                    <a:srgbClr val="FFFFFF"/>
                  </a:solidFill>
                  <a:latin typeface="Times" pitchFamily="2" charset="0"/>
                  <a:cs typeface="Arial" panose="020B0604020202020204" pitchFamily="34" charset="0"/>
                </a:rPr>
                <a:t>R68,G200, B245</a:t>
              </a:r>
              <a:endParaRPr lang="zh-CN" altLang="en-US" sz="700" i="1" dirty="0">
                <a:solidFill>
                  <a:srgbClr val="FFFFFF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 panose="020B0604020202020204"/>
              <a:buNone/>
            </a:pPr>
            <a:r>
              <a:rPr lang="en-US" sz="1000" kern="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kern="0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‹#›</a:t>
            </a:fld>
            <a:endParaRPr sz="1000" b="1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endParaRPr sz="1000" b="1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24000" y="1898650"/>
            <a:ext cx="660146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V</a:t>
            </a:r>
            <a:r>
              <a:rPr lang="en-US" altLang="zh-CN" sz="3200" b="1" dirty="0" smtClean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iews on </a:t>
            </a:r>
            <a:r>
              <a:rPr lang="en-US" sz="3200" b="1" dirty="0" smtClean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SA1 6G study area</a:t>
            </a: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charset="-128"/>
              <a:cs typeface="MS PGothic" panose="020B0600070205080204" charset="-128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1339850" y="3856355"/>
            <a:ext cx="7644130" cy="846455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Source: 		</a:t>
            </a:r>
            <a:r>
              <a:rPr lang="en-US" altLang="en-GB" sz="1400" smtClean="0">
                <a:latin typeface="Arial" panose="020B0604020202020204" pitchFamily="34" charset="0"/>
              </a:rPr>
              <a:t>ZTE C</a:t>
            </a:r>
            <a:r>
              <a:rPr lang="en-US" altLang="zh-CN" sz="1400" smtClean="0">
                <a:latin typeface="Arial" panose="020B0604020202020204" pitchFamily="34" charset="0"/>
              </a:rPr>
              <a:t>orporation</a:t>
            </a:r>
            <a:r>
              <a:rPr lang="en-US" altLang="en-GB" sz="1400" smtClean="0">
                <a:latin typeface="Arial" panose="020B0604020202020204" pitchFamily="34" charset="0"/>
              </a:rPr>
              <a:t>, </a:t>
            </a:r>
            <a:endParaRPr lang="en-US" altLang="en-GB" sz="1400" dirty="0">
              <a:latin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en-GB" sz="1400" dirty="0">
                <a:latin typeface="Arial" panose="020B0604020202020204" pitchFamily="34" charset="0"/>
              </a:rPr>
              <a:t>Agenda item:	</a:t>
            </a:r>
            <a:r>
              <a:rPr lang="en-US" altLang="en-GB" sz="1400" dirty="0" smtClean="0">
                <a:latin typeface="Arial" panose="020B0604020202020204" pitchFamily="34" charset="0"/>
              </a:rPr>
              <a:t>8.2</a:t>
            </a:r>
            <a:r>
              <a:rPr lang="en-GB" altLang="en-US" sz="1400" dirty="0">
                <a:latin typeface="Arial" panose="020B0604020202020204" pitchFamily="34" charset="0"/>
              </a:rPr>
              <a:t>	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692" y="10584"/>
            <a:ext cx="8857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850890" algn="r"/>
              </a:tabLst>
            </a:pPr>
            <a:r>
              <a:rPr lang="en-GB" altLang="zh-CN" sz="1200" b="1" dirty="0">
                <a:latin typeface="Arial" panose="020B0604020202020204" pitchFamily="34" charset="0"/>
                <a:ea typeface="MS Mincho"/>
              </a:rPr>
              <a:t>3GPP TSG SA WG 1 Meeting #107 	</a:t>
            </a:r>
            <a:r>
              <a:rPr lang="en-GB" altLang="zh-CN" sz="1200" b="1" dirty="0" smtClean="0">
                <a:latin typeface="Arial" panose="020B0604020202020204" pitchFamily="34" charset="0"/>
                <a:ea typeface="MS Mincho"/>
              </a:rPr>
              <a:t>                                                                                                                              S1-24xxxx</a:t>
            </a:r>
            <a:endParaRPr lang="zh-CN" altLang="zh-CN" sz="1200" dirty="0">
              <a:latin typeface="Times New Roman" panose="02020603050405020304" pitchFamily="18" charset="0"/>
              <a:ea typeface="游明朝"/>
            </a:endParaRPr>
          </a:p>
          <a:p>
            <a:r>
              <a:rPr lang="en-GB" altLang="zh-CN" sz="1200" b="1" dirty="0">
                <a:latin typeface="Arial" panose="020B0604020202020204" pitchFamily="34" charset="0"/>
                <a:ea typeface="MS Mincho"/>
              </a:rPr>
              <a:t>Maastricht, The Netherlands, 19-23 August 2024</a:t>
            </a:r>
            <a:endParaRPr lang="zh-CN" altLang="en-US" sz="12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1704367" y="838035"/>
            <a:ext cx="3312084" cy="33716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5" name="矩形 94"/>
          <p:cNvSpPr/>
          <p:nvPr/>
        </p:nvSpPr>
        <p:spPr>
          <a:xfrm>
            <a:off x="5047965" y="838035"/>
            <a:ext cx="1328205" cy="33513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0613" y="0"/>
            <a:ext cx="7497625" cy="857400"/>
          </a:xfrm>
        </p:spPr>
        <p:txBody>
          <a:bodyPr/>
          <a:lstStyle/>
          <a:p>
            <a:pPr algn="l"/>
            <a:r>
              <a:rPr lang="en-US" altLang="zh-CN" sz="2400" dirty="0" smtClean="0"/>
              <a:t>Proposal for structure of 1</a:t>
            </a:r>
            <a:r>
              <a:rPr lang="en-US" altLang="zh-CN" sz="2400" baseline="30000" dirty="0" smtClean="0"/>
              <a:t>st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6G TR</a:t>
            </a:r>
            <a:endParaRPr lang="en-US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613" y="812017"/>
            <a:ext cx="1403731" cy="203527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67440" y="1183885"/>
            <a:ext cx="2309706" cy="393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PCR family-1</a:t>
            </a:r>
            <a:endParaRPr lang="zh-CN" altLang="en-US" sz="1400" dirty="0"/>
          </a:p>
        </p:txBody>
      </p:sp>
      <p:sp>
        <p:nvSpPr>
          <p:cNvPr id="10" name="矩形 9"/>
          <p:cNvSpPr/>
          <p:nvPr/>
        </p:nvSpPr>
        <p:spPr>
          <a:xfrm>
            <a:off x="6378852" y="1702100"/>
            <a:ext cx="2309706" cy="393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PCR </a:t>
            </a:r>
            <a:r>
              <a:rPr lang="en-US" altLang="zh-CN" sz="1400" dirty="0" smtClean="0"/>
              <a:t>family-2</a:t>
            </a:r>
            <a:endParaRPr lang="zh-CN" altLang="en-US" sz="1400" dirty="0"/>
          </a:p>
        </p:txBody>
      </p:sp>
      <p:sp>
        <p:nvSpPr>
          <p:cNvPr id="11" name="矩形 10"/>
          <p:cNvSpPr/>
          <p:nvPr/>
        </p:nvSpPr>
        <p:spPr>
          <a:xfrm>
            <a:off x="6353387" y="2292650"/>
            <a:ext cx="2309706" cy="393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PCR </a:t>
            </a:r>
            <a:r>
              <a:rPr lang="en-US" altLang="zh-CN" sz="1400" dirty="0" smtClean="0"/>
              <a:t>family-3</a:t>
            </a:r>
            <a:endParaRPr lang="zh-CN" altLang="en-US" sz="1400" dirty="0"/>
          </a:p>
        </p:txBody>
      </p:sp>
      <p:sp>
        <p:nvSpPr>
          <p:cNvPr id="12" name="矩形 11"/>
          <p:cNvSpPr/>
          <p:nvPr/>
        </p:nvSpPr>
        <p:spPr>
          <a:xfrm>
            <a:off x="6378852" y="2839720"/>
            <a:ext cx="2309706" cy="393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PCR </a:t>
            </a:r>
            <a:r>
              <a:rPr lang="en-US" altLang="zh-CN" sz="1400" dirty="0" smtClean="0"/>
              <a:t>family-4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6418271" y="3717992"/>
            <a:ext cx="2309706" cy="393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PCR </a:t>
            </a:r>
            <a:r>
              <a:rPr lang="en-US" altLang="zh-CN" sz="1400" dirty="0" smtClean="0"/>
              <a:t>family-x</a:t>
            </a:r>
            <a:endParaRPr lang="zh-CN" altLang="en-US" sz="1400" dirty="0"/>
          </a:p>
        </p:txBody>
      </p:sp>
      <p:sp>
        <p:nvSpPr>
          <p:cNvPr id="9" name="文本框 8"/>
          <p:cNvSpPr txBox="1"/>
          <p:nvPr/>
        </p:nvSpPr>
        <p:spPr>
          <a:xfrm>
            <a:off x="7200053" y="3239087"/>
            <a:ext cx="6434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…</a:t>
            </a:r>
            <a:endParaRPr lang="zh-CN" altLang="en-US" sz="1400" dirty="0"/>
          </a:p>
        </p:txBody>
      </p:sp>
      <p:cxnSp>
        <p:nvCxnSpPr>
          <p:cNvPr id="15" name="直接箭头连接符 14"/>
          <p:cNvCxnSpPr>
            <a:endCxn id="8" idx="1"/>
          </p:cNvCxnSpPr>
          <p:nvPr/>
        </p:nvCxnSpPr>
        <p:spPr>
          <a:xfrm flipV="1">
            <a:off x="5052340" y="1380735"/>
            <a:ext cx="1315100" cy="23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endCxn id="10" idx="1"/>
          </p:cNvCxnSpPr>
          <p:nvPr/>
        </p:nvCxnSpPr>
        <p:spPr>
          <a:xfrm>
            <a:off x="5056780" y="1620100"/>
            <a:ext cx="1322072" cy="278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37" idx="3"/>
            <a:endCxn id="13" idx="1"/>
          </p:cNvCxnSpPr>
          <p:nvPr/>
        </p:nvCxnSpPr>
        <p:spPr>
          <a:xfrm>
            <a:off x="5018252" y="1667695"/>
            <a:ext cx="1400019" cy="2247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endCxn id="10" idx="1"/>
          </p:cNvCxnSpPr>
          <p:nvPr/>
        </p:nvCxnSpPr>
        <p:spPr>
          <a:xfrm flipV="1">
            <a:off x="5056780" y="1898950"/>
            <a:ext cx="1322072" cy="95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41" idx="3"/>
            <a:endCxn id="11" idx="1"/>
          </p:cNvCxnSpPr>
          <p:nvPr/>
        </p:nvCxnSpPr>
        <p:spPr>
          <a:xfrm>
            <a:off x="5011128" y="1965686"/>
            <a:ext cx="1342259" cy="5238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39" idx="3"/>
            <a:endCxn id="8" idx="1"/>
          </p:cNvCxnSpPr>
          <p:nvPr/>
        </p:nvCxnSpPr>
        <p:spPr>
          <a:xfrm flipV="1">
            <a:off x="5025181" y="1380735"/>
            <a:ext cx="1342259" cy="8447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5041769" y="2539011"/>
            <a:ext cx="1337083" cy="958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39" idx="3"/>
            <a:endCxn id="12" idx="1"/>
          </p:cNvCxnSpPr>
          <p:nvPr/>
        </p:nvCxnSpPr>
        <p:spPr>
          <a:xfrm>
            <a:off x="5025181" y="2225463"/>
            <a:ext cx="1353671" cy="811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>
            <a:stCxn id="46" idx="3"/>
            <a:endCxn id="8" idx="1"/>
          </p:cNvCxnSpPr>
          <p:nvPr/>
        </p:nvCxnSpPr>
        <p:spPr>
          <a:xfrm flipV="1">
            <a:off x="5018252" y="1380735"/>
            <a:ext cx="1349188" cy="11489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46" idx="3"/>
            <a:endCxn id="13" idx="1"/>
          </p:cNvCxnSpPr>
          <p:nvPr/>
        </p:nvCxnSpPr>
        <p:spPr>
          <a:xfrm>
            <a:off x="5018252" y="2529685"/>
            <a:ext cx="1400019" cy="13851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>
            <a:stCxn id="42" idx="3"/>
            <a:endCxn id="13" idx="1"/>
          </p:cNvCxnSpPr>
          <p:nvPr/>
        </p:nvCxnSpPr>
        <p:spPr>
          <a:xfrm>
            <a:off x="5018252" y="2863694"/>
            <a:ext cx="1400019" cy="10511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42" idx="3"/>
            <a:endCxn id="8" idx="1"/>
          </p:cNvCxnSpPr>
          <p:nvPr/>
        </p:nvCxnSpPr>
        <p:spPr>
          <a:xfrm flipV="1">
            <a:off x="5018252" y="1380735"/>
            <a:ext cx="1349188" cy="14829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>
            <a:endCxn id="10" idx="1"/>
          </p:cNvCxnSpPr>
          <p:nvPr/>
        </p:nvCxnSpPr>
        <p:spPr>
          <a:xfrm flipV="1">
            <a:off x="5039234" y="1898950"/>
            <a:ext cx="1339618" cy="1734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>
            <a:endCxn id="12" idx="1"/>
          </p:cNvCxnSpPr>
          <p:nvPr/>
        </p:nvCxnSpPr>
        <p:spPr>
          <a:xfrm flipV="1">
            <a:off x="5039234" y="3036570"/>
            <a:ext cx="1339618" cy="5971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>
            <a:endCxn id="13" idx="1"/>
          </p:cNvCxnSpPr>
          <p:nvPr/>
        </p:nvCxnSpPr>
        <p:spPr>
          <a:xfrm>
            <a:off x="5031105" y="3632835"/>
            <a:ext cx="1387475" cy="2819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箭头连接符 60"/>
          <p:cNvCxnSpPr/>
          <p:nvPr/>
        </p:nvCxnSpPr>
        <p:spPr>
          <a:xfrm flipV="1">
            <a:off x="5055022" y="1435250"/>
            <a:ext cx="1298365" cy="25950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>
            <a:endCxn id="11" idx="1"/>
          </p:cNvCxnSpPr>
          <p:nvPr/>
        </p:nvCxnSpPr>
        <p:spPr>
          <a:xfrm flipV="1">
            <a:off x="5043527" y="2489500"/>
            <a:ext cx="1309860" cy="15407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>
            <a:endCxn id="12" idx="1"/>
          </p:cNvCxnSpPr>
          <p:nvPr/>
        </p:nvCxnSpPr>
        <p:spPr>
          <a:xfrm flipV="1">
            <a:off x="5039234" y="3036570"/>
            <a:ext cx="1339618" cy="10027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>
            <a:endCxn id="13" idx="1"/>
          </p:cNvCxnSpPr>
          <p:nvPr/>
        </p:nvCxnSpPr>
        <p:spPr>
          <a:xfrm>
            <a:off x="5010785" y="3772535"/>
            <a:ext cx="1407795" cy="142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>
            <a:stCxn id="41" idx="3"/>
            <a:endCxn id="12" idx="1"/>
          </p:cNvCxnSpPr>
          <p:nvPr/>
        </p:nvCxnSpPr>
        <p:spPr>
          <a:xfrm>
            <a:off x="5011128" y="1965686"/>
            <a:ext cx="1367724" cy="10708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/>
        </p:nvSpPr>
        <p:spPr>
          <a:xfrm>
            <a:off x="5075188" y="803133"/>
            <a:ext cx="1305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PCR Consolidation</a:t>
            </a:r>
            <a:endParaRPr lang="zh-CN" altLang="en-US" sz="1400" dirty="0"/>
          </a:p>
        </p:txBody>
      </p:sp>
      <p:sp>
        <p:nvSpPr>
          <p:cNvPr id="99" name="文本框 98"/>
          <p:cNvSpPr txBox="1"/>
          <p:nvPr/>
        </p:nvSpPr>
        <p:spPr>
          <a:xfrm>
            <a:off x="2109859" y="920319"/>
            <a:ext cx="3029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Use case collection and study</a:t>
            </a:r>
            <a:endParaRPr lang="zh-CN" altLang="en-US" sz="1400" dirty="0"/>
          </a:p>
        </p:txBody>
      </p:sp>
      <p:sp>
        <p:nvSpPr>
          <p:cNvPr id="105" name="文本框 104"/>
          <p:cNvSpPr txBox="1"/>
          <p:nvPr/>
        </p:nvSpPr>
        <p:spPr>
          <a:xfrm>
            <a:off x="6730510" y="819323"/>
            <a:ext cx="1706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TS preparation</a:t>
            </a:r>
            <a:endParaRPr lang="zh-CN" altLang="en-US" sz="1400" dirty="0"/>
          </a:p>
        </p:txBody>
      </p:sp>
      <p:sp>
        <p:nvSpPr>
          <p:cNvPr id="37" name="矩形 36"/>
          <p:cNvSpPr/>
          <p:nvPr/>
        </p:nvSpPr>
        <p:spPr>
          <a:xfrm>
            <a:off x="1718210" y="1520147"/>
            <a:ext cx="3300042" cy="2950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Immersive Communication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18208" y="2115717"/>
            <a:ext cx="3306973" cy="2194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Massive communication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15800" y="3849041"/>
            <a:ext cx="3302396" cy="2626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Others: Smart X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22783" y="1835572"/>
            <a:ext cx="3288345" cy="2602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Industry </a:t>
            </a:r>
            <a:r>
              <a:rPr kumimoji="0" lang="en-US" altLang="zh-CN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IoT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11279" y="2749381"/>
            <a:ext cx="3306973" cy="2286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AI and Communication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18208" y="3054348"/>
            <a:ext cx="3292920" cy="2685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Integrated Sensing and Communication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24355" y="3404272"/>
            <a:ext cx="3306973" cy="4162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Sustainable and Intelligent Network Operation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18208" y="2391025"/>
            <a:ext cx="3300044" cy="277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Ubiquitous Connectivity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5047965" y="1965686"/>
            <a:ext cx="1305422" cy="12677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047965" y="1506946"/>
            <a:ext cx="1305422" cy="17126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3788" y="4212247"/>
            <a:ext cx="92246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1500" dirty="0"/>
              <a:t>Our proposed TR structure includes 6+1(Network Operation)+1(Others) areas of interest.</a:t>
            </a:r>
          </a:p>
          <a:p>
            <a:pPr marL="342900" indent="-342900">
              <a:buAutoNum type="arabicPeriod"/>
            </a:pPr>
            <a:r>
              <a:rPr lang="en-US" altLang="zh-CN" sz="1500" dirty="0"/>
              <a:t>During the consolidation phase, PCR could be sourced from multiple use case groups.</a:t>
            </a:r>
          </a:p>
          <a:p>
            <a:pPr marL="342900" indent="-342900">
              <a:buAutoNum type="arabicPeriod"/>
            </a:pPr>
            <a:r>
              <a:rPr lang="en-US" altLang="zh-CN" sz="1500" dirty="0"/>
              <a:t>To avoid unnecessary debate, annex is not needed considering the normal process for use case discussion.</a:t>
            </a:r>
            <a:endParaRPr lang="zh-CN" altLang="en-US" sz="15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30717" y="61437"/>
            <a:ext cx="7687733" cy="857400"/>
          </a:xfrm>
        </p:spPr>
        <p:txBody>
          <a:bodyPr/>
          <a:lstStyle/>
          <a:p>
            <a:pPr algn="l"/>
            <a:r>
              <a:rPr lang="en-US" altLang="zh-CN" sz="2400" dirty="0" smtClean="0"/>
              <a:t>Interested areas:  Motivation</a:t>
            </a:r>
            <a:endParaRPr lang="en-US" altLang="zh-CN" sz="2400" dirty="0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31" y="1063412"/>
            <a:ext cx="1704207" cy="1621252"/>
          </a:xfrm>
          <a:prstGeom prst="rect">
            <a:avLst/>
          </a:prstGeom>
        </p:spPr>
      </p:pic>
      <p:sp>
        <p:nvSpPr>
          <p:cNvPr id="32" name="梯形 31"/>
          <p:cNvSpPr/>
          <p:nvPr/>
        </p:nvSpPr>
        <p:spPr>
          <a:xfrm rot="5400000">
            <a:off x="1628997" y="1915277"/>
            <a:ext cx="2667804" cy="1628965"/>
          </a:xfrm>
          <a:prstGeom prst="trapezoid">
            <a:avLst>
              <a:gd name="adj" fmla="val 22035"/>
            </a:avLst>
          </a:prstGeom>
          <a:gradFill rotWithShape="1">
            <a:gsLst>
              <a:gs pos="83000">
                <a:srgbClr val="92D050">
                  <a:alpha val="75000"/>
                  <a:lumMod val="99000"/>
                  <a:lumOff val="1000"/>
                </a:srgbClr>
              </a:gs>
              <a:gs pos="100000">
                <a:srgbClr val="0B6E38"/>
              </a:gs>
            </a:gsLst>
            <a:path path="rect">
              <a:fillToRect r="100000" b="100000"/>
            </a:path>
            <a:tileRect l="-100000" t="-100000"/>
          </a:gradFill>
          <a:ln w="9525" cap="flat" cmpd="sng" algn="ctr">
            <a:solidFill>
              <a:srgbClr val="00A651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380289" y="3005443"/>
            <a:ext cx="1725959" cy="2746"/>
          </a:xfrm>
          <a:prstGeom prst="straightConnector1">
            <a:avLst/>
          </a:prstGeom>
          <a:noFill/>
          <a:ln w="25400" cap="flat" cmpd="sng" algn="ctr">
            <a:solidFill>
              <a:srgbClr val="00A651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4" name="文本框 33"/>
          <p:cNvSpPr txBox="1"/>
          <p:nvPr/>
        </p:nvSpPr>
        <p:spPr>
          <a:xfrm>
            <a:off x="681835" y="2848594"/>
            <a:ext cx="1353890" cy="18440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New Tech trends</a:t>
            </a:r>
            <a:endParaRPr kumimoji="1" lang="zh-CN" altLang="en-US" sz="1200" dirty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366356" y="2836013"/>
            <a:ext cx="1724348" cy="8971"/>
          </a:xfrm>
          <a:prstGeom prst="straightConnector1">
            <a:avLst/>
          </a:prstGeom>
          <a:noFill/>
          <a:ln w="25400" cap="flat" cmpd="sng" algn="ctr">
            <a:solidFill>
              <a:srgbClr val="00A651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6" name="文本框 35"/>
          <p:cNvSpPr txBox="1"/>
          <p:nvPr/>
        </p:nvSpPr>
        <p:spPr>
          <a:xfrm>
            <a:off x="359566" y="2646366"/>
            <a:ext cx="1973911" cy="29337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User and application trends</a:t>
            </a:r>
            <a:endParaRPr kumimoji="1" lang="zh-CN" altLang="en-US" sz="1200" dirty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flipV="1">
            <a:off x="366356" y="3228893"/>
            <a:ext cx="1731811" cy="7274"/>
          </a:xfrm>
          <a:prstGeom prst="straightConnector1">
            <a:avLst/>
          </a:prstGeom>
          <a:noFill/>
          <a:ln w="25400" cap="flat" cmpd="sng" algn="ctr">
            <a:solidFill>
              <a:srgbClr val="00A651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8" name="文本框 37"/>
          <p:cNvSpPr txBox="1"/>
          <p:nvPr/>
        </p:nvSpPr>
        <p:spPr>
          <a:xfrm>
            <a:off x="2208483" y="1702013"/>
            <a:ext cx="1541565" cy="2229088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200" dirty="0" smtClean="0">
                <a:solidFill>
                  <a:srgbClr val="000000"/>
                </a:solidFill>
                <a:latin typeface="Calibri" panose="020F0502020204030204"/>
              </a:rPr>
              <a:t>Principle to study the 1</a:t>
            </a:r>
            <a:r>
              <a:rPr kumimoji="1" lang="en-US" altLang="zh-CN" sz="1200" baseline="30000" dirty="0" smtClean="0">
                <a:solidFill>
                  <a:srgbClr val="000000"/>
                </a:solidFill>
                <a:latin typeface="Calibri" panose="020F0502020204030204"/>
              </a:rPr>
              <a:t>st</a:t>
            </a:r>
            <a:r>
              <a:rPr kumimoji="1" lang="en-US" altLang="zh-CN" sz="1200" dirty="0" smtClean="0">
                <a:solidFill>
                  <a:srgbClr val="000000"/>
                </a:solidFill>
                <a:latin typeface="Calibri" panose="020F0502020204030204"/>
              </a:rPr>
              <a:t> 6G service requirements: 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kumimoji="1" lang="en-US" altLang="zh-CN" sz="1200" dirty="0" smtClean="0">
              <a:solidFill>
                <a:srgbClr val="000000"/>
              </a:solidFill>
              <a:latin typeface="Calibri" panose="020F0502020204030204"/>
            </a:endParaRPr>
          </a:p>
          <a:p>
            <a:pPr marL="214630" indent="-214630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1200" dirty="0" smtClean="0">
                <a:solidFill>
                  <a:srgbClr val="000000"/>
                </a:solidFill>
                <a:latin typeface="Calibri" panose="020F0502020204030204"/>
              </a:rPr>
              <a:t>Values </a:t>
            </a: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for </a:t>
            </a:r>
            <a:r>
              <a:rPr kumimoji="1" lang="en-US" altLang="zh-CN" sz="1200" b="1" u="sng" dirty="0">
                <a:solidFill>
                  <a:srgbClr val="000000"/>
                </a:solidFill>
                <a:latin typeface="Calibri" panose="020F0502020204030204"/>
              </a:rPr>
              <a:t>consumers, </a:t>
            </a:r>
            <a:r>
              <a:rPr kumimoji="1" lang="en-US" altLang="zh-CN" sz="1200" b="1" u="sng" dirty="0" smtClean="0">
                <a:solidFill>
                  <a:srgbClr val="000000"/>
                </a:solidFill>
                <a:latin typeface="Calibri" panose="020F0502020204030204"/>
              </a:rPr>
              <a:t>industries </a:t>
            </a: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and</a:t>
            </a:r>
            <a:r>
              <a:rPr kumimoji="1" lang="en-US" altLang="zh-CN" sz="1200" b="1" u="sng" dirty="0">
                <a:solidFill>
                  <a:srgbClr val="000000"/>
                </a:solidFill>
                <a:latin typeface="Calibri" panose="020F0502020204030204"/>
              </a:rPr>
              <a:t> society</a:t>
            </a:r>
          </a:p>
          <a:p>
            <a:pPr marL="214630" indent="-214630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Fulfill </a:t>
            </a:r>
            <a:r>
              <a:rPr kumimoji="1" lang="en-US" altLang="zh-CN" sz="1200" b="1" u="sng" dirty="0">
                <a:solidFill>
                  <a:srgbClr val="000000"/>
                </a:solidFill>
                <a:latin typeface="Calibri" panose="020F0502020204030204"/>
              </a:rPr>
              <a:t>ITU </a:t>
            </a:r>
            <a:r>
              <a:rPr kumimoji="1" lang="en-US" altLang="zh-CN" sz="1200" b="1" u="sng" dirty="0" smtClean="0">
                <a:solidFill>
                  <a:srgbClr val="000000"/>
                </a:solidFill>
                <a:latin typeface="Calibri" panose="020F0502020204030204"/>
              </a:rPr>
              <a:t>IMT-2030 </a:t>
            </a:r>
            <a:r>
              <a:rPr kumimoji="1" lang="en-US" altLang="zh-CN" sz="1200" dirty="0" smtClean="0">
                <a:solidFill>
                  <a:srgbClr val="000000"/>
                </a:solidFill>
                <a:latin typeface="Calibri" panose="020F0502020204030204"/>
              </a:rPr>
              <a:t>usage scenarios and requirements</a:t>
            </a:r>
            <a:r>
              <a:rPr kumimoji="1" lang="en-US" altLang="zh-CN" sz="1200" b="1" u="sng" dirty="0" smtClean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kumimoji="1" lang="en-US" altLang="zh-CN" sz="1200" b="1" u="sng" dirty="0">
              <a:solidFill>
                <a:srgbClr val="000000"/>
              </a:solidFill>
              <a:latin typeface="Calibri" panose="020F0502020204030204"/>
            </a:endParaRPr>
          </a:p>
          <a:p>
            <a:pPr marL="214630" indent="-214630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1200" dirty="0" smtClean="0">
                <a:solidFill>
                  <a:srgbClr val="000000"/>
                </a:solidFill>
                <a:latin typeface="Calibri" panose="020F0502020204030204"/>
              </a:rPr>
              <a:t>Learn </a:t>
            </a: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from 5G/5G-A experience</a:t>
            </a:r>
          </a:p>
          <a:p>
            <a:pPr marL="214630" indent="-214630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kumimoji="1" lang="en-US" altLang="zh-CN" dirty="0">
              <a:solidFill>
                <a:srgbClr val="000000"/>
              </a:solidFill>
              <a:latin typeface="Calibri" panose="020F0502020204030204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dirty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>
            <a:off x="380289" y="3468324"/>
            <a:ext cx="1720762" cy="13221"/>
          </a:xfrm>
          <a:prstGeom prst="straightConnector1">
            <a:avLst/>
          </a:prstGeom>
          <a:noFill/>
          <a:ln w="25400" cap="flat" cmpd="sng" algn="ctr">
            <a:solidFill>
              <a:srgbClr val="00A651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0" name="文本框 39"/>
          <p:cNvSpPr txBox="1"/>
          <p:nvPr/>
        </p:nvSpPr>
        <p:spPr>
          <a:xfrm>
            <a:off x="862565" y="3055533"/>
            <a:ext cx="1467612" cy="29489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Spectrum</a:t>
            </a:r>
            <a:endParaRPr kumimoji="1" lang="zh-CN" altLang="en-US" sz="12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43688" y="3653141"/>
            <a:ext cx="376072" cy="26907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200" dirty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366356" y="3717339"/>
            <a:ext cx="1720762" cy="11641"/>
          </a:xfrm>
          <a:prstGeom prst="straightConnector1">
            <a:avLst/>
          </a:prstGeom>
          <a:noFill/>
          <a:ln w="25400" cap="flat" cmpd="sng" algn="ctr">
            <a:solidFill>
              <a:srgbClr val="00A651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3" name="文本框 42"/>
          <p:cNvSpPr txBox="1"/>
          <p:nvPr/>
        </p:nvSpPr>
        <p:spPr>
          <a:xfrm>
            <a:off x="704310" y="3281135"/>
            <a:ext cx="1467612" cy="29489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Sustainability</a:t>
            </a:r>
            <a:endParaRPr kumimoji="1" lang="zh-CN" altLang="en-US" sz="12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9569" y="3534893"/>
            <a:ext cx="1467612" cy="29489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Security &amp; Resilience</a:t>
            </a:r>
            <a:endParaRPr kumimoji="1" lang="zh-CN" altLang="en-US" sz="1200" dirty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366356" y="3971097"/>
            <a:ext cx="1722463" cy="9300"/>
          </a:xfrm>
          <a:prstGeom prst="straightConnector1">
            <a:avLst/>
          </a:prstGeom>
          <a:noFill/>
          <a:ln w="25400" cap="flat" cmpd="sng" algn="ctr">
            <a:solidFill>
              <a:srgbClr val="00A651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6" name="文本框 45"/>
          <p:cNvSpPr txBox="1"/>
          <p:nvPr/>
        </p:nvSpPr>
        <p:spPr>
          <a:xfrm>
            <a:off x="287137" y="3808186"/>
            <a:ext cx="2059997" cy="29489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/>
              </a:rPr>
              <a:t>Connecting the unconnected</a:t>
            </a:r>
            <a:endParaRPr kumimoji="1" lang="zh-CN" altLang="en-US" sz="12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7" name="左大括号 46"/>
          <p:cNvSpPr/>
          <p:nvPr/>
        </p:nvSpPr>
        <p:spPr>
          <a:xfrm>
            <a:off x="3776901" y="1116918"/>
            <a:ext cx="380889" cy="3387576"/>
          </a:xfrm>
          <a:prstGeom prst="leftBrace">
            <a:avLst/>
          </a:prstGeom>
          <a:noFill/>
          <a:ln w="25400" cap="flat" cmpd="sng" algn="ctr">
            <a:solidFill>
              <a:srgbClr val="00A65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81366" y="1092371"/>
            <a:ext cx="4636276" cy="300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Immersive Communication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76921" y="1947996"/>
            <a:ext cx="4636277" cy="2736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Massive communication (devices and sensors)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176921" y="4063198"/>
            <a:ext cx="4636277" cy="45796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Others: e.g. smart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agriculture, smart city, auto-Driving, ITS, smart health… 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181475" y="1440180"/>
            <a:ext cx="4631690" cy="48450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Industry IoT (HRLLC, digital twin, deterministic service, resilient network, on-demand service,… )   </a:t>
            </a:r>
          </a:p>
        </p:txBody>
      </p:sp>
      <p:sp>
        <p:nvSpPr>
          <p:cNvPr id="52" name="矩形 51"/>
          <p:cNvSpPr/>
          <p:nvPr/>
        </p:nvSpPr>
        <p:spPr>
          <a:xfrm>
            <a:off x="4176921" y="2249138"/>
            <a:ext cx="4636276" cy="40368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AI and Communication (distributed computing,</a:t>
            </a:r>
            <a:r>
              <a:rPr kumimoji="0" lang="en-US" altLang="zh-CN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Net4AI,</a:t>
            </a:r>
            <a:r>
              <a:rPr kumimoji="0" lang="en-US" altLang="zh-CN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AI4Net, task driven,…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)   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176921" y="2693138"/>
            <a:ext cx="4636276" cy="2620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Integrated Sensing and Communication (including positioning)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176921" y="3327273"/>
            <a:ext cx="4636277" cy="7048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Sustainable and Intelligent Network Operation (</a:t>
            </a:r>
            <a:r>
              <a:rPr kumimoji="1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autonomous network, network capability exposure, energy efficiency, 5G/6G migration, net sharing,…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)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177030" y="2996565"/>
            <a:ext cx="4636135" cy="3016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Ubiquitous Connectivity (</a:t>
            </a:r>
            <a:r>
              <a:rPr lang="en-US" altLang="zh-CN" sz="1400" kern="0" dirty="0" smtClean="0">
                <a:solidFill>
                  <a:srgbClr val="000000"/>
                </a:solidFill>
                <a:latin typeface="Calibri" panose="020F0502020204030204"/>
              </a:rPr>
              <a:t>NTN, l</a:t>
            </a:r>
            <a:r>
              <a:rPr kumimoji="1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ow-altitude economy, ATG, ...) 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3560" y="642620"/>
            <a:ext cx="447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ITU six usage scenarios are the starting points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lstStyle/>
          <a:p>
            <a:r>
              <a:rPr lang="en-US" altLang="zh-CN"/>
              <a:t>Thank you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273</Words>
  <Application>Microsoft Office PowerPoint</Application>
  <PresentationFormat>全屏显示(16:9)</PresentationFormat>
  <Paragraphs>50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Heiti SC Light</vt:lpstr>
      <vt:lpstr>MS Mincho</vt:lpstr>
      <vt:lpstr>MS PGothic</vt:lpstr>
      <vt:lpstr>等线</vt:lpstr>
      <vt:lpstr>黑体</vt:lpstr>
      <vt:lpstr>宋体</vt:lpstr>
      <vt:lpstr>微软雅黑</vt:lpstr>
      <vt:lpstr>游明朝</vt:lpstr>
      <vt:lpstr>Arial</vt:lpstr>
      <vt:lpstr>Calibri</vt:lpstr>
      <vt:lpstr>Times</vt:lpstr>
      <vt:lpstr>Times New Roman</vt:lpstr>
      <vt:lpstr>ZTE-Confidential-16X9</vt:lpstr>
      <vt:lpstr>1_ZTE-Confidential-16X9</vt:lpstr>
      <vt:lpstr>Office Theme</vt:lpstr>
      <vt:lpstr>PowerPoint 演示文稿</vt:lpstr>
      <vt:lpstr>Proposal for structure of 1st 6G TR</vt:lpstr>
      <vt:lpstr>Interested areas:  Motivation</vt:lpstr>
      <vt:lpstr>PowerPoint 演示文稿</vt:lpstr>
    </vt:vector>
  </TitlesOfParts>
  <Company>ZTE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6G motivation and Use cases</dc:title>
  <dc:creator>ZTE</dc:creator>
  <cp:lastModifiedBy>XuLing</cp:lastModifiedBy>
  <cp:revision>765</cp:revision>
  <dcterms:created xsi:type="dcterms:W3CDTF">2015-07-29T09:15:00Z</dcterms:created>
  <dcterms:modified xsi:type="dcterms:W3CDTF">2024-08-08T06:56:36Z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4A88164FF91343CB90D43A8F7DE03621</vt:lpwstr>
  </property>
</Properties>
</file>