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9"/>
  </p:notesMasterIdLst>
  <p:handoutMasterIdLst>
    <p:handoutMasterId r:id="rId10"/>
  </p:handoutMasterIdLst>
  <p:sldIdLst>
    <p:sldId id="1163" r:id="rId6"/>
    <p:sldId id="1243" r:id="rId7"/>
    <p:sldId id="1244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8" autoAdjust="0"/>
    <p:restoredTop sz="91922"/>
  </p:normalViewPr>
  <p:slideViewPr>
    <p:cSldViewPr>
      <p:cViewPr varScale="1">
        <p:scale>
          <a:sx n="99" d="100"/>
          <a:sy n="99" d="100"/>
        </p:scale>
        <p:origin x="90" y="2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8/9/2024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8/9/2024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Sharp’s 6G </a:t>
            </a:r>
          </a:p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Areas of Interest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S1-242075: SA1#107, Maastricht, 19-23 August </a:t>
            </a:r>
            <a:endParaRPr lang="en-GB" altLang="en-US" sz="1000" dirty="0">
              <a:solidFill>
                <a:schemeClr val="bg1"/>
              </a:solidFill>
              <a:highlight>
                <a:srgbClr val="FFFF00"/>
              </a:highligh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841EB1-8B9F-8B41-415E-BAC9CA11F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864096"/>
            <a:ext cx="6552728" cy="4227934"/>
          </a:xfrm>
        </p:spPr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</a:rPr>
              <a:t>Immersive Communication </a:t>
            </a:r>
          </a:p>
          <a:p>
            <a:pPr marL="685800" lvl="2" indent="-285750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Peak data rate</a:t>
            </a:r>
          </a:p>
          <a:p>
            <a:pPr marL="685800" lvl="2" indent="-285750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User experienced data rate</a:t>
            </a:r>
          </a:p>
          <a:p>
            <a:pPr marL="685800" lvl="2" indent="-285750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Area traffic capacity</a:t>
            </a:r>
          </a:p>
          <a:p>
            <a:pPr marL="685800" lvl="2" indent="-285750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Mobility</a:t>
            </a:r>
          </a:p>
          <a:p>
            <a:pPr marL="685800" lvl="2" indent="-285750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Latency</a:t>
            </a:r>
          </a:p>
          <a:p>
            <a:r>
              <a:rPr lang="en-US" sz="2000" dirty="0">
                <a:latin typeface="Times New Roman" panose="02020603050405020304" pitchFamily="18" charset="0"/>
              </a:rPr>
              <a:t>Massive communication </a:t>
            </a:r>
          </a:p>
          <a:p>
            <a:pPr marL="685800" lvl="2" indent="-285750">
              <a:lnSpc>
                <a:spcPct val="107000"/>
              </a:lnSpc>
              <a:buSzPct val="100000"/>
              <a:tabLst>
                <a:tab pos="-2286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Connection density</a:t>
            </a:r>
          </a:p>
          <a:p>
            <a:pPr marL="685800" lvl="2" indent="-285750">
              <a:lnSpc>
                <a:spcPct val="107000"/>
              </a:lnSpc>
              <a:buSzPct val="100000"/>
              <a:tabLst>
                <a:tab pos="-2286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Energy efficiency </a:t>
            </a:r>
          </a:p>
          <a:p>
            <a:pPr marL="685800" lvl="2" indent="-285750">
              <a:lnSpc>
                <a:spcPct val="107000"/>
              </a:lnSpc>
              <a:buSzPct val="100000"/>
              <a:tabLst>
                <a:tab pos="-2286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Area traffic capacity </a:t>
            </a:r>
          </a:p>
          <a:p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Ubiquitous Connectivity </a:t>
            </a:r>
          </a:p>
          <a:p>
            <a:pPr marL="685800" lvl="2" indent="-285750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Interworking with other systems</a:t>
            </a:r>
          </a:p>
          <a:p>
            <a:pPr marL="1143000" lvl="3" indent="-285750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E.g., Unified satellite and terrestrial communications 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Integrated Sensing and Communication </a:t>
            </a:r>
          </a:p>
          <a:p>
            <a:pPr marL="685800" lvl="2" indent="-285750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Spatial information about connected and unconnected objects </a:t>
            </a:r>
          </a:p>
          <a:p>
            <a:pPr marL="1143000" lvl="3" indent="-285750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E.g., Positioning and tracking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C2DC12-BC01-5BF1-19E2-042E54278D7D}"/>
              </a:ext>
            </a:extLst>
          </p:cNvPr>
          <p:cNvSpPr txBox="1"/>
          <p:nvPr/>
        </p:nvSpPr>
        <p:spPr>
          <a:xfrm>
            <a:off x="179512" y="172512"/>
            <a:ext cx="80648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Sharp’s view on 6G areas of interest derived from IMT-2030…. </a:t>
            </a:r>
          </a:p>
          <a:p>
            <a:r>
              <a:rPr lang="en-US" sz="1600" b="1" dirty="0"/>
              <a:t>and some supporting use cases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9607753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7FD541-E32E-9628-66A0-B684B20A0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3507854"/>
            <a:ext cx="8064896" cy="1473046"/>
          </a:xfrm>
        </p:spPr>
        <p:txBody>
          <a:bodyPr/>
          <a:lstStyle/>
          <a:p>
            <a:r>
              <a:rPr 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Green communication</a:t>
            </a: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685800" lvl="2" indent="-285750"/>
            <a:r>
              <a:rPr lang="en-US" sz="1200" dirty="0">
                <a:solidFill>
                  <a:srgbClr val="3B3F44"/>
                </a:solidFill>
                <a:latin typeface="Arial" panose="020B0604020202020204" pitchFamily="34" charset="0"/>
                <a:ea typeface="Aptos" panose="020B0004020202020204" pitchFamily="34" charset="0"/>
              </a:rPr>
              <a:t>Energy consumption estimation framework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342861" lvl="2" indent="-342861">
              <a:lnSpc>
                <a:spcPct val="107000"/>
              </a:lnSpc>
              <a:buSzPct val="100000"/>
              <a:buBlip>
                <a:blip r:embed="rId2"/>
              </a:buBlip>
              <a:tabLst>
                <a:tab pos="-2286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Security, trust and resilience</a:t>
            </a:r>
          </a:p>
          <a:p>
            <a:pPr marL="685800" lvl="2" indent="-285750">
              <a:lnSpc>
                <a:spcPct val="107000"/>
              </a:lnSpc>
              <a:buSzPct val="100000"/>
              <a:tabLst>
                <a:tab pos="-2286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Unified security and privacy protection framework</a:t>
            </a:r>
          </a:p>
          <a:p>
            <a:pPr marL="685800" lvl="2" indent="-285750">
              <a:lnSpc>
                <a:spcPct val="107000"/>
              </a:lnSpc>
              <a:buSzPct val="100000"/>
              <a:tabLst>
                <a:tab pos="-2286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Quantum safe computing</a:t>
            </a:r>
          </a:p>
          <a:p>
            <a:pPr marL="0" indent="0">
              <a:buNone/>
            </a:pP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3CFD74-A25E-9A37-7478-3A85A7E744A0}"/>
              </a:ext>
            </a:extLst>
          </p:cNvPr>
          <p:cNvSpPr txBox="1"/>
          <p:nvPr/>
        </p:nvSpPr>
        <p:spPr>
          <a:xfrm>
            <a:off x="179512" y="2931790"/>
            <a:ext cx="655272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Sharp’s view on additional 6G areas of interest….             </a:t>
            </a:r>
            <a:r>
              <a:rPr lang="en-US" sz="1600" b="1" dirty="0"/>
              <a:t>and some supporting use cases</a:t>
            </a:r>
            <a:endParaRPr lang="en-US" sz="2000" b="1" dirty="0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AD685996-7274-853C-7D78-09CCDA92C579}"/>
              </a:ext>
            </a:extLst>
          </p:cNvPr>
          <p:cNvSpPr txBox="1">
            <a:spLocks/>
          </p:cNvSpPr>
          <p:nvPr/>
        </p:nvSpPr>
        <p:spPr bwMode="auto">
          <a:xfrm>
            <a:off x="539552" y="843558"/>
            <a:ext cx="835292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Integrated AI and Communication </a:t>
            </a:r>
          </a:p>
          <a:p>
            <a:pPr marL="685800" lvl="2" indent="-285750"/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Automated E2E network resource optimization  </a:t>
            </a:r>
          </a:p>
          <a:p>
            <a:pPr marL="685800" lvl="2" indent="-285750"/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Native framework in support of LCM</a:t>
            </a:r>
          </a:p>
          <a:p>
            <a:pPr marL="685800" lvl="2" indent="-285750"/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Network resilience </a:t>
            </a:r>
          </a:p>
          <a:p>
            <a:pPr marL="685800" lvl="2" indent="-285750"/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Privacy </a:t>
            </a:r>
          </a:p>
          <a:p>
            <a:r>
              <a:rPr lang="en-US" sz="2000" kern="0" dirty="0">
                <a:latin typeface="Times New Roman" panose="02020603050405020304" pitchFamily="18" charset="0"/>
              </a:rPr>
              <a:t>Extreme communications (High reliability and Low latency)</a:t>
            </a:r>
          </a:p>
          <a:p>
            <a:pPr marL="685800" lvl="2" indent="-285750"/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Remote surgery</a:t>
            </a:r>
          </a:p>
          <a:p>
            <a:pPr marL="685800" lvl="2" indent="-285750"/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Industrial controls and robotic operations</a:t>
            </a:r>
          </a:p>
          <a:p>
            <a:pPr marL="685800" lvl="2" indent="-285750"/>
            <a:endParaRPr lang="en-US" sz="12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endParaRPr lang="en-US" sz="20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kern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55DC30-002D-F3C0-F8E9-4F2A44DD0A43}"/>
              </a:ext>
            </a:extLst>
          </p:cNvPr>
          <p:cNvSpPr txBox="1"/>
          <p:nvPr/>
        </p:nvSpPr>
        <p:spPr>
          <a:xfrm>
            <a:off x="179512" y="172512"/>
            <a:ext cx="80648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Sharp’s view on 6G areas of interest derived from IMT-2030…. </a:t>
            </a:r>
          </a:p>
          <a:p>
            <a:r>
              <a:rPr lang="en-US" sz="1600" b="1" dirty="0"/>
              <a:t>and some supporting use cases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30507711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55293</TotalTime>
  <Words>170</Words>
  <Application>Microsoft Office PowerPoint</Application>
  <PresentationFormat>On-screen Show (16:9)</PresentationFormat>
  <Paragraphs>39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Park, Ken</cp:lastModifiedBy>
  <cp:revision>2168</cp:revision>
  <cp:lastPrinted>2017-02-24T12:37:51Z</cp:lastPrinted>
  <dcterms:created xsi:type="dcterms:W3CDTF">2008-08-30T09:32:10Z</dcterms:created>
  <dcterms:modified xsi:type="dcterms:W3CDTF">2024-08-09T19:17:47Z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