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7" r:id="rId6"/>
    <p:sldId id="368" r:id="rId7"/>
  </p:sldIdLst>
  <p:sldSz cx="12192000" cy="6858000"/>
  <p:notesSz cx="7104063" cy="102346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00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37" autoAdjust="0"/>
    <p:restoredTop sz="93812" autoAdjust="0"/>
  </p:normalViewPr>
  <p:slideViewPr>
    <p:cSldViewPr snapToGrid="0">
      <p:cViewPr varScale="1">
        <p:scale>
          <a:sx n="74" d="100"/>
          <a:sy n="74" d="100"/>
        </p:scale>
        <p:origin x="54" y="14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224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79514" cy="51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8" rIns="96277" bIns="48138" numCol="1" anchor="t" anchorCtr="0" compatLnSpc="1">
            <a:prstTxWarp prst="textNoShape">
              <a:avLst/>
            </a:prstTxWarp>
          </a:bodyPr>
          <a:lstStyle>
            <a:lvl1pPr defTabSz="963076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550" y="1"/>
            <a:ext cx="3079514" cy="51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8" rIns="96277" bIns="48138" numCol="1" anchor="t" anchorCtr="0" compatLnSpc="1">
            <a:prstTxWarp prst="textNoShape">
              <a:avLst/>
            </a:prstTxWarp>
          </a:bodyPr>
          <a:lstStyle>
            <a:lvl1pPr algn="r" defTabSz="963076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8" rIns="96277" bIns="48138" numCol="1" anchor="b" anchorCtr="0" compatLnSpc="1">
            <a:prstTxWarp prst="textNoShape">
              <a:avLst/>
            </a:prstTxWarp>
          </a:bodyPr>
          <a:lstStyle>
            <a:lvl1pPr defTabSz="963076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55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8" rIns="96277" bIns="48138" numCol="1" anchor="b" anchorCtr="0" compatLnSpc="1">
            <a:prstTxWarp prst="textNoShape">
              <a:avLst/>
            </a:prstTxWarp>
          </a:bodyPr>
          <a:lstStyle>
            <a:lvl1pPr algn="r" defTabSz="963076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79514" cy="51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8" rIns="96277" bIns="48138" numCol="1" anchor="t" anchorCtr="0" compatLnSpc="1">
            <a:prstTxWarp prst="textNoShape">
              <a:avLst/>
            </a:prstTxWarp>
          </a:bodyPr>
          <a:lstStyle>
            <a:lvl1pPr defTabSz="963076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024550" y="1"/>
            <a:ext cx="3079514" cy="51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8" rIns="96277" bIns="48138" numCol="1" anchor="t" anchorCtr="0" compatLnSpc="1">
            <a:prstTxWarp prst="textNoShape">
              <a:avLst/>
            </a:prstTxWarp>
          </a:bodyPr>
          <a:lstStyle>
            <a:lvl1pPr algn="r" defTabSz="963076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9700" y="766763"/>
            <a:ext cx="6824663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8295" y="4861119"/>
            <a:ext cx="5207474" cy="460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8" rIns="96277" bIns="481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8" rIns="96277" bIns="48138" numCol="1" anchor="b" anchorCtr="0" compatLnSpc="1">
            <a:prstTxWarp prst="textNoShape">
              <a:avLst/>
            </a:prstTxWarp>
          </a:bodyPr>
          <a:lstStyle>
            <a:lvl1pPr defTabSz="963076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55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77" tIns="48138" rIns="96277" bIns="48138" numCol="1" anchor="b" anchorCtr="0" compatLnSpc="1">
            <a:prstTxWarp prst="textNoShape">
              <a:avLst/>
            </a:prstTxWarp>
          </a:bodyPr>
          <a:lstStyle>
            <a:lvl1pPr algn="r" defTabSz="963076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857EF27-3EC8-4FC7-92F1-5EF1FEFB2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SA1#107 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Maastricht , NL, Aug 19 – 23,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S1-242072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150" y="2253011"/>
            <a:ext cx="9551053" cy="1175989"/>
          </a:xfrm>
        </p:spPr>
        <p:txBody>
          <a:bodyPr/>
          <a:lstStyle/>
          <a:p>
            <a:pPr algn="ctr" eaLnBrk="1" hangingPunct="1"/>
            <a:r>
              <a:rPr lang="en-US" altLang="en-US" sz="5800" dirty="0"/>
              <a:t>Views on 6G areas of interest</a:t>
            </a:r>
            <a:endParaRPr lang="en-GB" altLang="en-US" sz="5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616321" y="4791772"/>
            <a:ext cx="3995495" cy="85393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ko-KR" dirty="0"/>
              <a:t>Source</a:t>
            </a:r>
            <a:r>
              <a:rPr lang="ko-KR" altLang="en-US" dirty="0"/>
              <a:t> </a:t>
            </a:r>
            <a:r>
              <a:rPr lang="en-US" altLang="ko-KR" dirty="0"/>
              <a:t>: </a:t>
            </a:r>
            <a:r>
              <a:rPr lang="sv-SE" altLang="en-US" dirty="0"/>
              <a:t>ETRI</a:t>
            </a:r>
          </a:p>
          <a:p>
            <a:pPr marL="0" indent="0" algn="ctr" eaLnBrk="1" hangingPunct="1">
              <a:buNone/>
            </a:pPr>
            <a:r>
              <a:rPr lang="sv-SE" altLang="en-US" dirty="0"/>
              <a:t>Agenda item : #8.2</a:t>
            </a:r>
            <a:endParaRPr lang="en-US" altLang="ko-KR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6G areas of interest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19638" cy="4351338"/>
          </a:xfrm>
        </p:spPr>
        <p:txBody>
          <a:bodyPr/>
          <a:lstStyle/>
          <a:p>
            <a:r>
              <a:rPr lang="en-US" altLang="en-US" sz="2400" dirty="0"/>
              <a:t> AI and Communication </a:t>
            </a:r>
          </a:p>
          <a:p>
            <a:pPr lvl="1"/>
            <a:r>
              <a:rPr lang="it-IT" altLang="en-US" sz="1800" dirty="0"/>
              <a:t>AI-native service support  </a:t>
            </a:r>
          </a:p>
          <a:p>
            <a:pPr lvl="1"/>
            <a:r>
              <a:rPr lang="it-IT" altLang="en-US" sz="1800" dirty="0"/>
              <a:t>E2e AI/ML framework including LCM</a:t>
            </a:r>
          </a:p>
          <a:p>
            <a:pPr lvl="1"/>
            <a:r>
              <a:rPr lang="en-US" altLang="en-US" sz="1800" dirty="0"/>
              <a:t>Intent-driven network automation</a:t>
            </a:r>
          </a:p>
          <a:p>
            <a:r>
              <a:rPr lang="en-US" altLang="en-US" sz="2400" dirty="0"/>
              <a:t> Sustainability </a:t>
            </a:r>
          </a:p>
          <a:p>
            <a:pPr lvl="1"/>
            <a:r>
              <a:rPr lang="it-IT" altLang="en-US" sz="1800" dirty="0"/>
              <a:t>Energy-native service support  </a:t>
            </a:r>
            <a:endParaRPr lang="en-US" altLang="en-US" sz="1800" dirty="0"/>
          </a:p>
          <a:p>
            <a:pPr lvl="1"/>
            <a:r>
              <a:rPr lang="en-US" altLang="en-US" sz="1800" dirty="0"/>
              <a:t>E2e energy efficiency and conservation for carbon-neutral service</a:t>
            </a:r>
          </a:p>
          <a:p>
            <a:r>
              <a:rPr lang="en-US" altLang="en-US" sz="2400" dirty="0"/>
              <a:t> Immersive &amp; Massive Communication </a:t>
            </a:r>
          </a:p>
          <a:p>
            <a:pPr lvl="1"/>
            <a:r>
              <a:rPr lang="en-US" altLang="en-US" sz="1800" dirty="0"/>
              <a:t>Highly reliable and real-time Digital Twin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886D456-E4EC-4473-9345-126916D0C23D}"/>
              </a:ext>
            </a:extLst>
          </p:cNvPr>
          <p:cNvSpPr txBox="1">
            <a:spLocks/>
          </p:cNvSpPr>
          <p:nvPr/>
        </p:nvSpPr>
        <p:spPr bwMode="auto">
          <a:xfrm>
            <a:off x="6369843" y="1810544"/>
            <a:ext cx="4838701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/>
              <a:t> Ubiquitous Connectivity </a:t>
            </a:r>
          </a:p>
          <a:p>
            <a:pPr lvl="1"/>
            <a:r>
              <a:rPr lang="en-US" altLang="en-US" sz="1800" dirty="0"/>
              <a:t>Access agnostic system including NTN</a:t>
            </a:r>
          </a:p>
          <a:p>
            <a:r>
              <a:rPr lang="en-US" altLang="en-US" sz="2400" dirty="0"/>
              <a:t>  Integrated Sensing and Communication</a:t>
            </a:r>
          </a:p>
          <a:p>
            <a:r>
              <a:rPr lang="en-US" altLang="en-US" sz="2400" dirty="0"/>
              <a:t> System Design and Network Operation </a:t>
            </a:r>
          </a:p>
          <a:p>
            <a:pPr lvl="1"/>
            <a:r>
              <a:rPr lang="en-US" altLang="en-US" sz="1800" dirty="0"/>
              <a:t>Programmability and network capability exposure enhancement</a:t>
            </a:r>
          </a:p>
          <a:p>
            <a:pPr lvl="1"/>
            <a:r>
              <a:rPr lang="en-US" altLang="en-US" sz="1800" dirty="0"/>
              <a:t>Evolution of SBA (e.g., SBI support of UPF, RAN-Core convergence, etc.)</a:t>
            </a:r>
          </a:p>
          <a:p>
            <a:pPr lvl="1"/>
            <a:r>
              <a:rPr lang="en-US" altLang="en-US" sz="1800" dirty="0"/>
              <a:t>Integration of computing, routing, and storage capabilities</a:t>
            </a:r>
          </a:p>
          <a:p>
            <a:pPr marL="457200" lvl="1" indent="0">
              <a:buNone/>
            </a:pPr>
            <a:endParaRPr lang="en-US" altLang="en-US" sz="2000" dirty="0"/>
          </a:p>
          <a:p>
            <a:pPr marL="457200" lvl="1" indent="0">
              <a:buNone/>
            </a:pPr>
            <a:endParaRPr lang="en-US" altLang="en-US" sz="2000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2800255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Structure of the TR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19638" cy="4351338"/>
          </a:xfrm>
        </p:spPr>
        <p:txBody>
          <a:bodyPr/>
          <a:lstStyle/>
          <a:p>
            <a:pPr>
              <a:defRPr/>
            </a:pPr>
            <a:r>
              <a:rPr lang="de-AT" altLang="en-US" sz="1800" dirty="0"/>
              <a:t>1. Scope</a:t>
            </a:r>
          </a:p>
          <a:p>
            <a:pPr>
              <a:defRPr/>
            </a:pPr>
            <a:r>
              <a:rPr lang="de-AT" altLang="en-US" sz="1800" dirty="0"/>
              <a:t>2. References</a:t>
            </a:r>
          </a:p>
          <a:p>
            <a:pPr>
              <a:defRPr/>
            </a:pPr>
            <a:r>
              <a:rPr lang="de-AT" altLang="en-US" sz="1800" dirty="0"/>
              <a:t>3. </a:t>
            </a:r>
            <a:r>
              <a:rPr lang="en-US" altLang="en-US" sz="1800" dirty="0"/>
              <a:t>Definitions of terms, symbols and abbreviations</a:t>
            </a:r>
            <a:endParaRPr lang="de-AT" altLang="en-US" sz="1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de-AT" altLang="en-US" sz="1400" dirty="0"/>
              <a:t>3.1 Terms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de-AT" altLang="en-US" sz="1400" dirty="0"/>
              <a:t>3.2 Symbols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de-AT" altLang="en-US" sz="1400" dirty="0"/>
              <a:t>3.3. Abbreviations</a:t>
            </a:r>
          </a:p>
          <a:p>
            <a:pPr>
              <a:defRPr/>
            </a:pPr>
            <a:r>
              <a:rPr lang="de-AT" altLang="en-US" sz="1800" dirty="0"/>
              <a:t>4. Overview</a:t>
            </a:r>
          </a:p>
          <a:p>
            <a:pPr>
              <a:defRPr/>
            </a:pPr>
            <a:r>
              <a:rPr lang="de-AT" altLang="en-US" sz="1800" dirty="0"/>
              <a:t>5. Use cases</a:t>
            </a:r>
            <a:endParaRPr lang="de-AT" altLang="en-US" sz="14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de-AT" altLang="en-US" sz="1800" dirty="0"/>
              <a:t>5.1 Immersive Communication</a:t>
            </a:r>
          </a:p>
          <a:p>
            <a:pPr marL="457200" lvl="1" indent="0">
              <a:buNone/>
              <a:defRPr/>
            </a:pPr>
            <a:r>
              <a:rPr lang="de-AT" altLang="en-US" sz="1800" dirty="0"/>
              <a:t>5.2 </a:t>
            </a:r>
            <a:r>
              <a:rPr lang="en-US" altLang="en-US" sz="1800" dirty="0"/>
              <a:t>Massive</a:t>
            </a:r>
            <a:r>
              <a:rPr lang="ko-KR" altLang="en-US" sz="1800" dirty="0"/>
              <a:t> </a:t>
            </a:r>
            <a:r>
              <a:rPr lang="de-AT" altLang="en-US" sz="1800" dirty="0"/>
              <a:t>Communication</a:t>
            </a:r>
          </a:p>
          <a:p>
            <a:pPr marL="457200" lvl="1" indent="0">
              <a:buNone/>
              <a:defRPr/>
            </a:pPr>
            <a:r>
              <a:rPr lang="de-AT" altLang="en-US" sz="1800" dirty="0"/>
              <a:t>5.3 </a:t>
            </a:r>
            <a:r>
              <a:rPr lang="en-US" altLang="ko-KR" sz="1800" dirty="0"/>
              <a:t>AI and </a:t>
            </a:r>
            <a:r>
              <a:rPr lang="de-AT" altLang="en-US" sz="1800" dirty="0"/>
              <a:t>Communication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de-AT" altLang="en-US" sz="1800" dirty="0"/>
              <a:t>5.4 </a:t>
            </a:r>
            <a:r>
              <a:rPr lang="en-US" altLang="ko-KR" sz="1800" dirty="0"/>
              <a:t>Integrated Sensing and Communication</a:t>
            </a:r>
            <a:endParaRPr lang="de-AT" altLang="en-US" sz="1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de-AT" altLang="en-US" sz="1800" dirty="0"/>
              <a:t>5.5 Ubiquitous Connectivity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886D456-E4EC-4473-9345-126916D0C23D}"/>
              </a:ext>
            </a:extLst>
          </p:cNvPr>
          <p:cNvSpPr txBox="1">
            <a:spLocks/>
          </p:cNvSpPr>
          <p:nvPr/>
        </p:nvSpPr>
        <p:spPr bwMode="auto">
          <a:xfrm>
            <a:off x="6369843" y="1810544"/>
            <a:ext cx="4838701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en-US" sz="1800" dirty="0"/>
              <a:t> </a:t>
            </a:r>
            <a:r>
              <a:rPr lang="de-AT" altLang="en-US" sz="1800" dirty="0"/>
              <a:t>6. Considerations on system design and network operation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de-AT" altLang="en-US" sz="1800" dirty="0"/>
              <a:t>6.1 </a:t>
            </a:r>
            <a:r>
              <a:rPr lang="en-US" altLang="en-US" sz="1800" dirty="0"/>
              <a:t>Programmability and network capability exposure enhancement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en-US" altLang="en-US" sz="1800" dirty="0"/>
              <a:t>6.2 Evolution of SBA (e.g., SBI support of UPF, RAN-Core convergence, etc.)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de-AT" altLang="en-US" sz="1800" dirty="0"/>
              <a:t>6.3 </a:t>
            </a:r>
            <a:r>
              <a:rPr lang="en-US" altLang="en-US" sz="1800" dirty="0"/>
              <a:t>Integration of computing, routing, and storage capabilities</a:t>
            </a:r>
            <a:endParaRPr lang="de-AT" altLang="en-US" sz="1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de-AT" altLang="en-US" sz="1800" dirty="0"/>
              <a:t>6.4 Security, Privacy and  Resilience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de-AT" altLang="en-US" sz="1800" dirty="0"/>
              <a:t>6.5.Interworking and Migration</a:t>
            </a:r>
          </a:p>
          <a:p>
            <a:pPr>
              <a:defRPr/>
            </a:pPr>
            <a:r>
              <a:rPr lang="de-AT" altLang="en-US" sz="1800" dirty="0"/>
              <a:t>7. Considerations on consolidated potential requirements</a:t>
            </a:r>
          </a:p>
          <a:p>
            <a:pPr>
              <a:defRPr/>
            </a:pPr>
            <a:r>
              <a:rPr lang="de-AT" altLang="en-US" sz="1800" dirty="0"/>
              <a:t>8. Conclusion and recommendations</a:t>
            </a:r>
          </a:p>
          <a:p>
            <a:pPr>
              <a:defRPr/>
            </a:pPr>
            <a:r>
              <a:rPr lang="de-AT" altLang="en-US" sz="1800" dirty="0"/>
              <a:t>Annex A – Additional Use cases</a:t>
            </a:r>
            <a:endParaRPr lang="en-US" altLang="en-US" sz="3200" dirty="0"/>
          </a:p>
          <a:p>
            <a:pPr marL="457200" lvl="1" indent="0">
              <a:buNone/>
            </a:pPr>
            <a:endParaRPr lang="en-US" altLang="en-US" sz="2000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5639554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purl.org/dc/terms/"/>
    <ds:schemaRef ds:uri="http://schemas.microsoft.com/office/2006/metadata/properties"/>
    <ds:schemaRef ds:uri="http://schemas.microsoft.com/office/2006/documentManagement/types"/>
    <ds:schemaRef ds:uri="679a257e-872f-4c98-9e8a-0a9c104f72cd"/>
    <ds:schemaRef ds:uri="http://schemas.openxmlformats.org/package/2006/metadata/core-properties"/>
    <ds:schemaRef ds:uri="280d8efa-eff2-4910-88d2-79ca146720c4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9096</TotalTime>
  <Words>237</Words>
  <Application>Microsoft Office PowerPoint</Application>
  <PresentationFormat>와이드스크린</PresentationFormat>
  <Paragraphs>44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Office Theme</vt:lpstr>
      <vt:lpstr>Views on 6G areas of interest</vt:lpstr>
      <vt:lpstr>6G areas of interest </vt:lpstr>
      <vt:lpstr>Structure of the TR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user</cp:lastModifiedBy>
  <cp:revision>681</cp:revision>
  <cp:lastPrinted>2023-05-31T01:05:19Z</cp:lastPrinted>
  <dcterms:created xsi:type="dcterms:W3CDTF">2010-02-05T13:52:04Z</dcterms:created>
  <dcterms:modified xsi:type="dcterms:W3CDTF">2024-08-08T07:42:13Z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