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8"/>
  </p:notesMasterIdLst>
  <p:handoutMasterIdLst>
    <p:handoutMasterId r:id="rId9"/>
  </p:handoutMasterIdLst>
  <p:sldIdLst>
    <p:sldId id="303" r:id="rId3"/>
    <p:sldId id="879" r:id="rId4"/>
    <p:sldId id="880" r:id="rId5"/>
    <p:sldId id="874" r:id="rId6"/>
    <p:sldId id="878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unicom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F0"/>
    <a:srgbClr val="D9FFD9"/>
    <a:srgbClr val="71FF71"/>
    <a:srgbClr val="00CC00"/>
    <a:srgbClr val="339933"/>
    <a:srgbClr val="B6BEC8"/>
    <a:srgbClr val="632523"/>
    <a:srgbClr val="D99694"/>
    <a:srgbClr val="00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3" autoAdjust="0"/>
    <p:restoredTop sz="90590" autoAdjust="0"/>
  </p:normalViewPr>
  <p:slideViewPr>
    <p:cSldViewPr snapToGrid="0">
      <p:cViewPr varScale="1">
        <p:scale>
          <a:sx n="133" d="100"/>
          <a:sy n="133" d="100"/>
        </p:scale>
        <p:origin x="-948" y="-78"/>
      </p:cViewPr>
      <p:guideLst>
        <p:guide orient="horz" pos="163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4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565B42-EDA2-4D28-8318-AEAE2A4C8EBD}" type="datetime1">
              <a:rPr lang="en-US" altLang="en-US"/>
              <a:t>8/8/2024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5D799534-4D31-476B-A57F-3138EDB1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3993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4FB16E1-A267-48E3-9E48-4FEA8DB2BB80}" type="datetime1">
              <a:rPr lang="en-US" altLang="en-US"/>
              <a:t>8/8/2024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ED3ADB20-ED44-40D1-9B39-9A7965F7AF77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7874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0960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0960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833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2B26-0F34-4023-A553-67F027B3A4A1}" type="datetimeFigureOut">
              <a:rPr lang="en-GB"/>
              <a:t>08/08/2024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34C68-ACD3-4082-971C-833B9597AF35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F4B7-7D0F-4DBF-94A5-6893A8A21343}" type="datetimeFigureOut">
              <a:rPr lang="en-GB"/>
              <a:t>08/08/2024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C556F-AC64-4E63-B289-3B9A56E78B0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48A0-51FC-4E5C-A194-0DF0F162B806}" type="datetimeFigureOut">
              <a:rPr lang="en-GB"/>
              <a:t>08/08/2024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15A8-A72D-4D43-9E89-B38E9DBECC7F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73348-BEE7-4152-9C71-50D21209A85A}" type="datetimeFigureOut">
              <a:rPr lang="en-GB"/>
              <a:t>08/08/2024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475E-D531-46EB-A84B-E07E1DCF4F3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A5EE6-97CA-445E-8883-F77DF9004323}" type="datetimeFigureOut">
              <a:rPr lang="en-GB"/>
              <a:t>08/08/2024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577B-1AE4-4801-BC83-CEBD3232C51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62E9-5496-40BA-B13E-DE0BD84C71E2}" type="datetimeFigureOut">
              <a:rPr lang="en-GB"/>
              <a:t>08/08/2024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53D9-6A57-4558-9A31-EDA41436622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60" y="0"/>
            <a:ext cx="3858815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18308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69DF-8E0C-412C-8456-72FD69C3C512}" type="datetimeFigureOut">
              <a:rPr lang="en-GB"/>
              <a:t>08/08/2024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6ED4F-4D35-4F4E-B668-C00B47BAF58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DE7A-C2EB-46B8-9EFC-6E01B47F4339}" type="datetimeFigureOut">
              <a:rPr lang="en-GB"/>
              <a:t>08/08/2024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11C90-B83D-4BAD-BB9B-DEB9988F6AC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83E-C4CA-457A-9305-3742D2FF8020}" type="datetimeFigureOut">
              <a:rPr lang="en-GB"/>
              <a:t>08/08/2024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4F7D1-B8DD-42A3-A32C-0A1D592687B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24C2-7E82-4807-8680-487AA33E97E1}" type="datetimeFigureOut">
              <a:rPr lang="en-GB"/>
              <a:t>08/08/2024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4825-4B15-49F6-A415-0BFB6E6F94B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5CAF-215D-4F1B-A600-FC7C6BA1CF77}" type="datetimeFigureOut">
              <a:rPr lang="en-GB"/>
              <a:t>08/08/2024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57349-9E47-48E7-8C00-75F6E2F0544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8EC1F184-3ABE-48A6-92F0-71BE57037E0F}" type="slidenum">
              <a:rPr lang="en-GB" altLang="en-US" b="1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</p:sldLayoutIdLst>
  <p:transition spd="slow"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0D6303-53A0-4D34-B3EB-BD5BC2715607}" type="datetimeFigureOut">
              <a:rPr lang="en-GB"/>
              <a:t>08/08/2024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191F9-2087-45F0-89E9-6B522CA5F5C6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microsoft.com/office/2007/relationships/hdphoto" Target="../media/hdphoto1.wdp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09850" y="2555875"/>
            <a:ext cx="4762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171450" indent="-171450">
              <a:spcBef>
                <a:spcPct val="0"/>
              </a:spcBef>
              <a:buFontTx/>
              <a:buChar char="-"/>
              <a:defRPr/>
            </a:pPr>
            <a:endParaRPr lang="en-GB" altLang="en-US" sz="1200" i="1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endParaRPr lang="en-GB" altLang="en-US" sz="1600" dirty="0">
              <a:latin typeface="Times New Roman" panose="02020603050405020304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7938" y="4756943"/>
            <a:ext cx="67357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defTabSz="685800">
              <a:spcBef>
                <a:spcPct val="0"/>
              </a:spcBef>
              <a:buNone/>
              <a:defRPr/>
            </a:pPr>
            <a:r>
              <a:rPr lang="en-GB" sz="900" b="1" spc="225" dirty="0">
                <a:solidFill>
                  <a:schemeClr val="bg1"/>
                </a:solidFill>
                <a:cs typeface="Arial" panose="020B0604020202020204" pitchFamily="34" charset="0"/>
              </a:rPr>
              <a:t>3GPP TSG</a:t>
            </a:r>
            <a:r>
              <a:rPr lang="en-US" altLang="zh-CN" sz="900" b="1" spc="225" dirty="0">
                <a:solidFill>
                  <a:schemeClr val="bg1"/>
                </a:solidFill>
                <a:cs typeface="Arial" panose="020B0604020202020204" pitchFamily="34" charset="0"/>
              </a:rPr>
              <a:t>-</a:t>
            </a:r>
            <a:r>
              <a:rPr lang="en-GB" sz="9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SA WG1 </a:t>
            </a:r>
            <a:r>
              <a:rPr lang="en-US" altLang="zh-CN" sz="900" b="1" spc="225" dirty="0">
                <a:solidFill>
                  <a:schemeClr val="bg1"/>
                </a:solidFill>
                <a:cs typeface="Arial" panose="020B0604020202020204" pitchFamily="34" charset="0"/>
              </a:rPr>
              <a:t>Meeting</a:t>
            </a:r>
            <a:r>
              <a:rPr lang="en-GB" sz="900" b="1" spc="225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b="1" spc="225" dirty="0">
                <a:solidFill>
                  <a:schemeClr val="bg1"/>
                </a:solidFill>
                <a:cs typeface="Arial" panose="020B0604020202020204" pitchFamily="34" charset="0"/>
              </a:rPr>
              <a:t>#</a:t>
            </a:r>
            <a:r>
              <a:rPr lang="en-US" altLang="zh-CN" sz="9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107</a:t>
            </a:r>
            <a:r>
              <a:rPr lang="en-GB" sz="900" b="1" spc="225" dirty="0">
                <a:solidFill>
                  <a:schemeClr val="bg1"/>
                </a:solidFill>
                <a:cs typeface="Arial" panose="020B0604020202020204" pitchFamily="34" charset="0"/>
              </a:rPr>
              <a:t>, Maastricht, The Netherlands, </a:t>
            </a:r>
            <a:r>
              <a:rPr lang="en-GB" sz="9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19-23 </a:t>
            </a:r>
            <a:r>
              <a:rPr lang="en-US" altLang="zh-CN" sz="9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Aug</a:t>
            </a:r>
            <a:r>
              <a:rPr lang="en-GB" sz="9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 2024</a:t>
            </a:r>
            <a:endParaRPr lang="en-GB" sz="900" b="1" spc="225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71600" y="17843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CATT’s View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 on 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6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G Areas of Interest</a:t>
            </a:r>
          </a:p>
        </p:txBody>
      </p:sp>
      <p:sp>
        <p:nvSpPr>
          <p:cNvPr id="7" name="副标题 2"/>
          <p:cNvSpPr>
            <a:spLocks noGrp="1"/>
          </p:cNvSpPr>
          <p:nvPr>
            <p:ph type="subTitle" idx="1"/>
          </p:nvPr>
        </p:nvSpPr>
        <p:spPr>
          <a:xfrm>
            <a:off x="1497110" y="3389435"/>
            <a:ext cx="6400800" cy="1067826"/>
          </a:xfrm>
        </p:spPr>
        <p:txBody>
          <a:bodyPr/>
          <a:lstStyle/>
          <a:p>
            <a:pPr algn="l">
              <a:tabLst>
                <a:tab pos="1828800" algn="l"/>
              </a:tabLst>
            </a:pPr>
            <a:r>
              <a:rPr lang="en-US" altLang="zh-CN" sz="1800" dirty="0" smtClean="0"/>
              <a:t>Source</a:t>
            </a:r>
            <a:r>
              <a:rPr lang="zh-CN" altLang="en-US" sz="1800" dirty="0" smtClean="0"/>
              <a:t>：</a:t>
            </a:r>
            <a:r>
              <a:rPr lang="en-US" altLang="zh-CN" sz="1800" dirty="0" smtClean="0"/>
              <a:t>	CATT</a:t>
            </a:r>
            <a:endParaRPr lang="en-US" altLang="zh-CN" sz="1800" dirty="0"/>
          </a:p>
          <a:p>
            <a:pPr algn="l"/>
            <a:r>
              <a:rPr lang="en-US" altLang="zh-CN" sz="1800" dirty="0"/>
              <a:t>Agenda item: 	</a:t>
            </a:r>
            <a:r>
              <a:rPr lang="en-US" altLang="zh-CN" sz="1800" dirty="0" smtClean="0"/>
              <a:t>8.2</a:t>
            </a:r>
            <a:endParaRPr lang="en-US" altLang="zh-CN" sz="1800" dirty="0"/>
          </a:p>
          <a:p>
            <a:pPr algn="l"/>
            <a:r>
              <a:rPr lang="en-US" altLang="zh-CN" sz="1800" dirty="0"/>
              <a:t>Document  for:	Discussion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40362" y="312639"/>
            <a:ext cx="1548581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1800" b="1" dirty="0">
                <a:latin typeface="+mj-lt"/>
              </a:rPr>
              <a:t>S1 – </a:t>
            </a:r>
            <a:r>
              <a:rPr lang="en-US" sz="1800" b="1" dirty="0" smtClean="0">
                <a:latin typeface="+mj-lt"/>
              </a:rPr>
              <a:t>242056</a:t>
            </a:r>
            <a:endParaRPr lang="en-US" sz="1800" b="1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930" y="600074"/>
            <a:ext cx="2269614" cy="226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6"/>
          <p:cNvSpPr>
            <a:spLocks noGrp="1"/>
          </p:cNvSpPr>
          <p:nvPr>
            <p:ph type="title"/>
          </p:nvPr>
        </p:nvSpPr>
        <p:spPr>
          <a:xfrm>
            <a:off x="296069" y="0"/>
            <a:ext cx="7183438" cy="857250"/>
          </a:xfrm>
        </p:spPr>
        <p:txBody>
          <a:bodyPr/>
          <a:lstStyle/>
          <a:p>
            <a:r>
              <a:rPr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Suggestions on </a:t>
            </a:r>
            <a:r>
              <a:rPr lang="en-US" altLang="zh-CN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Study Structure </a:t>
            </a:r>
            <a:r>
              <a:rPr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altLang="zh-CN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Scope</a:t>
            </a:r>
            <a:r>
              <a:rPr lang="zh-CN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（</a:t>
            </a:r>
            <a:r>
              <a:rPr lang="en-US" altLang="zh-CN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1/2</a:t>
            </a:r>
            <a:r>
              <a:rPr lang="zh-CN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）</a:t>
            </a:r>
            <a:endParaRPr lang="en-US" sz="2800" dirty="0"/>
          </a:p>
        </p:txBody>
      </p:sp>
      <p:graphicFrame>
        <p:nvGraphicFramePr>
          <p:cNvPr id="9" name="内容占位符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2879964"/>
              </p:ext>
            </p:extLst>
          </p:nvPr>
        </p:nvGraphicFramePr>
        <p:xfrm>
          <a:off x="219877" y="912498"/>
          <a:ext cx="6323800" cy="41452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44555"/>
                <a:gridCol w="1543049"/>
                <a:gridCol w="3836196"/>
              </a:tblGrid>
              <a:tr h="1548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100" dirty="0" smtClean="0">
                          <a:latin typeface="+mj-lt"/>
                        </a:rPr>
                        <a:t>Study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Item</a:t>
                      </a:r>
                      <a:endParaRPr lang="en-US" sz="1100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100" dirty="0" smtClean="0">
                          <a:latin typeface="+mj-lt"/>
                        </a:rPr>
                        <a:t>Section</a:t>
                      </a:r>
                      <a:endParaRPr lang="en-US" sz="1100" b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100" dirty="0" smtClean="0">
                          <a:latin typeface="+mj-lt"/>
                        </a:rPr>
                        <a:t>Scope</a:t>
                      </a:r>
                      <a:endParaRPr lang="en-US" sz="1100" b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1653097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US" altLang="zh-CN" sz="1100" dirty="0" smtClean="0">
                          <a:latin typeface="+mj-lt"/>
                        </a:rPr>
                        <a:t>Study on 6G Services and Capabilities</a:t>
                      </a:r>
                      <a:endParaRPr lang="en-US" sz="1100" b="0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 smtClean="0">
                          <a:latin typeface="+mj-lt"/>
                        </a:rPr>
                        <a:t>Extension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of Legacy Services and Capabilities</a:t>
                      </a:r>
                      <a:endParaRPr lang="en-US" sz="1100" b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 smtClean="0">
                          <a:latin typeface="+mj-lt"/>
                        </a:rPr>
                        <a:t>NextG </a:t>
                      </a:r>
                      <a:r>
                        <a:rPr lang="en-US" altLang="zh-CN" sz="1100" dirty="0" err="1" smtClean="0">
                          <a:latin typeface="+mj-lt"/>
                        </a:rPr>
                        <a:t>eMBB</a:t>
                      </a:r>
                      <a:r>
                        <a:rPr lang="en-US" altLang="zh-CN" sz="1100" dirty="0" smtClean="0">
                          <a:latin typeface="+mj-lt"/>
                        </a:rPr>
                        <a:t>(e.g. XR, holographic comm., multi-modal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comm., metaverse</a:t>
                      </a:r>
                      <a:r>
                        <a:rPr lang="en-US" altLang="zh-CN" sz="1100" dirty="0" smtClean="0">
                          <a:latin typeface="+mj-lt"/>
                        </a:rPr>
                        <a:t>)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</a:t>
                      </a:r>
                      <a:endParaRPr lang="en-US" sz="1100" dirty="0" smtClean="0">
                        <a:latin typeface="+mj-lt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 smtClean="0">
                          <a:latin typeface="+mj-lt"/>
                        </a:rPr>
                        <a:t>High-accuracy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</a:t>
                      </a:r>
                      <a:r>
                        <a:rPr lang="en-US" altLang="zh-CN" sz="1100" dirty="0" smtClean="0">
                          <a:latin typeface="+mj-lt"/>
                        </a:rPr>
                        <a:t>Positioning Service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latin typeface="+mj-lt"/>
                        </a:rPr>
                        <a:t>Integrated Sensing and Communication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 smtClean="0">
                          <a:latin typeface="+mj-lt"/>
                        </a:rPr>
                        <a:t>Energy Efficiency</a:t>
                      </a:r>
                      <a:endParaRPr lang="en-US" sz="1100" kern="1200" dirty="0" smtClean="0">
                        <a:latin typeface="+mj-lt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 smtClean="0">
                          <a:latin typeface="+mj-lt"/>
                        </a:rPr>
                        <a:t>Massive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IoT (e.g. Redcap, Ambient IoT)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 smtClean="0">
                          <a:latin typeface="+mj-lt"/>
                        </a:rPr>
                        <a:t>Ultra low latency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Communication </a:t>
                      </a:r>
                      <a:r>
                        <a:rPr lang="en-US" altLang="zh-CN" sz="1100" dirty="0" smtClean="0">
                          <a:latin typeface="+mj-lt"/>
                        </a:rPr>
                        <a:t>(e.g. auto-driving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, digital twins</a:t>
                      </a:r>
                      <a:r>
                        <a:rPr lang="en-US" altLang="zh-CN" sz="1100" dirty="0" smtClean="0">
                          <a:latin typeface="+mj-lt"/>
                        </a:rPr>
                        <a:t>)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 smtClean="0">
                          <a:latin typeface="+mj-lt"/>
                        </a:rPr>
                        <a:t>Proximity Communication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1100" dirty="0" smtClean="0">
                          <a:latin typeface="+mj-lt"/>
                        </a:rPr>
                        <a:t>…</a:t>
                      </a:r>
                      <a:endParaRPr lang="en-US" sz="1100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66257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 smtClean="0">
                          <a:latin typeface="+mj-lt"/>
                        </a:rPr>
                        <a:t>New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Capabilities for Markets and Verticals</a:t>
                      </a:r>
                      <a:endParaRPr lang="en-US" sz="1100" b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latin typeface="+mj-lt"/>
                        </a:rPr>
                        <a:t>Terrestrial and Satellite Network</a:t>
                      </a:r>
                      <a:r>
                        <a:rPr lang="en-US" sz="1100" kern="1200" baseline="0" dirty="0" smtClean="0">
                          <a:latin typeface="+mj-lt"/>
                        </a:rPr>
                        <a:t> </a:t>
                      </a:r>
                      <a:r>
                        <a:rPr lang="en-US" altLang="zh-CN" sz="1100" kern="1200" dirty="0" smtClean="0">
                          <a:latin typeface="+mj-lt"/>
                        </a:rPr>
                        <a:t>C</a:t>
                      </a:r>
                      <a:r>
                        <a:rPr lang="en-US" sz="1100" kern="1200" dirty="0" smtClean="0">
                          <a:latin typeface="+mj-lt"/>
                        </a:rPr>
                        <a:t>onvergence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smtClean="0">
                          <a:latin typeface="+mj-lt"/>
                        </a:rPr>
                        <a:t>AI and Communication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latin typeface="+mj-lt"/>
                        </a:rPr>
                        <a:t>Comput</a:t>
                      </a:r>
                      <a:r>
                        <a:rPr lang="en-US" altLang="zh-CN" sz="1100" kern="1200" dirty="0" smtClean="0">
                          <a:latin typeface="+mj-lt"/>
                        </a:rPr>
                        <a:t>ing as a Service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 smtClean="0">
                          <a:latin typeface="+mj-lt"/>
                        </a:rPr>
                        <a:t>…</a:t>
                      </a:r>
                      <a:endParaRPr lang="en-US" altLang="zh-CN" sz="11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9454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 smtClean="0">
                          <a:latin typeface="+mj-lt"/>
                        </a:rPr>
                        <a:t>New Capabilities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for </a:t>
                      </a:r>
                      <a:r>
                        <a:rPr lang="en-US" altLang="zh-CN" sz="1100" dirty="0" smtClean="0">
                          <a:latin typeface="+mj-lt"/>
                        </a:rPr>
                        <a:t>Network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and</a:t>
                      </a:r>
                      <a:r>
                        <a:rPr lang="en-US" altLang="zh-CN" sz="1100" dirty="0" smtClean="0">
                          <a:latin typeface="+mj-lt"/>
                        </a:rPr>
                        <a:t> Operation</a:t>
                      </a:r>
                      <a:endParaRPr lang="en-US" sz="1100" b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 smtClean="0">
                          <a:latin typeface="+mj-lt"/>
                        </a:rPr>
                        <a:t>User-Centric Network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 smtClean="0">
                          <a:latin typeface="+mj-lt"/>
                        </a:rPr>
                        <a:t>Data Governance &amp; Service for AI, Computing, Sensing, </a:t>
                      </a:r>
                      <a:r>
                        <a:rPr lang="en-US" altLang="zh-CN" sz="1100" kern="1200" dirty="0" err="1" smtClean="0">
                          <a:latin typeface="+mj-lt"/>
                        </a:rPr>
                        <a:t>etc</a:t>
                      </a:r>
                      <a:r>
                        <a:rPr lang="en-US" altLang="zh-CN" sz="1100" kern="1200" dirty="0" smtClean="0">
                          <a:latin typeface="+mj-lt"/>
                        </a:rPr>
                        <a:t>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latin typeface="+mj-lt"/>
                        </a:rPr>
                        <a:t>Native </a:t>
                      </a:r>
                      <a:r>
                        <a:rPr lang="en-US" sz="1100" kern="1200" dirty="0" smtClean="0">
                          <a:latin typeface="+mj-lt"/>
                        </a:rPr>
                        <a:t>AI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latin typeface="+mj-lt"/>
                        </a:rPr>
                        <a:t>Computing and </a:t>
                      </a:r>
                      <a:r>
                        <a:rPr lang="en-US" altLang="zh-CN" sz="1100" kern="1200" dirty="0" smtClean="0">
                          <a:latin typeface="+mj-lt"/>
                        </a:rPr>
                        <a:t>Network Convergence</a:t>
                      </a:r>
                      <a:endParaRPr lang="en-US" sz="1100" kern="1200" dirty="0" smtClean="0">
                        <a:latin typeface="+mj-lt"/>
                      </a:endParaRP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smtClean="0">
                          <a:latin typeface="+mj-lt"/>
                        </a:rPr>
                        <a:t>Sustainability(e.g. e-Health)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…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2262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 smtClean="0">
                          <a:latin typeface="+mj-lt"/>
                        </a:rPr>
                        <a:t>Annex</a:t>
                      </a:r>
                      <a:endParaRPr lang="en-US" sz="1100" b="1" i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>
                          <a:latin typeface="+mj-lt"/>
                        </a:rPr>
                        <a:t>Use</a:t>
                      </a:r>
                      <a:r>
                        <a:rPr lang="en-US" sz="1100" baseline="0" dirty="0" smtClean="0">
                          <a:latin typeface="+mj-lt"/>
                        </a:rPr>
                        <a:t> cases </a:t>
                      </a:r>
                      <a:r>
                        <a:rPr lang="en-US" sz="1100" dirty="0" smtClean="0">
                          <a:latin typeface="+mj-lt"/>
                        </a:rPr>
                        <a:t>with uncertain sections</a:t>
                      </a:r>
                      <a:endParaRPr lang="en-US" sz="1100" i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6652931" y="692944"/>
            <a:ext cx="2269614" cy="4393406"/>
            <a:chOff x="6652931" y="692944"/>
            <a:chExt cx="2269614" cy="439340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1672" y="2457449"/>
              <a:ext cx="2100859" cy="257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 bwMode="auto">
            <a:xfrm>
              <a:off x="6652931" y="692944"/>
              <a:ext cx="2269614" cy="4393406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9176161">
              <a:off x="7174946" y="2005997"/>
              <a:ext cx="1394934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sz="2400" b="1" cap="none" spc="150" dirty="0" smtClean="0">
                  <a:ln w="11430"/>
                  <a:solidFill>
                    <a:schemeClr val="accent6">
                      <a:lumMod val="60000"/>
                      <a:lumOff val="40000"/>
                    </a:schemeClr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Sample</a:t>
              </a:r>
              <a:endParaRPr lang="en-US" sz="2400" b="1" cap="none" spc="150" dirty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28600" y="619838"/>
            <a:ext cx="9492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/>
              <a:t>Option1</a:t>
            </a:r>
            <a:r>
              <a:rPr lang="zh-CN" altLang="en-US" sz="1400" b="1" dirty="0" smtClean="0"/>
              <a:t>：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9948488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内容占位符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7940328"/>
              </p:ext>
            </p:extLst>
          </p:nvPr>
        </p:nvGraphicFramePr>
        <p:xfrm>
          <a:off x="228600" y="927615"/>
          <a:ext cx="6323800" cy="3718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44555"/>
                <a:gridCol w="1512895"/>
                <a:gridCol w="3866350"/>
              </a:tblGrid>
              <a:tr h="1548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100" dirty="0" smtClean="0">
                          <a:latin typeface="+mj-lt"/>
                        </a:rPr>
                        <a:t>Study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Item</a:t>
                      </a:r>
                      <a:endParaRPr lang="en-US" sz="1100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100" dirty="0" smtClean="0">
                          <a:latin typeface="+mj-lt"/>
                        </a:rPr>
                        <a:t>Section</a:t>
                      </a:r>
                      <a:endParaRPr lang="en-US" sz="1100" b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100" dirty="0" smtClean="0">
                          <a:latin typeface="+mj-lt"/>
                        </a:rPr>
                        <a:t>Scope</a:t>
                      </a:r>
                      <a:endParaRPr lang="en-US" sz="1100" b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1653097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US" altLang="zh-CN" sz="1100" dirty="0" smtClean="0">
                          <a:latin typeface="+mj-lt"/>
                        </a:rPr>
                        <a:t>Study on 6G Services and Capabilities</a:t>
                      </a:r>
                      <a:endParaRPr lang="en-US" sz="1100" b="0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 smtClean="0">
                          <a:latin typeface="+mj-lt"/>
                        </a:rPr>
                        <a:t>Extension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of Legacy Services and Capabilities</a:t>
                      </a:r>
                      <a:endParaRPr lang="en-US" sz="1100" b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 smtClean="0">
                          <a:latin typeface="+mj-lt"/>
                        </a:rPr>
                        <a:t>NextG </a:t>
                      </a:r>
                      <a:r>
                        <a:rPr lang="en-US" altLang="zh-CN" sz="1100" dirty="0" err="1" smtClean="0">
                          <a:latin typeface="+mj-lt"/>
                        </a:rPr>
                        <a:t>eMBB</a:t>
                      </a:r>
                      <a:r>
                        <a:rPr lang="en-US" altLang="zh-CN" sz="1100" dirty="0" smtClean="0">
                          <a:latin typeface="+mj-lt"/>
                        </a:rPr>
                        <a:t>(e.g. XR, holographic comm., multi-modal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comm., metaverse</a:t>
                      </a:r>
                      <a:r>
                        <a:rPr lang="en-US" altLang="zh-CN" sz="1100" dirty="0" smtClean="0">
                          <a:latin typeface="+mj-lt"/>
                        </a:rPr>
                        <a:t>)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</a:t>
                      </a:r>
                      <a:endParaRPr lang="en-US" sz="1100" dirty="0" smtClean="0">
                        <a:latin typeface="+mj-lt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 smtClean="0">
                          <a:latin typeface="+mj-lt"/>
                        </a:rPr>
                        <a:t>High-accuracy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</a:t>
                      </a:r>
                      <a:r>
                        <a:rPr lang="en-US" altLang="zh-CN" sz="1100" dirty="0" smtClean="0">
                          <a:latin typeface="+mj-lt"/>
                        </a:rPr>
                        <a:t>Positioning Service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latin typeface="+mj-lt"/>
                        </a:rPr>
                        <a:t>Integrated Sensing and Communication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 smtClean="0">
                          <a:latin typeface="+mj-lt"/>
                        </a:rPr>
                        <a:t>Energy Efficiency</a:t>
                      </a:r>
                      <a:endParaRPr lang="en-US" sz="1100" kern="1200" dirty="0" smtClean="0">
                        <a:latin typeface="+mj-lt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 smtClean="0">
                          <a:latin typeface="+mj-lt"/>
                        </a:rPr>
                        <a:t>Massive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IoT (e.g. Redcap, Ambient IoT)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 smtClean="0">
                          <a:latin typeface="+mj-lt"/>
                        </a:rPr>
                        <a:t>Ultra low latency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Communication </a:t>
                      </a:r>
                      <a:r>
                        <a:rPr lang="en-US" altLang="zh-CN" sz="1100" dirty="0" smtClean="0">
                          <a:latin typeface="+mj-lt"/>
                        </a:rPr>
                        <a:t>(e.g. auto-driving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, digital twins</a:t>
                      </a:r>
                      <a:r>
                        <a:rPr lang="en-US" altLang="zh-CN" sz="1100" dirty="0" smtClean="0">
                          <a:latin typeface="+mj-lt"/>
                        </a:rPr>
                        <a:t>)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 smtClean="0">
                          <a:latin typeface="+mj-lt"/>
                        </a:rPr>
                        <a:t>Proximity Communication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1100" dirty="0" smtClean="0">
                          <a:latin typeface="+mj-lt"/>
                        </a:rPr>
                        <a:t>…</a:t>
                      </a:r>
                      <a:endParaRPr lang="en-US" sz="1100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66257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 smtClean="0">
                          <a:latin typeface="+mj-lt"/>
                        </a:rPr>
                        <a:t>New</a:t>
                      </a:r>
                      <a:r>
                        <a:rPr lang="en-US" altLang="zh-CN" sz="1100" baseline="0" dirty="0" smtClean="0">
                          <a:latin typeface="+mj-lt"/>
                        </a:rPr>
                        <a:t> Service and Capabilities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latin typeface="+mj-lt"/>
                        </a:rPr>
                        <a:t>Terrestrial and Satellite Network</a:t>
                      </a:r>
                      <a:r>
                        <a:rPr lang="en-US" sz="1100" kern="1200" baseline="0" dirty="0" smtClean="0">
                          <a:latin typeface="+mj-lt"/>
                        </a:rPr>
                        <a:t> </a:t>
                      </a:r>
                      <a:r>
                        <a:rPr lang="en-US" altLang="zh-CN" sz="1100" kern="1200" dirty="0" smtClean="0">
                          <a:latin typeface="+mj-lt"/>
                        </a:rPr>
                        <a:t>C</a:t>
                      </a:r>
                      <a:r>
                        <a:rPr lang="en-US" sz="1100" kern="1200" dirty="0" smtClean="0">
                          <a:latin typeface="+mj-lt"/>
                        </a:rPr>
                        <a:t>onvergence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 smtClean="0">
                          <a:latin typeface="+mj-lt"/>
                        </a:rPr>
                        <a:t>User-Centric Network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latin typeface="+mj-lt"/>
                        </a:rPr>
                        <a:t>AI Related: Communication for AI, Native</a:t>
                      </a:r>
                      <a:r>
                        <a:rPr lang="en-US" sz="1100" kern="1200" baseline="0" dirty="0" smtClean="0">
                          <a:latin typeface="+mj-lt"/>
                        </a:rPr>
                        <a:t> AI for Network</a:t>
                      </a:r>
                      <a:endParaRPr lang="en-US" sz="1100" kern="1200" dirty="0" smtClean="0">
                        <a:latin typeface="+mj-lt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latin typeface="+mj-lt"/>
                        </a:rPr>
                        <a:t>Computing </a:t>
                      </a:r>
                      <a:r>
                        <a:rPr lang="en-US" altLang="zh-CN" sz="1100" kern="1200" dirty="0" smtClean="0">
                          <a:latin typeface="+mj-lt"/>
                        </a:rPr>
                        <a:t>Related: Computing </a:t>
                      </a:r>
                      <a:r>
                        <a:rPr lang="en-US" sz="1100" kern="1200" dirty="0" smtClean="0">
                          <a:latin typeface="+mj-lt"/>
                        </a:rPr>
                        <a:t>as </a:t>
                      </a:r>
                      <a:r>
                        <a:rPr lang="en-US" sz="1100" kern="1200" dirty="0" smtClean="0">
                          <a:latin typeface="+mj-lt"/>
                        </a:rPr>
                        <a:t> a </a:t>
                      </a:r>
                      <a:r>
                        <a:rPr lang="en-US" sz="1100" kern="1200" dirty="0" smtClean="0">
                          <a:latin typeface="+mj-lt"/>
                        </a:rPr>
                        <a:t>Service, Computing and Network Convergence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latin typeface="+mj-lt"/>
                        </a:rPr>
                        <a:t>Data Governance &amp; Service for AI, Computing, Sensing, </a:t>
                      </a:r>
                      <a:r>
                        <a:rPr lang="en-US" sz="1100" kern="1200" dirty="0" err="1" smtClean="0">
                          <a:latin typeface="+mj-lt"/>
                        </a:rPr>
                        <a:t>etc</a:t>
                      </a:r>
                      <a:r>
                        <a:rPr lang="en-US" sz="1100" kern="1200" dirty="0" smtClean="0">
                          <a:latin typeface="+mj-lt"/>
                        </a:rPr>
                        <a:t> 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smtClean="0">
                          <a:latin typeface="+mj-lt"/>
                        </a:rPr>
                        <a:t>Sustainability(e.g</a:t>
                      </a:r>
                      <a:r>
                        <a:rPr lang="en-US" altLang="zh-CN" sz="1100" kern="1200" dirty="0" smtClean="0">
                          <a:latin typeface="+mj-lt"/>
                        </a:rPr>
                        <a:t>. e-Health)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…</a:t>
                      </a:r>
                    </a:p>
                  </a:txBody>
                  <a:tcPr/>
                </a:tc>
              </a:tr>
              <a:tr h="2262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 smtClean="0">
                          <a:latin typeface="+mj-lt"/>
                        </a:rPr>
                        <a:t>Annex</a:t>
                      </a:r>
                      <a:endParaRPr lang="en-US" sz="1100" b="1" i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>
                          <a:latin typeface="+mj-lt"/>
                        </a:rPr>
                        <a:t>Use</a:t>
                      </a:r>
                      <a:r>
                        <a:rPr lang="en-US" sz="1100" baseline="0" dirty="0" smtClean="0">
                          <a:latin typeface="+mj-lt"/>
                        </a:rPr>
                        <a:t> cases </a:t>
                      </a:r>
                      <a:r>
                        <a:rPr lang="en-US" sz="1100" dirty="0" smtClean="0">
                          <a:latin typeface="+mj-lt"/>
                        </a:rPr>
                        <a:t>with uncertain sections</a:t>
                      </a:r>
                      <a:endParaRPr lang="en-US" sz="1100" i="1" dirty="0"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标题 6"/>
          <p:cNvSpPr>
            <a:spLocks noGrp="1"/>
          </p:cNvSpPr>
          <p:nvPr>
            <p:ph type="title"/>
          </p:nvPr>
        </p:nvSpPr>
        <p:spPr>
          <a:xfrm>
            <a:off x="296069" y="0"/>
            <a:ext cx="7183438" cy="857250"/>
          </a:xfrm>
        </p:spPr>
        <p:txBody>
          <a:bodyPr/>
          <a:lstStyle/>
          <a:p>
            <a:r>
              <a:rPr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Suggestions on </a:t>
            </a:r>
            <a:r>
              <a:rPr lang="en-US" altLang="zh-CN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Study Structure </a:t>
            </a:r>
            <a:r>
              <a:rPr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altLang="zh-CN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Scope</a:t>
            </a:r>
            <a:r>
              <a:rPr lang="zh-CN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（</a:t>
            </a:r>
            <a:r>
              <a:rPr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zh-CN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/2</a:t>
            </a:r>
            <a:r>
              <a:rPr lang="zh-CN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）</a:t>
            </a:r>
            <a:endParaRPr 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6652930" y="600074"/>
            <a:ext cx="2269615" cy="4486276"/>
            <a:chOff x="6652930" y="600074"/>
            <a:chExt cx="2269615" cy="4486276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2930" y="600074"/>
              <a:ext cx="2269614" cy="22645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 bwMode="auto">
            <a:xfrm>
              <a:off x="6652931" y="692944"/>
              <a:ext cx="2269614" cy="4393406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0364" y="2457452"/>
              <a:ext cx="2133600" cy="25750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 rot="19176161">
              <a:off x="7174946" y="2005997"/>
              <a:ext cx="1394934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sz="2400" b="1" cap="none" spc="150" dirty="0" smtClean="0">
                  <a:ln w="11430"/>
                  <a:solidFill>
                    <a:schemeClr val="accent6">
                      <a:lumMod val="60000"/>
                      <a:lumOff val="40000"/>
                    </a:schemeClr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Sample</a:t>
              </a:r>
              <a:endParaRPr lang="en-US" sz="2400" b="1" cap="none" spc="150" dirty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28600" y="619838"/>
            <a:ext cx="9492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/>
              <a:t>Option2</a:t>
            </a:r>
            <a:r>
              <a:rPr lang="zh-CN" altLang="en-US" sz="1400" b="1" dirty="0" smtClean="0"/>
              <a:t>：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132051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451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453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88950" y="34290"/>
            <a:ext cx="6827838" cy="857250"/>
          </a:xfrm>
        </p:spPr>
        <p:txBody>
          <a:bodyPr/>
          <a:lstStyle/>
          <a:p>
            <a:r>
              <a:rPr lang="en-US" altLang="zh-CN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6G Motivation and Capabilities</a:t>
            </a:r>
            <a:endParaRPr lang="en-US" sz="2800" dirty="0"/>
          </a:p>
        </p:txBody>
      </p:sp>
      <p:sp>
        <p:nvSpPr>
          <p:cNvPr id="119" name="文本框 6"/>
          <p:cNvSpPr txBox="1"/>
          <p:nvPr/>
        </p:nvSpPr>
        <p:spPr>
          <a:xfrm>
            <a:off x="171847" y="756920"/>
            <a:ext cx="8712542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marL="0" indent="0" algn="l">
              <a:spcBef>
                <a:spcPts val="560"/>
              </a:spcBef>
              <a:buSzPts val="2800"/>
              <a:buNone/>
            </a:pPr>
            <a:r>
              <a:rPr lang="en-US" sz="14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6G </a:t>
            </a:r>
            <a:r>
              <a:rPr lang="en-US" sz="14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network need  possess the capabilities to provide ultimate user experience of legacy services, as well as enable emerging markets and optimized network operation.  </a:t>
            </a:r>
          </a:p>
        </p:txBody>
      </p:sp>
      <p:grpSp>
        <p:nvGrpSpPr>
          <p:cNvPr id="218" name="组合 217"/>
          <p:cNvGrpSpPr/>
          <p:nvPr/>
        </p:nvGrpSpPr>
        <p:grpSpPr>
          <a:xfrm>
            <a:off x="1048296" y="1817868"/>
            <a:ext cx="8110356" cy="3278099"/>
            <a:chOff x="776163" y="2079450"/>
            <a:chExt cx="10717185" cy="4067844"/>
          </a:xfrm>
        </p:grpSpPr>
        <p:sp>
          <p:nvSpPr>
            <p:cNvPr id="219" name="椭圆 218"/>
            <p:cNvSpPr/>
            <p:nvPr/>
          </p:nvSpPr>
          <p:spPr>
            <a:xfrm>
              <a:off x="5340956" y="3987046"/>
              <a:ext cx="840273" cy="76637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/>
                <a:t>6G</a:t>
              </a:r>
              <a:endParaRPr lang="en-US" sz="1800" b="1" dirty="0"/>
            </a:p>
          </p:txBody>
        </p:sp>
        <p:sp>
          <p:nvSpPr>
            <p:cNvPr id="220" name="Freeform 8"/>
            <p:cNvSpPr/>
            <p:nvPr/>
          </p:nvSpPr>
          <p:spPr bwMode="auto">
            <a:xfrm>
              <a:off x="6066396" y="4097125"/>
              <a:ext cx="184185" cy="180389"/>
            </a:xfrm>
            <a:custGeom>
              <a:avLst/>
              <a:gdLst>
                <a:gd name="T0" fmla="*/ 8 w 71"/>
                <a:gd name="T1" fmla="*/ 51 h 72"/>
                <a:gd name="T2" fmla="*/ 20 w 71"/>
                <a:gd name="T3" fmla="*/ 8 h 72"/>
                <a:gd name="T4" fmla="*/ 63 w 71"/>
                <a:gd name="T5" fmla="*/ 21 h 72"/>
                <a:gd name="T6" fmla="*/ 51 w 71"/>
                <a:gd name="T7" fmla="*/ 63 h 72"/>
                <a:gd name="T8" fmla="*/ 8 w 71"/>
                <a:gd name="T9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8" y="51"/>
                  </a:moveTo>
                  <a:cubicBezTo>
                    <a:pt x="0" y="36"/>
                    <a:pt x="5" y="17"/>
                    <a:pt x="20" y="8"/>
                  </a:cubicBezTo>
                  <a:cubicBezTo>
                    <a:pt x="35" y="0"/>
                    <a:pt x="54" y="5"/>
                    <a:pt x="63" y="21"/>
                  </a:cubicBezTo>
                  <a:cubicBezTo>
                    <a:pt x="71" y="36"/>
                    <a:pt x="66" y="55"/>
                    <a:pt x="51" y="63"/>
                  </a:cubicBezTo>
                  <a:cubicBezTo>
                    <a:pt x="36" y="72"/>
                    <a:pt x="16" y="66"/>
                    <a:pt x="8" y="5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D5CF4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21" name="组合 220"/>
            <p:cNvGrpSpPr/>
            <p:nvPr/>
          </p:nvGrpSpPr>
          <p:grpSpPr>
            <a:xfrm>
              <a:off x="5888884" y="3921234"/>
              <a:ext cx="5604464" cy="2226060"/>
              <a:chOff x="5930394" y="3545029"/>
              <a:chExt cx="5604464" cy="2226060"/>
            </a:xfrm>
          </p:grpSpPr>
          <p:grpSp>
            <p:nvGrpSpPr>
              <p:cNvPr id="267" name="组合 266"/>
              <p:cNvGrpSpPr/>
              <p:nvPr/>
            </p:nvGrpSpPr>
            <p:grpSpPr>
              <a:xfrm>
                <a:off x="7407173" y="5286943"/>
                <a:ext cx="4001082" cy="399364"/>
                <a:chOff x="1521768" y="1148084"/>
                <a:chExt cx="4404840" cy="399364"/>
              </a:xfrm>
            </p:grpSpPr>
            <p:sp>
              <p:nvSpPr>
                <p:cNvPr id="314" name="平行四边形 313"/>
                <p:cNvSpPr/>
                <p:nvPr/>
              </p:nvSpPr>
              <p:spPr>
                <a:xfrm>
                  <a:off x="1521768" y="1164834"/>
                  <a:ext cx="4404840" cy="382614"/>
                </a:xfrm>
                <a:prstGeom prst="parallelogram">
                  <a:avLst>
                    <a:gd name="adj" fmla="val 87090"/>
                  </a:avLst>
                </a:prstGeom>
                <a:gradFill flip="none" rotWithShape="1">
                  <a:gsLst>
                    <a:gs pos="62000">
                      <a:srgbClr val="00B05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p:spPr>
              <p:txBody>
                <a:bodyPr wrap="square" lIns="18000" tIns="10800" rIns="18000" bIns="10800">
                  <a:spAutoFit/>
                </a:bodyPr>
                <a:lstStyle/>
                <a:p>
                  <a:endParaRPr lang="en-US" altLang="zh-CN" dirty="0"/>
                </a:p>
              </p:txBody>
            </p:sp>
            <p:sp>
              <p:nvSpPr>
                <p:cNvPr id="315" name="矩形 314"/>
                <p:cNvSpPr/>
                <p:nvPr/>
              </p:nvSpPr>
              <p:spPr>
                <a:xfrm>
                  <a:off x="1608631" y="1148084"/>
                  <a:ext cx="3828952" cy="3819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400" b="1" i="1" dirty="0" smtClean="0">
                      <a:solidFill>
                        <a:schemeClr val="bg1"/>
                      </a:solidFill>
                      <a:latin typeface="Rockwell Extra Bold" panose="02060903040505020403" pitchFamily="18" charset="0"/>
                      <a:cs typeface="Calibri" panose="020F0502020204030204" pitchFamily="34" charset="0"/>
                    </a:rPr>
                    <a:t>Superior NW Efficiency</a:t>
                  </a:r>
                  <a:endParaRPr lang="en-US" altLang="zh-CN" sz="14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68" name="矩形 267"/>
              <p:cNvSpPr/>
              <p:nvPr/>
            </p:nvSpPr>
            <p:spPr>
              <a:xfrm>
                <a:off x="7814740" y="3831708"/>
                <a:ext cx="3590578" cy="3246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buClr>
                    <a:srgbClr val="009900"/>
                  </a:buClr>
                  <a:buFont typeface="Wingdings" panose="05000000000000000000" pitchFamily="2" charset="2"/>
                  <a:buChar char="ü"/>
                </a:pPr>
                <a:r>
                  <a:rPr lang="en-US" altLang="zh-CN" sz="11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User-Centric Network</a:t>
                </a:r>
                <a:endParaRPr lang="zh-CN" altLang="en-US" sz="11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69" name="矩形 268"/>
              <p:cNvSpPr/>
              <p:nvPr/>
            </p:nvSpPr>
            <p:spPr>
              <a:xfrm>
                <a:off x="7896266" y="4134661"/>
                <a:ext cx="3276175" cy="3246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buClr>
                    <a:srgbClr val="009900"/>
                  </a:buClr>
                  <a:buFont typeface="Wingdings" panose="05000000000000000000" pitchFamily="2" charset="2"/>
                  <a:buChar char="ü"/>
                </a:pPr>
                <a:r>
                  <a:rPr lang="en-US" altLang="zh-CN" sz="11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Data Governance &amp; </a:t>
                </a:r>
                <a:r>
                  <a:rPr lang="en-US" altLang="zh-CN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Service</a:t>
                </a:r>
              </a:p>
            </p:txBody>
          </p:sp>
          <p:sp>
            <p:nvSpPr>
              <p:cNvPr id="270" name="矩形 269"/>
              <p:cNvSpPr/>
              <p:nvPr/>
            </p:nvSpPr>
            <p:spPr>
              <a:xfrm>
                <a:off x="7896266" y="4833444"/>
                <a:ext cx="3638592" cy="3246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buClr>
                    <a:srgbClr val="009900"/>
                  </a:buClr>
                  <a:buFont typeface="Wingdings" panose="05000000000000000000" pitchFamily="2" charset="2"/>
                  <a:buChar char="ü"/>
                </a:pPr>
                <a:r>
                  <a:rPr lang="en-US" altLang="zh-CN" sz="1100" dirty="0" smtClean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Computing &amp; Network Convergence</a:t>
                </a:r>
                <a:endParaRPr lang="en-US" altLang="zh-CN" sz="11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71" name="Freeform 7"/>
              <p:cNvSpPr/>
              <p:nvPr/>
            </p:nvSpPr>
            <p:spPr bwMode="auto">
              <a:xfrm rot="1126761">
                <a:off x="5930394" y="3555620"/>
                <a:ext cx="2162559" cy="2215469"/>
              </a:xfrm>
              <a:custGeom>
                <a:avLst/>
                <a:gdLst>
                  <a:gd name="T0" fmla="*/ 35 w 836"/>
                  <a:gd name="T1" fmla="*/ 204 h 931"/>
                  <a:gd name="T2" fmla="*/ 16 w 836"/>
                  <a:gd name="T3" fmla="*/ 206 h 931"/>
                  <a:gd name="T4" fmla="*/ 13 w 836"/>
                  <a:gd name="T5" fmla="*/ 186 h 931"/>
                  <a:gd name="T6" fmla="*/ 72 w 836"/>
                  <a:gd name="T7" fmla="*/ 126 h 931"/>
                  <a:gd name="T8" fmla="*/ 471 w 836"/>
                  <a:gd name="T9" fmla="*/ 40 h 931"/>
                  <a:gd name="T10" fmla="*/ 771 w 836"/>
                  <a:gd name="T11" fmla="*/ 577 h 931"/>
                  <a:gd name="T12" fmla="*/ 262 w 836"/>
                  <a:gd name="T13" fmla="*/ 884 h 931"/>
                  <a:gd name="T14" fmla="*/ 4 w 836"/>
                  <a:gd name="T15" fmla="*/ 719 h 931"/>
                  <a:gd name="T16" fmla="*/ 7 w 836"/>
                  <a:gd name="T17" fmla="*/ 699 h 931"/>
                  <a:gd name="T18" fmla="*/ 27 w 836"/>
                  <a:gd name="T19" fmla="*/ 702 h 931"/>
                  <a:gd name="T20" fmla="*/ 268 w 836"/>
                  <a:gd name="T21" fmla="*/ 856 h 931"/>
                  <a:gd name="T22" fmla="*/ 743 w 836"/>
                  <a:gd name="T23" fmla="*/ 570 h 931"/>
                  <a:gd name="T24" fmla="*/ 464 w 836"/>
                  <a:gd name="T25" fmla="*/ 67 h 931"/>
                  <a:gd name="T26" fmla="*/ 90 w 836"/>
                  <a:gd name="T27" fmla="*/ 148 h 931"/>
                  <a:gd name="T28" fmla="*/ 35 w 836"/>
                  <a:gd name="T29" fmla="*/ 204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6" h="931">
                    <a:moveTo>
                      <a:pt x="35" y="204"/>
                    </a:moveTo>
                    <a:cubicBezTo>
                      <a:pt x="31" y="210"/>
                      <a:pt x="22" y="211"/>
                      <a:pt x="16" y="206"/>
                    </a:cubicBezTo>
                    <a:cubicBezTo>
                      <a:pt x="9" y="201"/>
                      <a:pt x="9" y="192"/>
                      <a:pt x="13" y="186"/>
                    </a:cubicBezTo>
                    <a:cubicBezTo>
                      <a:pt x="31" y="164"/>
                      <a:pt x="51" y="144"/>
                      <a:pt x="72" y="126"/>
                    </a:cubicBezTo>
                    <a:cubicBezTo>
                      <a:pt x="182" y="33"/>
                      <a:pt x="332" y="0"/>
                      <a:pt x="471" y="40"/>
                    </a:cubicBezTo>
                    <a:cubicBezTo>
                      <a:pt x="702" y="106"/>
                      <a:pt x="836" y="347"/>
                      <a:pt x="771" y="577"/>
                    </a:cubicBezTo>
                    <a:cubicBezTo>
                      <a:pt x="708" y="798"/>
                      <a:pt x="485" y="931"/>
                      <a:pt x="262" y="884"/>
                    </a:cubicBezTo>
                    <a:cubicBezTo>
                      <a:pt x="162" y="862"/>
                      <a:pt x="70" y="806"/>
                      <a:pt x="4" y="719"/>
                    </a:cubicBezTo>
                    <a:cubicBezTo>
                      <a:pt x="0" y="713"/>
                      <a:pt x="1" y="704"/>
                      <a:pt x="7" y="699"/>
                    </a:cubicBezTo>
                    <a:cubicBezTo>
                      <a:pt x="13" y="695"/>
                      <a:pt x="22" y="696"/>
                      <a:pt x="27" y="702"/>
                    </a:cubicBezTo>
                    <a:cubicBezTo>
                      <a:pt x="88" y="783"/>
                      <a:pt x="174" y="836"/>
                      <a:pt x="268" y="856"/>
                    </a:cubicBezTo>
                    <a:cubicBezTo>
                      <a:pt x="477" y="900"/>
                      <a:pt x="685" y="776"/>
                      <a:pt x="743" y="570"/>
                    </a:cubicBezTo>
                    <a:cubicBezTo>
                      <a:pt x="805" y="354"/>
                      <a:pt x="680" y="129"/>
                      <a:pt x="464" y="67"/>
                    </a:cubicBezTo>
                    <a:cubicBezTo>
                      <a:pt x="333" y="30"/>
                      <a:pt x="193" y="61"/>
                      <a:pt x="90" y="148"/>
                    </a:cubicBezTo>
                    <a:cubicBezTo>
                      <a:pt x="70" y="164"/>
                      <a:pt x="52" y="183"/>
                      <a:pt x="35" y="204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D5CF4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2" name="Freeform 13"/>
              <p:cNvSpPr/>
              <p:nvPr/>
            </p:nvSpPr>
            <p:spPr bwMode="auto">
              <a:xfrm>
                <a:off x="6380900" y="3847287"/>
                <a:ext cx="1609363" cy="1826610"/>
              </a:xfrm>
              <a:custGeom>
                <a:avLst/>
                <a:gdLst>
                  <a:gd name="T0" fmla="*/ 175 w 574"/>
                  <a:gd name="T1" fmla="*/ 303 h 702"/>
                  <a:gd name="T2" fmla="*/ 0 w 574"/>
                  <a:gd name="T3" fmla="*/ 605 h 702"/>
                  <a:gd name="T4" fmla="*/ 478 w 574"/>
                  <a:gd name="T5" fmla="*/ 477 h 702"/>
                  <a:gd name="T6" fmla="*/ 350 w 574"/>
                  <a:gd name="T7" fmla="*/ 0 h 702"/>
                  <a:gd name="T8" fmla="*/ 175 w 574"/>
                  <a:gd name="T9" fmla="*/ 303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702">
                    <a:moveTo>
                      <a:pt x="175" y="303"/>
                    </a:moveTo>
                    <a:cubicBezTo>
                      <a:pt x="0" y="605"/>
                      <a:pt x="0" y="605"/>
                      <a:pt x="0" y="605"/>
                    </a:cubicBezTo>
                    <a:cubicBezTo>
                      <a:pt x="168" y="702"/>
                      <a:pt x="381" y="645"/>
                      <a:pt x="478" y="477"/>
                    </a:cubicBezTo>
                    <a:cubicBezTo>
                      <a:pt x="574" y="310"/>
                      <a:pt x="517" y="96"/>
                      <a:pt x="350" y="0"/>
                    </a:cubicBezTo>
                    <a:cubicBezTo>
                      <a:pt x="175" y="303"/>
                      <a:pt x="175" y="303"/>
                      <a:pt x="175" y="30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D5CF4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3" name="Inhaltsplatzhalter 4"/>
              <p:cNvSpPr txBox="1"/>
              <p:nvPr/>
            </p:nvSpPr>
            <p:spPr>
              <a:xfrm rot="18122245">
                <a:off x="5728786" y="4193500"/>
                <a:ext cx="1866326" cy="569383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3050" indent="-27305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20" indent="-27305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70" indent="-17780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370" indent="-17780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240" indent="-17907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965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165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73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493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fontAlgn="base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en-US" altLang="zh-CN" sz="1400" b="1" dirty="0" smtClean="0">
                    <a:solidFill>
                      <a:srgbClr val="5AB546"/>
                    </a:solidFill>
                    <a:latin typeface="+mn-lt"/>
                  </a:rPr>
                  <a:t>Network Operation Optimization</a:t>
                </a:r>
                <a:endParaRPr lang="en-US" sz="1400" b="1" dirty="0">
                  <a:solidFill>
                    <a:srgbClr val="5AB546"/>
                  </a:solidFill>
                  <a:latin typeface="+mn-lt"/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6975179" y="4077293"/>
                <a:ext cx="839561" cy="1061691"/>
                <a:chOff x="6837531" y="4028133"/>
                <a:chExt cx="839561" cy="1061691"/>
              </a:xfrm>
            </p:grpSpPr>
            <p:pic>
              <p:nvPicPr>
                <p:cNvPr id="275" name="图片 274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617" t="24564" r="13045" b="29371"/>
                <a:stretch/>
              </p:blipFill>
              <p:spPr>
                <a:xfrm>
                  <a:off x="6932159" y="4028133"/>
                  <a:ext cx="744933" cy="520542"/>
                </a:xfrm>
                <a:prstGeom prst="rect">
                  <a:avLst/>
                </a:prstGeom>
              </p:spPr>
            </p:pic>
            <p:grpSp>
              <p:nvGrpSpPr>
                <p:cNvPr id="276" name="组合 275"/>
                <p:cNvGrpSpPr/>
                <p:nvPr/>
              </p:nvGrpSpPr>
              <p:grpSpPr>
                <a:xfrm>
                  <a:off x="6837531" y="4632163"/>
                  <a:ext cx="525939" cy="457661"/>
                  <a:chOff x="3935413" y="3845594"/>
                  <a:chExt cx="388937" cy="373063"/>
                </a:xfrm>
              </p:grpSpPr>
              <p:sp>
                <p:nvSpPr>
                  <p:cNvPr id="277" name="Freeform 141"/>
                  <p:cNvSpPr>
                    <a:spLocks/>
                  </p:cNvSpPr>
                  <p:nvPr/>
                </p:nvSpPr>
                <p:spPr bwMode="auto">
                  <a:xfrm>
                    <a:off x="4090988" y="3845594"/>
                    <a:ext cx="127000" cy="93663"/>
                  </a:xfrm>
                  <a:custGeom>
                    <a:avLst/>
                    <a:gdLst>
                      <a:gd name="T0" fmla="*/ 51 w 56"/>
                      <a:gd name="T1" fmla="*/ 0 h 41"/>
                      <a:gd name="T2" fmla="*/ 4 w 56"/>
                      <a:gd name="T3" fmla="*/ 0 h 41"/>
                      <a:gd name="T4" fmla="*/ 0 w 56"/>
                      <a:gd name="T5" fmla="*/ 5 h 41"/>
                      <a:gd name="T6" fmla="*/ 0 w 56"/>
                      <a:gd name="T7" fmla="*/ 36 h 41"/>
                      <a:gd name="T8" fmla="*/ 4 w 56"/>
                      <a:gd name="T9" fmla="*/ 41 h 41"/>
                      <a:gd name="T10" fmla="*/ 51 w 56"/>
                      <a:gd name="T11" fmla="*/ 41 h 41"/>
                      <a:gd name="T12" fmla="*/ 56 w 56"/>
                      <a:gd name="T13" fmla="*/ 36 h 41"/>
                      <a:gd name="T14" fmla="*/ 56 w 56"/>
                      <a:gd name="T15" fmla="*/ 5 h 41"/>
                      <a:gd name="T16" fmla="*/ 51 w 56"/>
                      <a:gd name="T17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6" h="41">
                        <a:moveTo>
                          <a:pt x="51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0"/>
                          <a:pt x="0" y="2"/>
                          <a:pt x="0" y="5"/>
                        </a:cubicBezTo>
                        <a:cubicBezTo>
                          <a:pt x="0" y="36"/>
                          <a:pt x="0" y="36"/>
                          <a:pt x="0" y="36"/>
                        </a:cubicBezTo>
                        <a:cubicBezTo>
                          <a:pt x="0" y="39"/>
                          <a:pt x="2" y="41"/>
                          <a:pt x="4" y="41"/>
                        </a:cubicBezTo>
                        <a:cubicBezTo>
                          <a:pt x="51" y="41"/>
                          <a:pt x="51" y="41"/>
                          <a:pt x="51" y="41"/>
                        </a:cubicBezTo>
                        <a:cubicBezTo>
                          <a:pt x="54" y="41"/>
                          <a:pt x="56" y="39"/>
                          <a:pt x="56" y="36"/>
                        </a:cubicBezTo>
                        <a:cubicBezTo>
                          <a:pt x="56" y="5"/>
                          <a:pt x="56" y="5"/>
                          <a:pt x="56" y="5"/>
                        </a:cubicBezTo>
                        <a:cubicBezTo>
                          <a:pt x="56" y="2"/>
                          <a:pt x="54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8" name="Freeform 142"/>
                  <p:cNvSpPr>
                    <a:spLocks/>
                  </p:cNvSpPr>
                  <p:nvPr/>
                </p:nvSpPr>
                <p:spPr bwMode="auto">
                  <a:xfrm>
                    <a:off x="4078288" y="3985294"/>
                    <a:ext cx="17462" cy="7938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1 w 8"/>
                      <a:gd name="T3" fmla="*/ 0 h 3"/>
                      <a:gd name="T4" fmla="*/ 0 w 8"/>
                      <a:gd name="T5" fmla="*/ 1 h 3"/>
                      <a:gd name="T6" fmla="*/ 1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1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1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Freeform 143"/>
                  <p:cNvSpPr>
                    <a:spLocks/>
                  </p:cNvSpPr>
                  <p:nvPr/>
                </p:nvSpPr>
                <p:spPr bwMode="auto">
                  <a:xfrm>
                    <a:off x="4105275" y="3985294"/>
                    <a:ext cx="17463" cy="7938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1 w 8"/>
                      <a:gd name="T3" fmla="*/ 0 h 3"/>
                      <a:gd name="T4" fmla="*/ 0 w 8"/>
                      <a:gd name="T5" fmla="*/ 1 h 3"/>
                      <a:gd name="T6" fmla="*/ 1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1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1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Freeform 144"/>
                  <p:cNvSpPr>
                    <a:spLocks/>
                  </p:cNvSpPr>
                  <p:nvPr/>
                </p:nvSpPr>
                <p:spPr bwMode="auto">
                  <a:xfrm>
                    <a:off x="4132263" y="3985294"/>
                    <a:ext cx="17462" cy="7938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1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1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2"/>
                          <a:pt x="0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1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Freeform 145"/>
                  <p:cNvSpPr>
                    <a:spLocks/>
                  </p:cNvSpPr>
                  <p:nvPr/>
                </p:nvSpPr>
                <p:spPr bwMode="auto">
                  <a:xfrm>
                    <a:off x="4159250" y="3985294"/>
                    <a:ext cx="17463" cy="7938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1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1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2"/>
                          <a:pt x="0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1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2" name="Freeform 146"/>
                  <p:cNvSpPr>
                    <a:spLocks/>
                  </p:cNvSpPr>
                  <p:nvPr/>
                </p:nvSpPr>
                <p:spPr bwMode="auto">
                  <a:xfrm>
                    <a:off x="4186238" y="3985294"/>
                    <a:ext cx="17462" cy="7938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1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1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1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Freeform 147"/>
                  <p:cNvSpPr>
                    <a:spLocks/>
                  </p:cNvSpPr>
                  <p:nvPr/>
                </p:nvSpPr>
                <p:spPr bwMode="auto">
                  <a:xfrm>
                    <a:off x="4213225" y="3985294"/>
                    <a:ext cx="17463" cy="7938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1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1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1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Freeform 148"/>
                  <p:cNvSpPr>
                    <a:spLocks/>
                  </p:cNvSpPr>
                  <p:nvPr/>
                </p:nvSpPr>
                <p:spPr bwMode="auto">
                  <a:xfrm>
                    <a:off x="4090988" y="3977357"/>
                    <a:ext cx="19050" cy="4762"/>
                  </a:xfrm>
                  <a:custGeom>
                    <a:avLst/>
                    <a:gdLst>
                      <a:gd name="T0" fmla="*/ 1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1 w 8"/>
                      <a:gd name="T9" fmla="*/ 0 h 2"/>
                      <a:gd name="T10" fmla="*/ 0 w 8"/>
                      <a:gd name="T11" fmla="*/ 1 h 2"/>
                      <a:gd name="T12" fmla="*/ 1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1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Freeform 149"/>
                  <p:cNvSpPr>
                    <a:spLocks/>
                  </p:cNvSpPr>
                  <p:nvPr/>
                </p:nvSpPr>
                <p:spPr bwMode="auto">
                  <a:xfrm>
                    <a:off x="4117975" y="3977357"/>
                    <a:ext cx="19050" cy="4762"/>
                  </a:xfrm>
                  <a:custGeom>
                    <a:avLst/>
                    <a:gdLst>
                      <a:gd name="T0" fmla="*/ 1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1 w 8"/>
                      <a:gd name="T9" fmla="*/ 0 h 2"/>
                      <a:gd name="T10" fmla="*/ 0 w 8"/>
                      <a:gd name="T11" fmla="*/ 1 h 2"/>
                      <a:gd name="T12" fmla="*/ 1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1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6" name="Freeform 150"/>
                  <p:cNvSpPr>
                    <a:spLocks/>
                  </p:cNvSpPr>
                  <p:nvPr/>
                </p:nvSpPr>
                <p:spPr bwMode="auto">
                  <a:xfrm>
                    <a:off x="4144963" y="3977357"/>
                    <a:ext cx="19050" cy="4762"/>
                  </a:xfrm>
                  <a:custGeom>
                    <a:avLst/>
                    <a:gdLst>
                      <a:gd name="T0" fmla="*/ 2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2 w 8"/>
                      <a:gd name="T9" fmla="*/ 0 h 2"/>
                      <a:gd name="T10" fmla="*/ 0 w 8"/>
                      <a:gd name="T11" fmla="*/ 1 h 2"/>
                      <a:gd name="T12" fmla="*/ 2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2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2"/>
                          <a:pt x="0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Freeform 151"/>
                  <p:cNvSpPr>
                    <a:spLocks/>
                  </p:cNvSpPr>
                  <p:nvPr/>
                </p:nvSpPr>
                <p:spPr bwMode="auto">
                  <a:xfrm>
                    <a:off x="4171950" y="3977357"/>
                    <a:ext cx="19050" cy="4762"/>
                  </a:xfrm>
                  <a:custGeom>
                    <a:avLst/>
                    <a:gdLst>
                      <a:gd name="T0" fmla="*/ 2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2 w 8"/>
                      <a:gd name="T9" fmla="*/ 0 h 2"/>
                      <a:gd name="T10" fmla="*/ 0 w 8"/>
                      <a:gd name="T11" fmla="*/ 1 h 2"/>
                      <a:gd name="T12" fmla="*/ 2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2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2"/>
                          <a:pt x="0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Freeform 152"/>
                  <p:cNvSpPr>
                    <a:spLocks/>
                  </p:cNvSpPr>
                  <p:nvPr/>
                </p:nvSpPr>
                <p:spPr bwMode="auto">
                  <a:xfrm>
                    <a:off x="4198938" y="3977357"/>
                    <a:ext cx="19050" cy="4762"/>
                  </a:xfrm>
                  <a:custGeom>
                    <a:avLst/>
                    <a:gdLst>
                      <a:gd name="T0" fmla="*/ 2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2 w 8"/>
                      <a:gd name="T9" fmla="*/ 0 h 2"/>
                      <a:gd name="T10" fmla="*/ 0 w 8"/>
                      <a:gd name="T11" fmla="*/ 1 h 2"/>
                      <a:gd name="T12" fmla="*/ 2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2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2"/>
                          <a:pt x="0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9" name="Freeform 153"/>
                  <p:cNvSpPr>
                    <a:spLocks/>
                  </p:cNvSpPr>
                  <p:nvPr/>
                </p:nvSpPr>
                <p:spPr bwMode="auto">
                  <a:xfrm>
                    <a:off x="3976688" y="4031332"/>
                    <a:ext cx="125412" cy="90487"/>
                  </a:xfrm>
                  <a:custGeom>
                    <a:avLst/>
                    <a:gdLst>
                      <a:gd name="T0" fmla="*/ 52 w 56"/>
                      <a:gd name="T1" fmla="*/ 0 h 40"/>
                      <a:gd name="T2" fmla="*/ 4 w 56"/>
                      <a:gd name="T3" fmla="*/ 0 h 40"/>
                      <a:gd name="T4" fmla="*/ 0 w 56"/>
                      <a:gd name="T5" fmla="*/ 4 h 40"/>
                      <a:gd name="T6" fmla="*/ 0 w 56"/>
                      <a:gd name="T7" fmla="*/ 36 h 40"/>
                      <a:gd name="T8" fmla="*/ 4 w 56"/>
                      <a:gd name="T9" fmla="*/ 40 h 40"/>
                      <a:gd name="T10" fmla="*/ 52 w 56"/>
                      <a:gd name="T11" fmla="*/ 40 h 40"/>
                      <a:gd name="T12" fmla="*/ 56 w 56"/>
                      <a:gd name="T13" fmla="*/ 36 h 40"/>
                      <a:gd name="T14" fmla="*/ 56 w 56"/>
                      <a:gd name="T15" fmla="*/ 4 h 40"/>
                      <a:gd name="T16" fmla="*/ 52 w 56"/>
                      <a:gd name="T17" fmla="*/ 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6" h="40">
                        <a:moveTo>
                          <a:pt x="52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0" y="36"/>
                          <a:pt x="0" y="36"/>
                          <a:pt x="0" y="36"/>
                        </a:cubicBezTo>
                        <a:cubicBezTo>
                          <a:pt x="0" y="38"/>
                          <a:pt x="2" y="40"/>
                          <a:pt x="4" y="40"/>
                        </a:cubicBezTo>
                        <a:cubicBezTo>
                          <a:pt x="52" y="40"/>
                          <a:pt x="52" y="40"/>
                          <a:pt x="52" y="40"/>
                        </a:cubicBezTo>
                        <a:cubicBezTo>
                          <a:pt x="54" y="40"/>
                          <a:pt x="56" y="38"/>
                          <a:pt x="56" y="36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6" y="2"/>
                          <a:pt x="54" y="0"/>
                          <a:pt x="52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0" name="Freeform 154"/>
                  <p:cNvSpPr>
                    <a:spLocks noEditPoints="1"/>
                  </p:cNvSpPr>
                  <p:nvPr/>
                </p:nvSpPr>
                <p:spPr bwMode="auto">
                  <a:xfrm>
                    <a:off x="3935413" y="4008964"/>
                    <a:ext cx="207962" cy="171451"/>
                  </a:xfrm>
                  <a:custGeom>
                    <a:avLst/>
                    <a:gdLst>
                      <a:gd name="T0" fmla="*/ 89 w 92"/>
                      <a:gd name="T1" fmla="*/ 66 h 76"/>
                      <a:gd name="T2" fmla="*/ 85 w 92"/>
                      <a:gd name="T3" fmla="*/ 61 h 76"/>
                      <a:gd name="T4" fmla="*/ 82 w 92"/>
                      <a:gd name="T5" fmla="*/ 61 h 76"/>
                      <a:gd name="T6" fmla="*/ 79 w 92"/>
                      <a:gd name="T7" fmla="*/ 55 h 76"/>
                      <a:gd name="T8" fmla="*/ 69 w 92"/>
                      <a:gd name="T9" fmla="*/ 55 h 76"/>
                      <a:gd name="T10" fmla="*/ 69 w 92"/>
                      <a:gd name="T11" fmla="*/ 52 h 76"/>
                      <a:gd name="T12" fmla="*/ 75 w 92"/>
                      <a:gd name="T13" fmla="*/ 52 h 76"/>
                      <a:gd name="T14" fmla="*/ 80 w 92"/>
                      <a:gd name="T15" fmla="*/ 48 h 76"/>
                      <a:gd name="T16" fmla="*/ 80 w 92"/>
                      <a:gd name="T17" fmla="*/ 4 h 76"/>
                      <a:gd name="T18" fmla="*/ 75 w 92"/>
                      <a:gd name="T19" fmla="*/ 0 h 76"/>
                      <a:gd name="T20" fmla="*/ 17 w 92"/>
                      <a:gd name="T21" fmla="*/ 0 h 76"/>
                      <a:gd name="T22" fmla="*/ 12 w 92"/>
                      <a:gd name="T23" fmla="*/ 4 h 76"/>
                      <a:gd name="T24" fmla="*/ 12 w 92"/>
                      <a:gd name="T25" fmla="*/ 48 h 76"/>
                      <a:gd name="T26" fmla="*/ 17 w 92"/>
                      <a:gd name="T27" fmla="*/ 52 h 76"/>
                      <a:gd name="T28" fmla="*/ 23 w 92"/>
                      <a:gd name="T29" fmla="*/ 52 h 76"/>
                      <a:gd name="T30" fmla="*/ 23 w 92"/>
                      <a:gd name="T31" fmla="*/ 55 h 76"/>
                      <a:gd name="T32" fmla="*/ 13 w 92"/>
                      <a:gd name="T33" fmla="*/ 55 h 76"/>
                      <a:gd name="T34" fmla="*/ 10 w 92"/>
                      <a:gd name="T35" fmla="*/ 61 h 76"/>
                      <a:gd name="T36" fmla="*/ 7 w 92"/>
                      <a:gd name="T37" fmla="*/ 61 h 76"/>
                      <a:gd name="T38" fmla="*/ 3 w 92"/>
                      <a:gd name="T39" fmla="*/ 66 h 76"/>
                      <a:gd name="T40" fmla="*/ 0 w 92"/>
                      <a:gd name="T41" fmla="*/ 72 h 76"/>
                      <a:gd name="T42" fmla="*/ 4 w 92"/>
                      <a:gd name="T43" fmla="*/ 76 h 76"/>
                      <a:gd name="T44" fmla="*/ 88 w 92"/>
                      <a:gd name="T45" fmla="*/ 76 h 76"/>
                      <a:gd name="T46" fmla="*/ 92 w 92"/>
                      <a:gd name="T47" fmla="*/ 72 h 76"/>
                      <a:gd name="T48" fmla="*/ 89 w 92"/>
                      <a:gd name="T49" fmla="*/ 66 h 76"/>
                      <a:gd name="T50" fmla="*/ 17 w 92"/>
                      <a:gd name="T51" fmla="*/ 49 h 76"/>
                      <a:gd name="T52" fmla="*/ 15 w 92"/>
                      <a:gd name="T53" fmla="*/ 48 h 76"/>
                      <a:gd name="T54" fmla="*/ 15 w 92"/>
                      <a:gd name="T55" fmla="*/ 4 h 76"/>
                      <a:gd name="T56" fmla="*/ 17 w 92"/>
                      <a:gd name="T57" fmla="*/ 2 h 76"/>
                      <a:gd name="T58" fmla="*/ 75 w 92"/>
                      <a:gd name="T59" fmla="*/ 2 h 76"/>
                      <a:gd name="T60" fmla="*/ 77 w 92"/>
                      <a:gd name="T61" fmla="*/ 4 h 76"/>
                      <a:gd name="T62" fmla="*/ 77 w 92"/>
                      <a:gd name="T63" fmla="*/ 48 h 76"/>
                      <a:gd name="T64" fmla="*/ 75 w 92"/>
                      <a:gd name="T65" fmla="*/ 49 h 76"/>
                      <a:gd name="T66" fmla="*/ 17 w 92"/>
                      <a:gd name="T67" fmla="*/ 49 h 76"/>
                      <a:gd name="T68" fmla="*/ 77 w 92"/>
                      <a:gd name="T69" fmla="*/ 58 h 76"/>
                      <a:gd name="T70" fmla="*/ 80 w 92"/>
                      <a:gd name="T71" fmla="*/ 64 h 76"/>
                      <a:gd name="T72" fmla="*/ 85 w 92"/>
                      <a:gd name="T73" fmla="*/ 64 h 76"/>
                      <a:gd name="T74" fmla="*/ 87 w 92"/>
                      <a:gd name="T75" fmla="*/ 66 h 76"/>
                      <a:gd name="T76" fmla="*/ 87 w 92"/>
                      <a:gd name="T77" fmla="*/ 66 h 76"/>
                      <a:gd name="T78" fmla="*/ 90 w 92"/>
                      <a:gd name="T79" fmla="*/ 72 h 76"/>
                      <a:gd name="T80" fmla="*/ 88 w 92"/>
                      <a:gd name="T81" fmla="*/ 74 h 76"/>
                      <a:gd name="T82" fmla="*/ 4 w 92"/>
                      <a:gd name="T83" fmla="*/ 74 h 76"/>
                      <a:gd name="T84" fmla="*/ 2 w 92"/>
                      <a:gd name="T85" fmla="*/ 72 h 76"/>
                      <a:gd name="T86" fmla="*/ 5 w 92"/>
                      <a:gd name="T87" fmla="*/ 66 h 76"/>
                      <a:gd name="T88" fmla="*/ 5 w 92"/>
                      <a:gd name="T89" fmla="*/ 66 h 76"/>
                      <a:gd name="T90" fmla="*/ 7 w 92"/>
                      <a:gd name="T91" fmla="*/ 64 h 76"/>
                      <a:gd name="T92" fmla="*/ 12 w 92"/>
                      <a:gd name="T93" fmla="*/ 64 h 76"/>
                      <a:gd name="T94" fmla="*/ 15 w 92"/>
                      <a:gd name="T95" fmla="*/ 58 h 76"/>
                      <a:gd name="T96" fmla="*/ 26 w 92"/>
                      <a:gd name="T97" fmla="*/ 58 h 76"/>
                      <a:gd name="T98" fmla="*/ 26 w 92"/>
                      <a:gd name="T99" fmla="*/ 54 h 76"/>
                      <a:gd name="T100" fmla="*/ 66 w 92"/>
                      <a:gd name="T101" fmla="*/ 54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92" h="76">
                        <a:moveTo>
                          <a:pt x="89" y="66"/>
                        </a:moveTo>
                        <a:cubicBezTo>
                          <a:pt x="89" y="63"/>
                          <a:pt x="88" y="61"/>
                          <a:pt x="85" y="61"/>
                        </a:cubicBezTo>
                        <a:cubicBezTo>
                          <a:pt x="82" y="61"/>
                          <a:pt x="82" y="61"/>
                          <a:pt x="82" y="61"/>
                        </a:cubicBezTo>
                        <a:cubicBezTo>
                          <a:pt x="79" y="55"/>
                          <a:pt x="79" y="55"/>
                          <a:pt x="79" y="55"/>
                        </a:cubicBezTo>
                        <a:cubicBezTo>
                          <a:pt x="69" y="55"/>
                          <a:pt x="69" y="55"/>
                          <a:pt x="69" y="55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75" y="52"/>
                          <a:pt x="75" y="52"/>
                          <a:pt x="75" y="52"/>
                        </a:cubicBezTo>
                        <a:cubicBezTo>
                          <a:pt x="78" y="52"/>
                          <a:pt x="80" y="50"/>
                          <a:pt x="80" y="48"/>
                        </a:cubicBezTo>
                        <a:cubicBezTo>
                          <a:pt x="80" y="4"/>
                          <a:pt x="80" y="4"/>
                          <a:pt x="80" y="4"/>
                        </a:cubicBezTo>
                        <a:cubicBezTo>
                          <a:pt x="80" y="2"/>
                          <a:pt x="78" y="0"/>
                          <a:pt x="75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4" y="0"/>
                          <a:pt x="12" y="2"/>
                          <a:pt x="12" y="4"/>
                        </a:cubicBezTo>
                        <a:cubicBezTo>
                          <a:pt x="12" y="48"/>
                          <a:pt x="12" y="48"/>
                          <a:pt x="12" y="48"/>
                        </a:cubicBezTo>
                        <a:cubicBezTo>
                          <a:pt x="12" y="50"/>
                          <a:pt x="14" y="52"/>
                          <a:pt x="17" y="52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23" y="55"/>
                          <a:pt x="23" y="55"/>
                          <a:pt x="23" y="55"/>
                        </a:cubicBezTo>
                        <a:cubicBezTo>
                          <a:pt x="13" y="55"/>
                          <a:pt x="13" y="55"/>
                          <a:pt x="13" y="55"/>
                        </a:cubicBezTo>
                        <a:cubicBezTo>
                          <a:pt x="10" y="61"/>
                          <a:pt x="10" y="61"/>
                          <a:pt x="10" y="61"/>
                        </a:cubicBezTo>
                        <a:cubicBezTo>
                          <a:pt x="7" y="61"/>
                          <a:pt x="7" y="61"/>
                          <a:pt x="7" y="61"/>
                        </a:cubicBezTo>
                        <a:cubicBezTo>
                          <a:pt x="4" y="61"/>
                          <a:pt x="3" y="63"/>
                          <a:pt x="3" y="66"/>
                        </a:cubicBezTo>
                        <a:cubicBezTo>
                          <a:pt x="0" y="72"/>
                          <a:pt x="0" y="72"/>
                          <a:pt x="0" y="72"/>
                        </a:cubicBezTo>
                        <a:cubicBezTo>
                          <a:pt x="0" y="75"/>
                          <a:pt x="1" y="76"/>
                          <a:pt x="4" y="76"/>
                        </a:cubicBezTo>
                        <a:cubicBezTo>
                          <a:pt x="88" y="76"/>
                          <a:pt x="88" y="76"/>
                          <a:pt x="88" y="76"/>
                        </a:cubicBezTo>
                        <a:cubicBezTo>
                          <a:pt x="91" y="76"/>
                          <a:pt x="92" y="75"/>
                          <a:pt x="92" y="72"/>
                        </a:cubicBezTo>
                        <a:lnTo>
                          <a:pt x="89" y="66"/>
                        </a:lnTo>
                        <a:close/>
                        <a:moveTo>
                          <a:pt x="17" y="49"/>
                        </a:moveTo>
                        <a:cubicBezTo>
                          <a:pt x="15" y="49"/>
                          <a:pt x="15" y="49"/>
                          <a:pt x="15" y="48"/>
                        </a:cubicBezTo>
                        <a:cubicBezTo>
                          <a:pt x="15" y="4"/>
                          <a:pt x="15" y="4"/>
                          <a:pt x="15" y="4"/>
                        </a:cubicBezTo>
                        <a:cubicBezTo>
                          <a:pt x="15" y="3"/>
                          <a:pt x="15" y="2"/>
                          <a:pt x="17" y="2"/>
                        </a:cubicBezTo>
                        <a:cubicBezTo>
                          <a:pt x="75" y="2"/>
                          <a:pt x="75" y="2"/>
                          <a:pt x="75" y="2"/>
                        </a:cubicBezTo>
                        <a:cubicBezTo>
                          <a:pt x="77" y="2"/>
                          <a:pt x="77" y="3"/>
                          <a:pt x="77" y="4"/>
                        </a:cubicBezTo>
                        <a:cubicBezTo>
                          <a:pt x="77" y="48"/>
                          <a:pt x="77" y="48"/>
                          <a:pt x="77" y="48"/>
                        </a:cubicBezTo>
                        <a:cubicBezTo>
                          <a:pt x="77" y="49"/>
                          <a:pt x="77" y="49"/>
                          <a:pt x="75" y="49"/>
                        </a:cubicBezTo>
                        <a:lnTo>
                          <a:pt x="17" y="49"/>
                        </a:lnTo>
                        <a:close/>
                        <a:moveTo>
                          <a:pt x="77" y="58"/>
                        </a:moveTo>
                        <a:cubicBezTo>
                          <a:pt x="78" y="59"/>
                          <a:pt x="80" y="64"/>
                          <a:pt x="80" y="64"/>
                        </a:cubicBezTo>
                        <a:cubicBezTo>
                          <a:pt x="85" y="64"/>
                          <a:pt x="85" y="64"/>
                          <a:pt x="85" y="64"/>
                        </a:cubicBezTo>
                        <a:cubicBezTo>
                          <a:pt x="86" y="64"/>
                          <a:pt x="87" y="65"/>
                          <a:pt x="87" y="66"/>
                        </a:cubicBezTo>
                        <a:cubicBezTo>
                          <a:pt x="87" y="66"/>
                          <a:pt x="87" y="66"/>
                          <a:pt x="87" y="66"/>
                        </a:cubicBezTo>
                        <a:cubicBezTo>
                          <a:pt x="87" y="66"/>
                          <a:pt x="89" y="71"/>
                          <a:pt x="90" y="72"/>
                        </a:cubicBezTo>
                        <a:cubicBezTo>
                          <a:pt x="90" y="73"/>
                          <a:pt x="89" y="74"/>
                          <a:pt x="88" y="74"/>
                        </a:cubicBezTo>
                        <a:cubicBezTo>
                          <a:pt x="4" y="74"/>
                          <a:pt x="4" y="74"/>
                          <a:pt x="4" y="74"/>
                        </a:cubicBezTo>
                        <a:cubicBezTo>
                          <a:pt x="3" y="74"/>
                          <a:pt x="2" y="73"/>
                          <a:pt x="2" y="72"/>
                        </a:cubicBezTo>
                        <a:cubicBezTo>
                          <a:pt x="3" y="71"/>
                          <a:pt x="5" y="66"/>
                          <a:pt x="5" y="66"/>
                        </a:cubicBezTo>
                        <a:cubicBezTo>
                          <a:pt x="5" y="66"/>
                          <a:pt x="5" y="66"/>
                          <a:pt x="5" y="66"/>
                        </a:cubicBezTo>
                        <a:cubicBezTo>
                          <a:pt x="5" y="65"/>
                          <a:pt x="6" y="64"/>
                          <a:pt x="7" y="64"/>
                        </a:cubicBezTo>
                        <a:cubicBezTo>
                          <a:pt x="12" y="64"/>
                          <a:pt x="12" y="64"/>
                          <a:pt x="12" y="64"/>
                        </a:cubicBezTo>
                        <a:cubicBezTo>
                          <a:pt x="12" y="64"/>
                          <a:pt x="14" y="59"/>
                          <a:pt x="15" y="58"/>
                        </a:cubicBezTo>
                        <a:cubicBezTo>
                          <a:pt x="17" y="58"/>
                          <a:pt x="26" y="58"/>
                          <a:pt x="26" y="58"/>
                        </a:cubicBezTo>
                        <a:cubicBezTo>
                          <a:pt x="26" y="58"/>
                          <a:pt x="26" y="54"/>
                          <a:pt x="26" y="54"/>
                        </a:cubicBezTo>
                        <a:cubicBezTo>
                          <a:pt x="30" y="54"/>
                          <a:pt x="62" y="54"/>
                          <a:pt x="66" y="54"/>
                        </a:cubicBezTo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1" name="Freeform 155"/>
                  <p:cNvSpPr>
                    <a:spLocks/>
                  </p:cNvSpPr>
                  <p:nvPr/>
                </p:nvSpPr>
                <p:spPr bwMode="auto">
                  <a:xfrm>
                    <a:off x="3962400" y="4169444"/>
                    <a:ext cx="19050" cy="6350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2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2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3"/>
                          <a:pt x="1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3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2" name="Freeform 156"/>
                  <p:cNvSpPr>
                    <a:spLocks/>
                  </p:cNvSpPr>
                  <p:nvPr/>
                </p:nvSpPr>
                <p:spPr bwMode="auto">
                  <a:xfrm>
                    <a:off x="3989388" y="4169444"/>
                    <a:ext cx="19050" cy="6350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2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2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3"/>
                          <a:pt x="1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3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3" name="Freeform 157"/>
                  <p:cNvSpPr>
                    <a:spLocks/>
                  </p:cNvSpPr>
                  <p:nvPr/>
                </p:nvSpPr>
                <p:spPr bwMode="auto">
                  <a:xfrm>
                    <a:off x="4016375" y="4169444"/>
                    <a:ext cx="19050" cy="6350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2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2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3"/>
                          <a:pt x="1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3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4" name="Freeform 158"/>
                  <p:cNvSpPr>
                    <a:spLocks/>
                  </p:cNvSpPr>
                  <p:nvPr/>
                </p:nvSpPr>
                <p:spPr bwMode="auto">
                  <a:xfrm>
                    <a:off x="4043363" y="4169444"/>
                    <a:ext cx="19050" cy="6350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2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2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3"/>
                          <a:pt x="1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3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5" name="Freeform 159"/>
                  <p:cNvSpPr>
                    <a:spLocks/>
                  </p:cNvSpPr>
                  <p:nvPr/>
                </p:nvSpPr>
                <p:spPr bwMode="auto">
                  <a:xfrm>
                    <a:off x="4070350" y="4169444"/>
                    <a:ext cx="19050" cy="6350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2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2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3"/>
                          <a:pt x="1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3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6" name="Freeform 160"/>
                  <p:cNvSpPr>
                    <a:spLocks/>
                  </p:cNvSpPr>
                  <p:nvPr/>
                </p:nvSpPr>
                <p:spPr bwMode="auto">
                  <a:xfrm>
                    <a:off x="4098925" y="4169444"/>
                    <a:ext cx="17463" cy="6350"/>
                  </a:xfrm>
                  <a:custGeom>
                    <a:avLst/>
                    <a:gdLst>
                      <a:gd name="T0" fmla="*/ 6 w 8"/>
                      <a:gd name="T1" fmla="*/ 0 h 3"/>
                      <a:gd name="T2" fmla="*/ 2 w 8"/>
                      <a:gd name="T3" fmla="*/ 0 h 3"/>
                      <a:gd name="T4" fmla="*/ 0 w 8"/>
                      <a:gd name="T5" fmla="*/ 2 h 3"/>
                      <a:gd name="T6" fmla="*/ 2 w 8"/>
                      <a:gd name="T7" fmla="*/ 3 h 3"/>
                      <a:gd name="T8" fmla="*/ 6 w 8"/>
                      <a:gd name="T9" fmla="*/ 3 h 3"/>
                      <a:gd name="T10" fmla="*/ 8 w 8"/>
                      <a:gd name="T11" fmla="*/ 2 h 3"/>
                      <a:gd name="T12" fmla="*/ 6 w 8"/>
                      <a:gd name="T1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3"/>
                          <a:pt x="1" y="3"/>
                          <a:pt x="2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3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7" name="Freeform 161"/>
                  <p:cNvSpPr>
                    <a:spLocks/>
                  </p:cNvSpPr>
                  <p:nvPr/>
                </p:nvSpPr>
                <p:spPr bwMode="auto">
                  <a:xfrm>
                    <a:off x="3976688" y="4159919"/>
                    <a:ext cx="17462" cy="6350"/>
                  </a:xfrm>
                  <a:custGeom>
                    <a:avLst/>
                    <a:gdLst>
                      <a:gd name="T0" fmla="*/ 2 w 8"/>
                      <a:gd name="T1" fmla="*/ 3 h 3"/>
                      <a:gd name="T2" fmla="*/ 6 w 8"/>
                      <a:gd name="T3" fmla="*/ 3 h 3"/>
                      <a:gd name="T4" fmla="*/ 8 w 8"/>
                      <a:gd name="T5" fmla="*/ 2 h 3"/>
                      <a:gd name="T6" fmla="*/ 6 w 8"/>
                      <a:gd name="T7" fmla="*/ 0 h 3"/>
                      <a:gd name="T8" fmla="*/ 2 w 8"/>
                      <a:gd name="T9" fmla="*/ 0 h 3"/>
                      <a:gd name="T10" fmla="*/ 0 w 8"/>
                      <a:gd name="T11" fmla="*/ 2 h 3"/>
                      <a:gd name="T12" fmla="*/ 2 w 8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2" y="3"/>
                        </a:move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8" name="Freeform 162"/>
                  <p:cNvSpPr>
                    <a:spLocks/>
                  </p:cNvSpPr>
                  <p:nvPr/>
                </p:nvSpPr>
                <p:spPr bwMode="auto">
                  <a:xfrm>
                    <a:off x="4003675" y="4159919"/>
                    <a:ext cx="17463" cy="6350"/>
                  </a:xfrm>
                  <a:custGeom>
                    <a:avLst/>
                    <a:gdLst>
                      <a:gd name="T0" fmla="*/ 2 w 8"/>
                      <a:gd name="T1" fmla="*/ 3 h 3"/>
                      <a:gd name="T2" fmla="*/ 6 w 8"/>
                      <a:gd name="T3" fmla="*/ 3 h 3"/>
                      <a:gd name="T4" fmla="*/ 8 w 8"/>
                      <a:gd name="T5" fmla="*/ 2 h 3"/>
                      <a:gd name="T6" fmla="*/ 6 w 8"/>
                      <a:gd name="T7" fmla="*/ 0 h 3"/>
                      <a:gd name="T8" fmla="*/ 2 w 8"/>
                      <a:gd name="T9" fmla="*/ 0 h 3"/>
                      <a:gd name="T10" fmla="*/ 0 w 8"/>
                      <a:gd name="T11" fmla="*/ 2 h 3"/>
                      <a:gd name="T12" fmla="*/ 2 w 8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2" y="3"/>
                        </a:move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99" name="Freeform 163"/>
                  <p:cNvSpPr>
                    <a:spLocks/>
                  </p:cNvSpPr>
                  <p:nvPr/>
                </p:nvSpPr>
                <p:spPr bwMode="auto">
                  <a:xfrm>
                    <a:off x="4030663" y="4159919"/>
                    <a:ext cx="17462" cy="6350"/>
                  </a:xfrm>
                  <a:custGeom>
                    <a:avLst/>
                    <a:gdLst>
                      <a:gd name="T0" fmla="*/ 2 w 8"/>
                      <a:gd name="T1" fmla="*/ 3 h 3"/>
                      <a:gd name="T2" fmla="*/ 6 w 8"/>
                      <a:gd name="T3" fmla="*/ 3 h 3"/>
                      <a:gd name="T4" fmla="*/ 8 w 8"/>
                      <a:gd name="T5" fmla="*/ 2 h 3"/>
                      <a:gd name="T6" fmla="*/ 6 w 8"/>
                      <a:gd name="T7" fmla="*/ 0 h 3"/>
                      <a:gd name="T8" fmla="*/ 2 w 8"/>
                      <a:gd name="T9" fmla="*/ 0 h 3"/>
                      <a:gd name="T10" fmla="*/ 0 w 8"/>
                      <a:gd name="T11" fmla="*/ 2 h 3"/>
                      <a:gd name="T12" fmla="*/ 2 w 8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2" y="3"/>
                        </a:move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0" name="Freeform 164"/>
                  <p:cNvSpPr>
                    <a:spLocks/>
                  </p:cNvSpPr>
                  <p:nvPr/>
                </p:nvSpPr>
                <p:spPr bwMode="auto">
                  <a:xfrm>
                    <a:off x="4057650" y="4159919"/>
                    <a:ext cx="17463" cy="6350"/>
                  </a:xfrm>
                  <a:custGeom>
                    <a:avLst/>
                    <a:gdLst>
                      <a:gd name="T0" fmla="*/ 2 w 8"/>
                      <a:gd name="T1" fmla="*/ 3 h 3"/>
                      <a:gd name="T2" fmla="*/ 6 w 8"/>
                      <a:gd name="T3" fmla="*/ 3 h 3"/>
                      <a:gd name="T4" fmla="*/ 8 w 8"/>
                      <a:gd name="T5" fmla="*/ 2 h 3"/>
                      <a:gd name="T6" fmla="*/ 6 w 8"/>
                      <a:gd name="T7" fmla="*/ 0 h 3"/>
                      <a:gd name="T8" fmla="*/ 2 w 8"/>
                      <a:gd name="T9" fmla="*/ 0 h 3"/>
                      <a:gd name="T10" fmla="*/ 0 w 8"/>
                      <a:gd name="T11" fmla="*/ 2 h 3"/>
                      <a:gd name="T12" fmla="*/ 2 w 8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2" y="3"/>
                        </a:move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1" name="Freeform 165"/>
                  <p:cNvSpPr>
                    <a:spLocks/>
                  </p:cNvSpPr>
                  <p:nvPr/>
                </p:nvSpPr>
                <p:spPr bwMode="auto">
                  <a:xfrm>
                    <a:off x="4084638" y="4159919"/>
                    <a:ext cx="17462" cy="6350"/>
                  </a:xfrm>
                  <a:custGeom>
                    <a:avLst/>
                    <a:gdLst>
                      <a:gd name="T0" fmla="*/ 2 w 8"/>
                      <a:gd name="T1" fmla="*/ 3 h 3"/>
                      <a:gd name="T2" fmla="*/ 6 w 8"/>
                      <a:gd name="T3" fmla="*/ 3 h 3"/>
                      <a:gd name="T4" fmla="*/ 8 w 8"/>
                      <a:gd name="T5" fmla="*/ 2 h 3"/>
                      <a:gd name="T6" fmla="*/ 6 w 8"/>
                      <a:gd name="T7" fmla="*/ 0 h 3"/>
                      <a:gd name="T8" fmla="*/ 2 w 8"/>
                      <a:gd name="T9" fmla="*/ 0 h 3"/>
                      <a:gd name="T10" fmla="*/ 0 w 8"/>
                      <a:gd name="T11" fmla="*/ 2 h 3"/>
                      <a:gd name="T12" fmla="*/ 2 w 8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2" y="3"/>
                        </a:move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8" y="2"/>
                          <a:pt x="8" y="2"/>
                        </a:cubicBezTo>
                        <a:cubicBezTo>
                          <a:pt x="8" y="1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2" name="Freeform 166"/>
                  <p:cNvSpPr>
                    <a:spLocks/>
                  </p:cNvSpPr>
                  <p:nvPr/>
                </p:nvSpPr>
                <p:spPr bwMode="auto">
                  <a:xfrm>
                    <a:off x="4184650" y="4074194"/>
                    <a:ext cx="125413" cy="90488"/>
                  </a:xfrm>
                  <a:custGeom>
                    <a:avLst/>
                    <a:gdLst>
                      <a:gd name="T0" fmla="*/ 52 w 56"/>
                      <a:gd name="T1" fmla="*/ 0 h 40"/>
                      <a:gd name="T2" fmla="*/ 4 w 56"/>
                      <a:gd name="T3" fmla="*/ 0 h 40"/>
                      <a:gd name="T4" fmla="*/ 0 w 56"/>
                      <a:gd name="T5" fmla="*/ 5 h 40"/>
                      <a:gd name="T6" fmla="*/ 0 w 56"/>
                      <a:gd name="T7" fmla="*/ 36 h 40"/>
                      <a:gd name="T8" fmla="*/ 4 w 56"/>
                      <a:gd name="T9" fmla="*/ 40 h 40"/>
                      <a:gd name="T10" fmla="*/ 52 w 56"/>
                      <a:gd name="T11" fmla="*/ 40 h 40"/>
                      <a:gd name="T12" fmla="*/ 56 w 56"/>
                      <a:gd name="T13" fmla="*/ 36 h 40"/>
                      <a:gd name="T14" fmla="*/ 56 w 56"/>
                      <a:gd name="T15" fmla="*/ 5 h 40"/>
                      <a:gd name="T16" fmla="*/ 52 w 56"/>
                      <a:gd name="T17" fmla="*/ 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6" h="40">
                        <a:moveTo>
                          <a:pt x="52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0"/>
                          <a:pt x="0" y="2"/>
                          <a:pt x="0" y="5"/>
                        </a:cubicBezTo>
                        <a:cubicBezTo>
                          <a:pt x="0" y="36"/>
                          <a:pt x="0" y="36"/>
                          <a:pt x="0" y="36"/>
                        </a:cubicBezTo>
                        <a:cubicBezTo>
                          <a:pt x="0" y="38"/>
                          <a:pt x="2" y="40"/>
                          <a:pt x="4" y="40"/>
                        </a:cubicBezTo>
                        <a:cubicBezTo>
                          <a:pt x="52" y="40"/>
                          <a:pt x="52" y="40"/>
                          <a:pt x="52" y="40"/>
                        </a:cubicBezTo>
                        <a:cubicBezTo>
                          <a:pt x="54" y="40"/>
                          <a:pt x="56" y="38"/>
                          <a:pt x="56" y="36"/>
                        </a:cubicBezTo>
                        <a:cubicBezTo>
                          <a:pt x="56" y="5"/>
                          <a:pt x="56" y="5"/>
                          <a:pt x="56" y="5"/>
                        </a:cubicBezTo>
                        <a:cubicBezTo>
                          <a:pt x="56" y="2"/>
                          <a:pt x="54" y="0"/>
                          <a:pt x="52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3" name="Freeform 168"/>
                  <p:cNvSpPr>
                    <a:spLocks/>
                  </p:cNvSpPr>
                  <p:nvPr/>
                </p:nvSpPr>
                <p:spPr bwMode="auto">
                  <a:xfrm>
                    <a:off x="4170363" y="4213894"/>
                    <a:ext cx="17462" cy="4763"/>
                  </a:xfrm>
                  <a:custGeom>
                    <a:avLst/>
                    <a:gdLst>
                      <a:gd name="T0" fmla="*/ 6 w 8"/>
                      <a:gd name="T1" fmla="*/ 0 h 2"/>
                      <a:gd name="T2" fmla="*/ 2 w 8"/>
                      <a:gd name="T3" fmla="*/ 0 h 2"/>
                      <a:gd name="T4" fmla="*/ 0 w 8"/>
                      <a:gd name="T5" fmla="*/ 1 h 2"/>
                      <a:gd name="T6" fmla="*/ 2 w 8"/>
                      <a:gd name="T7" fmla="*/ 2 h 2"/>
                      <a:gd name="T8" fmla="*/ 6 w 8"/>
                      <a:gd name="T9" fmla="*/ 2 h 2"/>
                      <a:gd name="T10" fmla="*/ 8 w 8"/>
                      <a:gd name="T11" fmla="*/ 1 h 2"/>
                      <a:gd name="T12" fmla="*/ 6 w 8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4" name="Freeform 169"/>
                  <p:cNvSpPr>
                    <a:spLocks/>
                  </p:cNvSpPr>
                  <p:nvPr/>
                </p:nvSpPr>
                <p:spPr bwMode="auto">
                  <a:xfrm>
                    <a:off x="4197350" y="4213894"/>
                    <a:ext cx="17463" cy="4763"/>
                  </a:xfrm>
                  <a:custGeom>
                    <a:avLst/>
                    <a:gdLst>
                      <a:gd name="T0" fmla="*/ 6 w 8"/>
                      <a:gd name="T1" fmla="*/ 0 h 2"/>
                      <a:gd name="T2" fmla="*/ 2 w 8"/>
                      <a:gd name="T3" fmla="*/ 0 h 2"/>
                      <a:gd name="T4" fmla="*/ 0 w 8"/>
                      <a:gd name="T5" fmla="*/ 1 h 2"/>
                      <a:gd name="T6" fmla="*/ 2 w 8"/>
                      <a:gd name="T7" fmla="*/ 2 h 2"/>
                      <a:gd name="T8" fmla="*/ 6 w 8"/>
                      <a:gd name="T9" fmla="*/ 2 h 2"/>
                      <a:gd name="T10" fmla="*/ 8 w 8"/>
                      <a:gd name="T11" fmla="*/ 1 h 2"/>
                      <a:gd name="T12" fmla="*/ 6 w 8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5" name="Freeform 170"/>
                  <p:cNvSpPr>
                    <a:spLocks/>
                  </p:cNvSpPr>
                  <p:nvPr/>
                </p:nvSpPr>
                <p:spPr bwMode="auto">
                  <a:xfrm>
                    <a:off x="4224338" y="4213894"/>
                    <a:ext cx="17462" cy="4763"/>
                  </a:xfrm>
                  <a:custGeom>
                    <a:avLst/>
                    <a:gdLst>
                      <a:gd name="T0" fmla="*/ 6 w 8"/>
                      <a:gd name="T1" fmla="*/ 0 h 2"/>
                      <a:gd name="T2" fmla="*/ 2 w 8"/>
                      <a:gd name="T3" fmla="*/ 0 h 2"/>
                      <a:gd name="T4" fmla="*/ 0 w 8"/>
                      <a:gd name="T5" fmla="*/ 1 h 2"/>
                      <a:gd name="T6" fmla="*/ 2 w 8"/>
                      <a:gd name="T7" fmla="*/ 2 h 2"/>
                      <a:gd name="T8" fmla="*/ 6 w 8"/>
                      <a:gd name="T9" fmla="*/ 2 h 2"/>
                      <a:gd name="T10" fmla="*/ 8 w 8"/>
                      <a:gd name="T11" fmla="*/ 1 h 2"/>
                      <a:gd name="T12" fmla="*/ 6 w 8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6" name="Freeform 171"/>
                  <p:cNvSpPr>
                    <a:spLocks/>
                  </p:cNvSpPr>
                  <p:nvPr/>
                </p:nvSpPr>
                <p:spPr bwMode="auto">
                  <a:xfrm>
                    <a:off x="4251325" y="4213894"/>
                    <a:ext cx="19050" cy="4763"/>
                  </a:xfrm>
                  <a:custGeom>
                    <a:avLst/>
                    <a:gdLst>
                      <a:gd name="T0" fmla="*/ 6 w 8"/>
                      <a:gd name="T1" fmla="*/ 0 h 2"/>
                      <a:gd name="T2" fmla="*/ 2 w 8"/>
                      <a:gd name="T3" fmla="*/ 0 h 2"/>
                      <a:gd name="T4" fmla="*/ 0 w 8"/>
                      <a:gd name="T5" fmla="*/ 1 h 2"/>
                      <a:gd name="T6" fmla="*/ 2 w 8"/>
                      <a:gd name="T7" fmla="*/ 2 h 2"/>
                      <a:gd name="T8" fmla="*/ 6 w 8"/>
                      <a:gd name="T9" fmla="*/ 2 h 2"/>
                      <a:gd name="T10" fmla="*/ 8 w 8"/>
                      <a:gd name="T11" fmla="*/ 1 h 2"/>
                      <a:gd name="T12" fmla="*/ 6 w 8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7" name="Freeform 172"/>
                  <p:cNvSpPr>
                    <a:spLocks/>
                  </p:cNvSpPr>
                  <p:nvPr/>
                </p:nvSpPr>
                <p:spPr bwMode="auto">
                  <a:xfrm>
                    <a:off x="4278313" y="4213894"/>
                    <a:ext cx="19050" cy="4763"/>
                  </a:xfrm>
                  <a:custGeom>
                    <a:avLst/>
                    <a:gdLst>
                      <a:gd name="T0" fmla="*/ 6 w 8"/>
                      <a:gd name="T1" fmla="*/ 0 h 2"/>
                      <a:gd name="T2" fmla="*/ 2 w 8"/>
                      <a:gd name="T3" fmla="*/ 0 h 2"/>
                      <a:gd name="T4" fmla="*/ 0 w 8"/>
                      <a:gd name="T5" fmla="*/ 1 h 2"/>
                      <a:gd name="T6" fmla="*/ 2 w 8"/>
                      <a:gd name="T7" fmla="*/ 2 h 2"/>
                      <a:gd name="T8" fmla="*/ 6 w 8"/>
                      <a:gd name="T9" fmla="*/ 2 h 2"/>
                      <a:gd name="T10" fmla="*/ 8 w 8"/>
                      <a:gd name="T11" fmla="*/ 1 h 2"/>
                      <a:gd name="T12" fmla="*/ 6 w 8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8" name="Freeform 173"/>
                  <p:cNvSpPr>
                    <a:spLocks/>
                  </p:cNvSpPr>
                  <p:nvPr/>
                </p:nvSpPr>
                <p:spPr bwMode="auto">
                  <a:xfrm>
                    <a:off x="4305300" y="4213894"/>
                    <a:ext cx="19050" cy="4763"/>
                  </a:xfrm>
                  <a:custGeom>
                    <a:avLst/>
                    <a:gdLst>
                      <a:gd name="T0" fmla="*/ 6 w 8"/>
                      <a:gd name="T1" fmla="*/ 0 h 2"/>
                      <a:gd name="T2" fmla="*/ 2 w 8"/>
                      <a:gd name="T3" fmla="*/ 0 h 2"/>
                      <a:gd name="T4" fmla="*/ 0 w 8"/>
                      <a:gd name="T5" fmla="*/ 1 h 2"/>
                      <a:gd name="T6" fmla="*/ 2 w 8"/>
                      <a:gd name="T7" fmla="*/ 2 h 2"/>
                      <a:gd name="T8" fmla="*/ 6 w 8"/>
                      <a:gd name="T9" fmla="*/ 2 h 2"/>
                      <a:gd name="T10" fmla="*/ 8 w 8"/>
                      <a:gd name="T11" fmla="*/ 1 h 2"/>
                      <a:gd name="T12" fmla="*/ 6 w 8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6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9" name="Freeform 174"/>
                  <p:cNvSpPr>
                    <a:spLocks/>
                  </p:cNvSpPr>
                  <p:nvPr/>
                </p:nvSpPr>
                <p:spPr bwMode="auto">
                  <a:xfrm>
                    <a:off x="4184650" y="4204369"/>
                    <a:ext cx="17463" cy="4763"/>
                  </a:xfrm>
                  <a:custGeom>
                    <a:avLst/>
                    <a:gdLst>
                      <a:gd name="T0" fmla="*/ 2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2 w 8"/>
                      <a:gd name="T9" fmla="*/ 0 h 2"/>
                      <a:gd name="T10" fmla="*/ 0 w 8"/>
                      <a:gd name="T11" fmla="*/ 1 h 2"/>
                      <a:gd name="T12" fmla="*/ 2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2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10" name="Freeform 175"/>
                  <p:cNvSpPr>
                    <a:spLocks/>
                  </p:cNvSpPr>
                  <p:nvPr/>
                </p:nvSpPr>
                <p:spPr bwMode="auto">
                  <a:xfrm>
                    <a:off x="4211638" y="4204369"/>
                    <a:ext cx="17462" cy="4763"/>
                  </a:xfrm>
                  <a:custGeom>
                    <a:avLst/>
                    <a:gdLst>
                      <a:gd name="T0" fmla="*/ 2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2 w 8"/>
                      <a:gd name="T9" fmla="*/ 0 h 2"/>
                      <a:gd name="T10" fmla="*/ 0 w 8"/>
                      <a:gd name="T11" fmla="*/ 1 h 2"/>
                      <a:gd name="T12" fmla="*/ 2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2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11" name="Freeform 176"/>
                  <p:cNvSpPr>
                    <a:spLocks/>
                  </p:cNvSpPr>
                  <p:nvPr/>
                </p:nvSpPr>
                <p:spPr bwMode="auto">
                  <a:xfrm>
                    <a:off x="4238625" y="4204369"/>
                    <a:ext cx="17463" cy="4763"/>
                  </a:xfrm>
                  <a:custGeom>
                    <a:avLst/>
                    <a:gdLst>
                      <a:gd name="T0" fmla="*/ 2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2 w 8"/>
                      <a:gd name="T9" fmla="*/ 0 h 2"/>
                      <a:gd name="T10" fmla="*/ 0 w 8"/>
                      <a:gd name="T11" fmla="*/ 1 h 2"/>
                      <a:gd name="T12" fmla="*/ 2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2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12" name="Freeform 177"/>
                  <p:cNvSpPr>
                    <a:spLocks/>
                  </p:cNvSpPr>
                  <p:nvPr/>
                </p:nvSpPr>
                <p:spPr bwMode="auto">
                  <a:xfrm>
                    <a:off x="4265613" y="4204369"/>
                    <a:ext cx="17462" cy="4763"/>
                  </a:xfrm>
                  <a:custGeom>
                    <a:avLst/>
                    <a:gdLst>
                      <a:gd name="T0" fmla="*/ 2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2 w 8"/>
                      <a:gd name="T9" fmla="*/ 0 h 2"/>
                      <a:gd name="T10" fmla="*/ 0 w 8"/>
                      <a:gd name="T11" fmla="*/ 1 h 2"/>
                      <a:gd name="T12" fmla="*/ 2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2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13" name="Freeform 178"/>
                  <p:cNvSpPr>
                    <a:spLocks/>
                  </p:cNvSpPr>
                  <p:nvPr/>
                </p:nvSpPr>
                <p:spPr bwMode="auto">
                  <a:xfrm>
                    <a:off x="4292600" y="4204369"/>
                    <a:ext cx="17463" cy="4763"/>
                  </a:xfrm>
                  <a:custGeom>
                    <a:avLst/>
                    <a:gdLst>
                      <a:gd name="T0" fmla="*/ 2 w 8"/>
                      <a:gd name="T1" fmla="*/ 2 h 2"/>
                      <a:gd name="T2" fmla="*/ 6 w 8"/>
                      <a:gd name="T3" fmla="*/ 2 h 2"/>
                      <a:gd name="T4" fmla="*/ 8 w 8"/>
                      <a:gd name="T5" fmla="*/ 1 h 2"/>
                      <a:gd name="T6" fmla="*/ 6 w 8"/>
                      <a:gd name="T7" fmla="*/ 0 h 2"/>
                      <a:gd name="T8" fmla="*/ 2 w 8"/>
                      <a:gd name="T9" fmla="*/ 0 h 2"/>
                      <a:gd name="T10" fmla="*/ 0 w 8"/>
                      <a:gd name="T11" fmla="*/ 1 h 2"/>
                      <a:gd name="T12" fmla="*/ 2 w 8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">
                        <a:moveTo>
                          <a:pt x="2" y="2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8" y="2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marL="0" marR="0" lvl="0" indent="0" defTabSz="6857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22" name="组合 221"/>
            <p:cNvGrpSpPr/>
            <p:nvPr/>
          </p:nvGrpSpPr>
          <p:grpSpPr>
            <a:xfrm>
              <a:off x="4486127" y="2079450"/>
              <a:ext cx="6574203" cy="2222994"/>
              <a:chOff x="4453111" y="1678487"/>
              <a:chExt cx="6574203" cy="2222994"/>
            </a:xfrm>
          </p:grpSpPr>
          <p:grpSp>
            <p:nvGrpSpPr>
              <p:cNvPr id="249" name="组合 248"/>
              <p:cNvGrpSpPr/>
              <p:nvPr/>
            </p:nvGrpSpPr>
            <p:grpSpPr>
              <a:xfrm>
                <a:off x="4453111" y="1678487"/>
                <a:ext cx="6574203" cy="2207111"/>
                <a:chOff x="4453111" y="1678487"/>
                <a:chExt cx="6574203" cy="2207111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6699839" y="2188489"/>
                  <a:ext cx="4327475" cy="1278880"/>
                  <a:chOff x="6699839" y="2188489"/>
                  <a:chExt cx="4327475" cy="1278880"/>
                </a:xfrm>
              </p:grpSpPr>
              <p:sp>
                <p:nvSpPr>
                  <p:cNvPr id="264" name="矩形 263"/>
                  <p:cNvSpPr/>
                  <p:nvPr/>
                </p:nvSpPr>
                <p:spPr>
                  <a:xfrm>
                    <a:off x="6980080" y="2798467"/>
                    <a:ext cx="3568274" cy="324636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284400" indent="-285750">
                      <a:buClr>
                        <a:srgbClr val="ED6D0F"/>
                      </a:buClr>
                      <a:buFont typeface="Wingdings" panose="05000000000000000000" pitchFamily="2" charset="2"/>
                      <a:buChar char="ü"/>
                    </a:pPr>
                    <a:r>
                      <a:rPr lang="en-US" altLang="zh-CN" sz="11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Massive Connectivity</a:t>
                    </a:r>
                    <a:endParaRPr lang="en-US" altLang="zh-CN" sz="11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65" name="矩形 264"/>
                  <p:cNvSpPr/>
                  <p:nvPr/>
                </p:nvSpPr>
                <p:spPr>
                  <a:xfrm>
                    <a:off x="6699839" y="2188489"/>
                    <a:ext cx="4128755" cy="324636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392400" indent="-285750">
                      <a:buClr>
                        <a:srgbClr val="ED6D0F"/>
                      </a:buClr>
                      <a:buFont typeface="Wingdings" panose="05000000000000000000" pitchFamily="2" charset="2"/>
                      <a:buChar char="ü"/>
                    </a:pPr>
                    <a:r>
                      <a:rPr lang="en-US" altLang="zh-CN" sz="11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Immersive Communication</a:t>
                    </a:r>
                  </a:p>
                </p:txBody>
              </p:sp>
              <p:sp>
                <p:nvSpPr>
                  <p:cNvPr id="266" name="矩形 265"/>
                  <p:cNvSpPr/>
                  <p:nvPr/>
                </p:nvSpPr>
                <p:spPr>
                  <a:xfrm>
                    <a:off x="6900653" y="3142733"/>
                    <a:ext cx="4126661" cy="324636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392400" indent="-285750">
                      <a:buClr>
                        <a:srgbClr val="ED6D0F"/>
                      </a:buClr>
                      <a:buFont typeface="Wingdings" panose="05000000000000000000" pitchFamily="2" charset="2"/>
                      <a:buChar char="ü"/>
                    </a:pPr>
                    <a:r>
                      <a:rPr lang="en-US" altLang="zh-CN" sz="11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Ultra Low Latency Communication</a:t>
                    </a:r>
                    <a:endParaRPr lang="zh-CN" altLang="en-US" sz="11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4453111" y="1678487"/>
                  <a:ext cx="6487771" cy="2207111"/>
                  <a:chOff x="4453111" y="1678487"/>
                  <a:chExt cx="6487771" cy="2207111"/>
                </a:xfrm>
              </p:grpSpPr>
              <p:grpSp>
                <p:nvGrpSpPr>
                  <p:cNvPr id="253" name="组合 252"/>
                  <p:cNvGrpSpPr/>
                  <p:nvPr/>
                </p:nvGrpSpPr>
                <p:grpSpPr>
                  <a:xfrm>
                    <a:off x="6431635" y="1703994"/>
                    <a:ext cx="4509247" cy="420118"/>
                    <a:chOff x="6020132" y="1401169"/>
                    <a:chExt cx="4509247" cy="420118"/>
                  </a:xfrm>
                </p:grpSpPr>
                <p:sp>
                  <p:nvSpPr>
                    <p:cNvPr id="262" name="平行四边形 261"/>
                    <p:cNvSpPr/>
                    <p:nvPr/>
                  </p:nvSpPr>
                  <p:spPr>
                    <a:xfrm>
                      <a:off x="6020132" y="1419060"/>
                      <a:ext cx="4509247" cy="376836"/>
                    </a:xfrm>
                    <a:prstGeom prst="parallelogram">
                      <a:avLst>
                        <a:gd name="adj" fmla="val 87090"/>
                      </a:avLst>
                    </a:prstGeom>
                    <a:gradFill flip="none" rotWithShape="1">
                      <a:gsLst>
                        <a:gs pos="38000">
                          <a:schemeClr val="accent6">
                            <a:lumMod val="7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p:spPr>
                  <p:txBody>
                    <a:bodyPr wrap="square" lIns="18000" tIns="10800" rIns="18000" bIns="10800">
                      <a:spAutoFit/>
                    </a:bodyPr>
                    <a:lstStyle/>
                    <a:p>
                      <a:endParaRPr lang="en-US" altLang="zh-CN" dirty="0"/>
                    </a:p>
                  </p:txBody>
                </p:sp>
                <p:sp>
                  <p:nvSpPr>
                    <p:cNvPr id="263" name="矩形 262"/>
                    <p:cNvSpPr/>
                    <p:nvPr/>
                  </p:nvSpPr>
                  <p:spPr>
                    <a:xfrm>
                      <a:off x="6111322" y="1401169"/>
                      <a:ext cx="4300874" cy="420118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1600" b="1" i="1" dirty="0" smtClean="0">
                          <a:solidFill>
                            <a:schemeClr val="bg1"/>
                          </a:solidFill>
                          <a:latin typeface="Rockwell Extra Bold" panose="02060903040505020403" pitchFamily="18" charset="0"/>
                          <a:cs typeface="Calibri" panose="020F0502020204030204" pitchFamily="34" charset="0"/>
                        </a:rPr>
                        <a:t>Ultimate User Experience</a:t>
                      </a:r>
                      <a:endParaRPr lang="en-US" altLang="zh-CN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54" name="Freeform 5"/>
                  <p:cNvSpPr/>
                  <p:nvPr/>
                </p:nvSpPr>
                <p:spPr bwMode="auto">
                  <a:xfrm rot="1010246">
                    <a:off x="4453111" y="1678487"/>
                    <a:ext cx="2425699" cy="2207111"/>
                  </a:xfrm>
                  <a:custGeom>
                    <a:avLst/>
                    <a:gdLst>
                      <a:gd name="T0" fmla="*/ 405 w 948"/>
                      <a:gd name="T1" fmla="*/ 893 h 923"/>
                      <a:gd name="T2" fmla="*/ 416 w 948"/>
                      <a:gd name="T3" fmla="*/ 910 h 923"/>
                      <a:gd name="T4" fmla="*/ 399 w 948"/>
                      <a:gd name="T5" fmla="*/ 921 h 923"/>
                      <a:gd name="T6" fmla="*/ 116 w 948"/>
                      <a:gd name="T7" fmla="*/ 709 h 923"/>
                      <a:gd name="T8" fmla="*/ 285 w 948"/>
                      <a:gd name="T9" fmla="*/ 117 h 923"/>
                      <a:gd name="T10" fmla="*/ 876 w 948"/>
                      <a:gd name="T11" fmla="*/ 286 h 923"/>
                      <a:gd name="T12" fmla="*/ 905 w 948"/>
                      <a:gd name="T13" fmla="*/ 646 h 923"/>
                      <a:gd name="T14" fmla="*/ 887 w 948"/>
                      <a:gd name="T15" fmla="*/ 654 h 923"/>
                      <a:gd name="T16" fmla="*/ 878 w 948"/>
                      <a:gd name="T17" fmla="*/ 636 h 923"/>
                      <a:gd name="T18" fmla="*/ 852 w 948"/>
                      <a:gd name="T19" fmla="*/ 299 h 923"/>
                      <a:gd name="T20" fmla="*/ 299 w 948"/>
                      <a:gd name="T21" fmla="*/ 142 h 923"/>
                      <a:gd name="T22" fmla="*/ 141 w 948"/>
                      <a:gd name="T23" fmla="*/ 695 h 923"/>
                      <a:gd name="T24" fmla="*/ 405 w 948"/>
                      <a:gd name="T25" fmla="*/ 893 h 9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48" h="923">
                        <a:moveTo>
                          <a:pt x="405" y="893"/>
                        </a:moveTo>
                        <a:cubicBezTo>
                          <a:pt x="413" y="895"/>
                          <a:pt x="418" y="903"/>
                          <a:pt x="416" y="910"/>
                        </a:cubicBezTo>
                        <a:cubicBezTo>
                          <a:pt x="414" y="918"/>
                          <a:pt x="406" y="923"/>
                          <a:pt x="399" y="921"/>
                        </a:cubicBezTo>
                        <a:cubicBezTo>
                          <a:pt x="279" y="893"/>
                          <a:pt x="176" y="816"/>
                          <a:pt x="116" y="709"/>
                        </a:cubicBezTo>
                        <a:cubicBezTo>
                          <a:pt x="0" y="499"/>
                          <a:pt x="75" y="234"/>
                          <a:pt x="285" y="117"/>
                        </a:cubicBezTo>
                        <a:cubicBezTo>
                          <a:pt x="495" y="0"/>
                          <a:pt x="760" y="76"/>
                          <a:pt x="876" y="286"/>
                        </a:cubicBezTo>
                        <a:cubicBezTo>
                          <a:pt x="938" y="396"/>
                          <a:pt x="948" y="527"/>
                          <a:pt x="905" y="646"/>
                        </a:cubicBezTo>
                        <a:cubicBezTo>
                          <a:pt x="902" y="653"/>
                          <a:pt x="894" y="657"/>
                          <a:pt x="887" y="654"/>
                        </a:cubicBezTo>
                        <a:cubicBezTo>
                          <a:pt x="879" y="652"/>
                          <a:pt x="876" y="643"/>
                          <a:pt x="878" y="636"/>
                        </a:cubicBezTo>
                        <a:cubicBezTo>
                          <a:pt x="919" y="525"/>
                          <a:pt x="909" y="402"/>
                          <a:pt x="852" y="299"/>
                        </a:cubicBezTo>
                        <a:cubicBezTo>
                          <a:pt x="742" y="103"/>
                          <a:pt x="495" y="33"/>
                          <a:pt x="299" y="142"/>
                        </a:cubicBezTo>
                        <a:cubicBezTo>
                          <a:pt x="103" y="251"/>
                          <a:pt x="32" y="499"/>
                          <a:pt x="141" y="695"/>
                        </a:cubicBezTo>
                        <a:cubicBezTo>
                          <a:pt x="197" y="795"/>
                          <a:pt x="293" y="867"/>
                          <a:pt x="405" y="893"/>
                        </a:cubicBezTo>
                        <a:close/>
                      </a:path>
                    </a:pathLst>
                  </a:custGeom>
                  <a:solidFill>
                    <a:srgbClr val="EE770B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255" name="Inhaltsplatzhalter 4"/>
                  <p:cNvSpPr txBox="1"/>
                  <p:nvPr/>
                </p:nvSpPr>
                <p:spPr>
                  <a:xfrm>
                    <a:off x="4662937" y="2889704"/>
                    <a:ext cx="2108809" cy="534695"/>
                  </a:xfrm>
                  <a:prstGeom prst="rect">
                    <a:avLst/>
                  </a:prstGeom>
                </p:spPr>
                <p:txBody>
                  <a:bodyPr wrap="square" lIns="0" tIns="0" rIns="0" bIns="0" anchor="ctr">
                    <a:spAutoFit/>
                  </a:bodyPr>
                  <a:lstStyle>
                    <a:lvl1pPr marL="273050" indent="-273050" algn="l" defTabSz="914400" rtl="0" eaLnBrk="1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1000"/>
                      </a:spcAft>
                      <a:buFont typeface="Wingdings" panose="05000000000000000000" pitchFamily="2" charset="2"/>
                      <a:buChar char="§"/>
                      <a:defRPr sz="2300" kern="120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defRPr>
                    </a:lvl1pPr>
                    <a:lvl2pPr marL="807720" indent="-273050" algn="l" defTabSz="914400" rtl="0" eaLnBrk="1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1000"/>
                      </a:spcAft>
                      <a:buFont typeface="Symbol" panose="05050102010706020507" pitchFamily="18" charset="2"/>
                      <a:buChar char="-"/>
                      <a:defRPr sz="2000" kern="120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defRPr>
                    </a:lvl2pPr>
                    <a:lvl3pPr marL="1080770" indent="-177800" algn="l" defTabSz="914400" rtl="0" eaLnBrk="1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1000"/>
                      </a:spcAft>
                      <a:buFont typeface="Symbol" panose="05050102010706020507" pitchFamily="18" charset="2"/>
                      <a:buChar char="-"/>
                      <a:defRPr sz="1900" kern="120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defRPr>
                    </a:lvl3pPr>
                    <a:lvl4pPr marL="1436370" indent="-177800" algn="l" defTabSz="914400" rtl="0" eaLnBrk="1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1000"/>
                      </a:spcAft>
                      <a:buFont typeface="Symbol" panose="05050102010706020507" pitchFamily="18" charset="2"/>
                      <a:buChar char="-"/>
                      <a:defRPr sz="1600" kern="120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defRPr>
                    </a:lvl4pPr>
                    <a:lvl5pPr marL="1793240" indent="-179070" algn="l" defTabSz="914400" rtl="0" eaLnBrk="1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1000"/>
                      </a:spcAft>
                      <a:buFont typeface="Symbol" panose="05050102010706020507" pitchFamily="18" charset="2"/>
                      <a:buChar char="-"/>
                      <a:defRPr sz="1600" kern="120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defRPr>
                    </a:lvl5pPr>
                    <a:lvl6pPr marL="2513965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165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773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493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 fontAlgn="base">
                      <a:lnSpc>
                        <a:spcPct val="100000"/>
                      </a:lnSpc>
                      <a:spcAft>
                        <a:spcPts val="1200"/>
                      </a:spcAft>
                      <a:buNone/>
                    </a:pPr>
                    <a:r>
                      <a:rPr lang="en-US" altLang="zh-CN" sz="1400" b="1" dirty="0" smtClean="0">
                        <a:solidFill>
                          <a:srgbClr val="EE770B"/>
                        </a:solidFill>
                        <a:latin typeface="+mn-lt"/>
                        <a:ea typeface="+mj-ea"/>
                      </a:rPr>
                      <a:t>5G Scenarios Upgrade</a:t>
                    </a:r>
                    <a:endParaRPr lang="en-US" sz="1100" dirty="0">
                      <a:solidFill>
                        <a:srgbClr val="EE770B"/>
                      </a:solidFill>
                      <a:latin typeface="+mn-lt"/>
                      <a:ea typeface="+mj-ea"/>
                    </a:endParaRPr>
                  </a:p>
                </p:txBody>
              </p:sp>
              <p:grpSp>
                <p:nvGrpSpPr>
                  <p:cNvPr id="256" name="组合 255"/>
                  <p:cNvGrpSpPr/>
                  <p:nvPr/>
                </p:nvGrpSpPr>
                <p:grpSpPr>
                  <a:xfrm>
                    <a:off x="4718890" y="1935222"/>
                    <a:ext cx="1971313" cy="1004259"/>
                    <a:chOff x="4882172" y="2125347"/>
                    <a:chExt cx="1808358" cy="905054"/>
                  </a:xfrm>
                </p:grpSpPr>
                <p:sp>
                  <p:nvSpPr>
                    <p:cNvPr id="257" name="Freeform 11"/>
                    <p:cNvSpPr/>
                    <p:nvPr/>
                  </p:nvSpPr>
                  <p:spPr bwMode="auto">
                    <a:xfrm>
                      <a:off x="4882172" y="2125347"/>
                      <a:ext cx="1808358" cy="874572"/>
                    </a:xfrm>
                    <a:custGeom>
                      <a:avLst/>
                      <a:gdLst>
                        <a:gd name="T0" fmla="*/ 350 w 699"/>
                        <a:gd name="T1" fmla="*/ 350 h 350"/>
                        <a:gd name="T2" fmla="*/ 0 w 699"/>
                        <a:gd name="T3" fmla="*/ 350 h 350"/>
                        <a:gd name="T4" fmla="*/ 350 w 699"/>
                        <a:gd name="T5" fmla="*/ 0 h 350"/>
                        <a:gd name="T6" fmla="*/ 699 w 699"/>
                        <a:gd name="T7" fmla="*/ 350 h 350"/>
                        <a:gd name="T8" fmla="*/ 350 w 699"/>
                        <a:gd name="T9" fmla="*/ 350 h 35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99" h="350">
                          <a:moveTo>
                            <a:pt x="350" y="350"/>
                          </a:moveTo>
                          <a:cubicBezTo>
                            <a:pt x="0" y="350"/>
                            <a:pt x="0" y="350"/>
                            <a:pt x="0" y="350"/>
                          </a:cubicBezTo>
                          <a:cubicBezTo>
                            <a:pt x="0" y="157"/>
                            <a:pt x="157" y="0"/>
                            <a:pt x="350" y="0"/>
                          </a:cubicBezTo>
                          <a:cubicBezTo>
                            <a:pt x="543" y="0"/>
                            <a:pt x="699" y="157"/>
                            <a:pt x="699" y="350"/>
                          </a:cubicBezTo>
                          <a:cubicBezTo>
                            <a:pt x="350" y="350"/>
                            <a:pt x="350" y="350"/>
                            <a:pt x="350" y="350"/>
                          </a:cubicBezTo>
                          <a:close/>
                        </a:path>
                      </a:pathLst>
                    </a:custGeom>
                    <a:solidFill>
                      <a:srgbClr val="EE770B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  <a:cs typeface="+mn-cs"/>
                      </a:endParaRPr>
                    </a:p>
                  </p:txBody>
                </p:sp>
                <p:grpSp>
                  <p:nvGrpSpPr>
                    <p:cNvPr id="258" name="组合 257"/>
                    <p:cNvGrpSpPr/>
                    <p:nvPr/>
                  </p:nvGrpSpPr>
                  <p:grpSpPr>
                    <a:xfrm>
                      <a:off x="5057200" y="2203498"/>
                      <a:ext cx="1467846" cy="826903"/>
                      <a:chOff x="5057200" y="2203498"/>
                      <a:chExt cx="1467846" cy="826903"/>
                    </a:xfrm>
                  </p:grpSpPr>
                  <p:pic>
                    <p:nvPicPr>
                      <p:cNvPr id="259" name="Picture 11" descr="C:\Users\feiyongqiang\Downloads\VR (1)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7200" y="2501688"/>
                        <a:ext cx="505155" cy="4879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  <p:pic>
                    <p:nvPicPr>
                      <p:cNvPr id="260" name="Picture 12" descr="C:\Users\feiyongqiang\Downloads\机器人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5758" y="2461220"/>
                        <a:ext cx="589288" cy="5691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  <p:pic>
                    <p:nvPicPr>
                      <p:cNvPr id="261" name="Picture 8" descr="C:\Users\feiyongqiang\Downloads\3_7心理健康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4706" y="2203498"/>
                        <a:ext cx="520916" cy="5207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grpSp>
              </p:grpSp>
            </p:grpSp>
          </p:grpSp>
          <p:sp>
            <p:nvSpPr>
              <p:cNvPr id="250" name="Freeform 6"/>
              <p:cNvSpPr/>
              <p:nvPr/>
            </p:nvSpPr>
            <p:spPr bwMode="auto">
              <a:xfrm>
                <a:off x="5157268" y="3722337"/>
                <a:ext cx="184185" cy="179144"/>
              </a:xfrm>
              <a:custGeom>
                <a:avLst/>
                <a:gdLst>
                  <a:gd name="T0" fmla="*/ 8 w 71"/>
                  <a:gd name="T1" fmla="*/ 51 h 72"/>
                  <a:gd name="T2" fmla="*/ 20 w 71"/>
                  <a:gd name="T3" fmla="*/ 8 h 72"/>
                  <a:gd name="T4" fmla="*/ 63 w 71"/>
                  <a:gd name="T5" fmla="*/ 21 h 72"/>
                  <a:gd name="T6" fmla="*/ 51 w 71"/>
                  <a:gd name="T7" fmla="*/ 63 h 72"/>
                  <a:gd name="T8" fmla="*/ 8 w 71"/>
                  <a:gd name="T9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2">
                    <a:moveTo>
                      <a:pt x="8" y="51"/>
                    </a:moveTo>
                    <a:cubicBezTo>
                      <a:pt x="0" y="36"/>
                      <a:pt x="5" y="17"/>
                      <a:pt x="20" y="8"/>
                    </a:cubicBezTo>
                    <a:cubicBezTo>
                      <a:pt x="35" y="0"/>
                      <a:pt x="55" y="5"/>
                      <a:pt x="63" y="21"/>
                    </a:cubicBezTo>
                    <a:cubicBezTo>
                      <a:pt x="71" y="36"/>
                      <a:pt x="66" y="55"/>
                      <a:pt x="51" y="63"/>
                    </a:cubicBezTo>
                    <a:cubicBezTo>
                      <a:pt x="36" y="72"/>
                      <a:pt x="17" y="66"/>
                      <a:pt x="8" y="51"/>
                    </a:cubicBezTo>
                    <a:close/>
                  </a:path>
                </a:pathLst>
              </a:custGeom>
              <a:solidFill>
                <a:srgbClr val="EE77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776163" y="3752640"/>
              <a:ext cx="5086766" cy="2352290"/>
              <a:chOff x="764923" y="3369092"/>
              <a:chExt cx="5086766" cy="2352290"/>
            </a:xfrm>
          </p:grpSpPr>
          <p:sp>
            <p:nvSpPr>
              <p:cNvPr id="232" name="Freeform 10"/>
              <p:cNvSpPr/>
              <p:nvPr/>
            </p:nvSpPr>
            <p:spPr bwMode="auto">
              <a:xfrm>
                <a:off x="5664927" y="4371333"/>
                <a:ext cx="186762" cy="177901"/>
              </a:xfrm>
              <a:custGeom>
                <a:avLst/>
                <a:gdLst>
                  <a:gd name="T0" fmla="*/ 8 w 72"/>
                  <a:gd name="T1" fmla="*/ 51 h 71"/>
                  <a:gd name="T2" fmla="*/ 21 w 72"/>
                  <a:gd name="T3" fmla="*/ 8 h 71"/>
                  <a:gd name="T4" fmla="*/ 63 w 72"/>
                  <a:gd name="T5" fmla="*/ 20 h 71"/>
                  <a:gd name="T6" fmla="*/ 51 w 72"/>
                  <a:gd name="T7" fmla="*/ 63 h 71"/>
                  <a:gd name="T8" fmla="*/ 8 w 72"/>
                  <a:gd name="T9" fmla="*/ 5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1">
                    <a:moveTo>
                      <a:pt x="8" y="51"/>
                    </a:moveTo>
                    <a:cubicBezTo>
                      <a:pt x="0" y="36"/>
                      <a:pt x="5" y="16"/>
                      <a:pt x="21" y="8"/>
                    </a:cubicBezTo>
                    <a:cubicBezTo>
                      <a:pt x="36" y="0"/>
                      <a:pt x="55" y="5"/>
                      <a:pt x="63" y="20"/>
                    </a:cubicBezTo>
                    <a:cubicBezTo>
                      <a:pt x="72" y="35"/>
                      <a:pt x="66" y="54"/>
                      <a:pt x="51" y="63"/>
                    </a:cubicBezTo>
                    <a:cubicBezTo>
                      <a:pt x="36" y="71"/>
                      <a:pt x="17" y="66"/>
                      <a:pt x="8" y="51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233" name="组合 232"/>
              <p:cNvGrpSpPr/>
              <p:nvPr/>
            </p:nvGrpSpPr>
            <p:grpSpPr>
              <a:xfrm>
                <a:off x="764923" y="3369092"/>
                <a:ext cx="5053018" cy="2352290"/>
                <a:chOff x="764923" y="3369092"/>
                <a:chExt cx="5053018" cy="23522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764923" y="3510935"/>
                  <a:ext cx="4418670" cy="496503"/>
                  <a:chOff x="468800" y="3456120"/>
                  <a:chExt cx="4842175" cy="496503"/>
                </a:xfrm>
              </p:grpSpPr>
              <p:sp>
                <p:nvSpPr>
                  <p:cNvPr id="247" name="平行四边形 246"/>
                  <p:cNvSpPr/>
                  <p:nvPr/>
                </p:nvSpPr>
                <p:spPr>
                  <a:xfrm>
                    <a:off x="468800" y="3543636"/>
                    <a:ext cx="4842175" cy="399278"/>
                  </a:xfrm>
                  <a:prstGeom prst="parallelogram">
                    <a:avLst>
                      <a:gd name="adj" fmla="val 87090"/>
                    </a:avLst>
                  </a:prstGeom>
                  <a:gradFill flip="none" rotWithShape="1">
                    <a:gsLst>
                      <a:gs pos="40000">
                        <a:srgbClr val="0099FF"/>
                      </a:gs>
                      <a:gs pos="90000">
                        <a:schemeClr val="bg1">
                          <a:alpha val="0"/>
                        </a:schemeClr>
                      </a:gs>
                      <a:gs pos="8000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p:spPr>
                <p:txBody>
                  <a:bodyPr wrap="none" lIns="18000" tIns="10800" rIns="18000" bIns="10800">
                    <a:noAutofit/>
                  </a:bodyPr>
                  <a:lstStyle/>
                  <a:p>
                    <a:endParaRPr lang="en-US" altLang="zh-CN" dirty="0"/>
                  </a:p>
                </p:txBody>
              </p:sp>
              <p:sp>
                <p:nvSpPr>
                  <p:cNvPr id="248" name="矩形 247"/>
                  <p:cNvSpPr/>
                  <p:nvPr/>
                </p:nvSpPr>
                <p:spPr>
                  <a:xfrm>
                    <a:off x="486828" y="3456120"/>
                    <a:ext cx="3662856" cy="49650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000" b="1" i="1" dirty="0" smtClean="0">
                        <a:solidFill>
                          <a:schemeClr val="bg1"/>
                        </a:solidFill>
                        <a:latin typeface="Rockwell Extra Bold" panose="02060903040505020403" pitchFamily="18" charset="0"/>
                        <a:cs typeface="Calibri" panose="020F0502020204030204" pitchFamily="34" charset="0"/>
                      </a:rPr>
                      <a:t> </a:t>
                    </a:r>
                    <a:r>
                      <a:rPr lang="en-US" altLang="zh-CN" sz="1600" b="1" i="1" dirty="0" smtClean="0">
                        <a:solidFill>
                          <a:schemeClr val="bg1"/>
                        </a:solidFill>
                        <a:latin typeface="Rockwell Extra Bold" panose="02060903040505020403" pitchFamily="18" charset="0"/>
                        <a:cs typeface="Calibri" panose="020F0502020204030204" pitchFamily="34" charset="0"/>
                      </a:rPr>
                      <a:t>Emerging Markets</a:t>
                    </a:r>
                    <a:endParaRPr lang="en-US" altLang="zh-CN" sz="16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5" name="矩形 234"/>
                <p:cNvSpPr/>
                <p:nvPr/>
              </p:nvSpPr>
              <p:spPr>
                <a:xfrm>
                  <a:off x="1226828" y="4730421"/>
                  <a:ext cx="2453402" cy="3246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285750" lvl="0" indent="-285750">
                    <a:buClr>
                      <a:srgbClr val="0099FF"/>
                    </a:buClr>
                    <a:buFont typeface="Wingdings" panose="05000000000000000000" pitchFamily="2" charset="2"/>
                    <a:buChar char="ü"/>
                  </a:pPr>
                  <a:r>
                    <a:rPr lang="en-US" altLang="zh-CN" sz="11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AI &amp; Communication</a:t>
                  </a:r>
                  <a:endParaRPr lang="en-US" altLang="zh-CN" sz="11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36" name="矩形 235"/>
                <p:cNvSpPr/>
                <p:nvPr/>
              </p:nvSpPr>
              <p:spPr>
                <a:xfrm>
                  <a:off x="942199" y="4070159"/>
                  <a:ext cx="2648397" cy="3246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285750" lvl="0" indent="-285750">
                    <a:buClr>
                      <a:srgbClr val="0099FF"/>
                    </a:buClr>
                    <a:buFont typeface="Wingdings" panose="05000000000000000000" pitchFamily="2" charset="2"/>
                    <a:buChar char="ü"/>
                  </a:pPr>
                  <a:r>
                    <a:rPr lang="en-US" altLang="zh-CN" sz="11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Terrestrial </a:t>
                  </a:r>
                  <a:r>
                    <a:rPr lang="en-US" altLang="zh-CN" sz="11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altLang="zh-CN" sz="11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&amp; </a:t>
                  </a:r>
                  <a:r>
                    <a:rPr lang="en-US" altLang="zh-CN" sz="11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Satellite </a:t>
                  </a:r>
                  <a:endParaRPr lang="en-US" altLang="zh-CN" sz="11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37" name="Freeform 9"/>
                <p:cNvSpPr/>
                <p:nvPr/>
              </p:nvSpPr>
              <p:spPr bwMode="auto">
                <a:xfrm rot="866333">
                  <a:off x="3487423" y="3629120"/>
                  <a:ext cx="2330518" cy="2092262"/>
                </a:xfrm>
                <a:custGeom>
                  <a:avLst/>
                  <a:gdLst>
                    <a:gd name="T0" fmla="*/ 865 w 929"/>
                    <a:gd name="T1" fmla="*/ 292 h 914"/>
                    <a:gd name="T2" fmla="*/ 873 w 929"/>
                    <a:gd name="T3" fmla="*/ 274 h 914"/>
                    <a:gd name="T4" fmla="*/ 892 w 929"/>
                    <a:gd name="T5" fmla="*/ 282 h 914"/>
                    <a:gd name="T6" fmla="*/ 892 w 929"/>
                    <a:gd name="T7" fmla="*/ 584 h 914"/>
                    <a:gd name="T8" fmla="*/ 365 w 929"/>
                    <a:gd name="T9" fmla="*/ 852 h 914"/>
                    <a:gd name="T10" fmla="*/ 66 w 929"/>
                    <a:gd name="T11" fmla="*/ 314 h 914"/>
                    <a:gd name="T12" fmla="*/ 354 w 929"/>
                    <a:gd name="T13" fmla="*/ 19 h 914"/>
                    <a:gd name="T14" fmla="*/ 440 w 929"/>
                    <a:gd name="T15" fmla="*/ 1 h 914"/>
                    <a:gd name="T16" fmla="*/ 456 w 929"/>
                    <a:gd name="T17" fmla="*/ 14 h 914"/>
                    <a:gd name="T18" fmla="*/ 443 w 929"/>
                    <a:gd name="T19" fmla="*/ 29 h 914"/>
                    <a:gd name="T20" fmla="*/ 362 w 929"/>
                    <a:gd name="T21" fmla="*/ 46 h 914"/>
                    <a:gd name="T22" fmla="*/ 93 w 929"/>
                    <a:gd name="T23" fmla="*/ 322 h 914"/>
                    <a:gd name="T24" fmla="*/ 373 w 929"/>
                    <a:gd name="T25" fmla="*/ 824 h 914"/>
                    <a:gd name="T26" fmla="*/ 865 w 929"/>
                    <a:gd name="T27" fmla="*/ 574 h 914"/>
                    <a:gd name="T28" fmla="*/ 865 w 929"/>
                    <a:gd name="T29" fmla="*/ 292 h 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29" h="914">
                      <a:moveTo>
                        <a:pt x="865" y="292"/>
                      </a:moveTo>
                      <a:cubicBezTo>
                        <a:pt x="862" y="285"/>
                        <a:pt x="866" y="277"/>
                        <a:pt x="873" y="274"/>
                      </a:cubicBezTo>
                      <a:cubicBezTo>
                        <a:pt x="881" y="271"/>
                        <a:pt x="889" y="275"/>
                        <a:pt x="892" y="282"/>
                      </a:cubicBezTo>
                      <a:cubicBezTo>
                        <a:pt x="929" y="383"/>
                        <a:pt x="927" y="490"/>
                        <a:pt x="892" y="584"/>
                      </a:cubicBezTo>
                      <a:cubicBezTo>
                        <a:pt x="813" y="797"/>
                        <a:pt x="583" y="914"/>
                        <a:pt x="365" y="852"/>
                      </a:cubicBezTo>
                      <a:cubicBezTo>
                        <a:pt x="134" y="786"/>
                        <a:pt x="0" y="545"/>
                        <a:pt x="66" y="314"/>
                      </a:cubicBezTo>
                      <a:cubicBezTo>
                        <a:pt x="106" y="173"/>
                        <a:pt x="215" y="62"/>
                        <a:pt x="354" y="19"/>
                      </a:cubicBezTo>
                      <a:cubicBezTo>
                        <a:pt x="382" y="10"/>
                        <a:pt x="411" y="4"/>
                        <a:pt x="440" y="1"/>
                      </a:cubicBezTo>
                      <a:cubicBezTo>
                        <a:pt x="448" y="0"/>
                        <a:pt x="455" y="6"/>
                        <a:pt x="456" y="14"/>
                      </a:cubicBezTo>
                      <a:cubicBezTo>
                        <a:pt x="456" y="21"/>
                        <a:pt x="451" y="28"/>
                        <a:pt x="443" y="29"/>
                      </a:cubicBezTo>
                      <a:cubicBezTo>
                        <a:pt x="415" y="32"/>
                        <a:pt x="388" y="37"/>
                        <a:pt x="362" y="46"/>
                      </a:cubicBezTo>
                      <a:cubicBezTo>
                        <a:pt x="232" y="86"/>
                        <a:pt x="131" y="190"/>
                        <a:pt x="93" y="322"/>
                      </a:cubicBezTo>
                      <a:cubicBezTo>
                        <a:pt x="31" y="538"/>
                        <a:pt x="157" y="763"/>
                        <a:pt x="373" y="824"/>
                      </a:cubicBezTo>
                      <a:cubicBezTo>
                        <a:pt x="577" y="883"/>
                        <a:pt x="792" y="773"/>
                        <a:pt x="865" y="574"/>
                      </a:cubicBezTo>
                      <a:cubicBezTo>
                        <a:pt x="898" y="486"/>
                        <a:pt x="900" y="386"/>
                        <a:pt x="865" y="292"/>
                      </a:cubicBezTo>
                      <a:close/>
                    </a:path>
                  </a:pathLst>
                </a:custGeom>
                <a:solidFill>
                  <a:srgbClr val="0099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38" name="Inhaltsplatzhalter 4"/>
                <p:cNvSpPr txBox="1"/>
                <p:nvPr/>
              </p:nvSpPr>
              <p:spPr>
                <a:xfrm rot="2711070">
                  <a:off x="3878009" y="4136219"/>
                  <a:ext cx="2103638" cy="56938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spAutoFit/>
                </a:bodyPr>
                <a:lstStyle>
                  <a:lvl1pPr marL="273050" indent="-273050" algn="l" defTabSz="914400" rtl="0" eaLnBrk="1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1000"/>
                    </a:spcAft>
                    <a:buFont typeface="Wingdings" panose="05000000000000000000" pitchFamily="2" charset="2"/>
                    <a:buChar char="§"/>
                    <a:defRPr sz="2300" kern="120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+mn-ea"/>
                      <a:cs typeface="+mn-cs"/>
                    </a:defRPr>
                  </a:lvl1pPr>
                  <a:lvl2pPr marL="807720" indent="-273050" algn="l" defTabSz="914400" rtl="0" eaLnBrk="1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1000"/>
                    </a:spcAft>
                    <a:buFont typeface="Symbol" panose="05050102010706020507" pitchFamily="18" charset="2"/>
                    <a:buChar char="-"/>
                    <a:defRPr sz="2000" kern="120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+mn-ea"/>
                      <a:cs typeface="+mn-cs"/>
                    </a:defRPr>
                  </a:lvl2pPr>
                  <a:lvl3pPr marL="1080770" indent="-177800" algn="l" defTabSz="914400" rtl="0" eaLnBrk="1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1000"/>
                    </a:spcAft>
                    <a:buFont typeface="Symbol" panose="05050102010706020507" pitchFamily="18" charset="2"/>
                    <a:buChar char="-"/>
                    <a:defRPr sz="1900" kern="120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+mn-ea"/>
                      <a:cs typeface="+mn-cs"/>
                    </a:defRPr>
                  </a:lvl3pPr>
                  <a:lvl4pPr marL="1436370" indent="-177800" algn="l" defTabSz="914400" rtl="0" eaLnBrk="1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1000"/>
                    </a:spcAft>
                    <a:buFont typeface="Symbol" panose="05050102010706020507" pitchFamily="18" charset="2"/>
                    <a:buChar char="-"/>
                    <a:defRPr sz="1600" kern="120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+mn-ea"/>
                      <a:cs typeface="+mn-cs"/>
                    </a:defRPr>
                  </a:lvl4pPr>
                  <a:lvl5pPr marL="1793240" indent="-179070" algn="l" defTabSz="914400" rtl="0" eaLnBrk="1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1000"/>
                    </a:spcAft>
                    <a:buFont typeface="Symbol" panose="05050102010706020507" pitchFamily="18" charset="2"/>
                    <a:buChar char="-"/>
                    <a:defRPr sz="1600" kern="120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+mn-ea"/>
                      <a:cs typeface="+mn-cs"/>
                    </a:defRPr>
                  </a:lvl5pPr>
                  <a:lvl6pPr marL="2513965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165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773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493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 fontAlgn="base">
                    <a:lnSpc>
                      <a:spcPct val="100000"/>
                    </a:lnSpc>
                    <a:spcAft>
                      <a:spcPts val="1200"/>
                    </a:spcAft>
                    <a:buFont typeface="Wingdings" panose="05000000000000000000" pitchFamily="2" charset="2"/>
                    <a:buNone/>
                  </a:pPr>
                  <a:r>
                    <a:rPr lang="en-US" altLang="zh-CN" sz="1400" b="1" dirty="0" smtClean="0">
                      <a:solidFill>
                        <a:srgbClr val="0099FF"/>
                      </a:solidFill>
                      <a:latin typeface="+mj-lt"/>
                    </a:rPr>
                    <a:t>New Enablers &amp; Integration</a:t>
                  </a:r>
                  <a:endParaRPr lang="en-US" sz="1400" b="1" dirty="0">
                    <a:solidFill>
                      <a:srgbClr val="0099FF"/>
                    </a:solidFill>
                    <a:latin typeface="+mj-lt"/>
                  </a:endParaRPr>
                </a:p>
              </p:txBody>
            </p:sp>
            <p:grpSp>
              <p:nvGrpSpPr>
                <p:cNvPr id="239" name="组合 238"/>
                <p:cNvGrpSpPr/>
                <p:nvPr/>
              </p:nvGrpSpPr>
              <p:grpSpPr>
                <a:xfrm rot="21220485">
                  <a:off x="3667050" y="3914490"/>
                  <a:ext cx="1599417" cy="1788010"/>
                  <a:chOff x="3791282" y="3918606"/>
                  <a:chExt cx="1570021" cy="1596281"/>
                </a:xfrm>
              </p:grpSpPr>
              <p:sp>
                <p:nvSpPr>
                  <p:cNvPr id="241" name="Freeform 12"/>
                  <p:cNvSpPr/>
                  <p:nvPr/>
                </p:nvSpPr>
                <p:spPr bwMode="auto">
                  <a:xfrm rot="21077119">
                    <a:off x="3791282" y="3918606"/>
                    <a:ext cx="1570021" cy="1596281"/>
                  </a:xfrm>
                  <a:custGeom>
                    <a:avLst/>
                    <a:gdLst>
                      <a:gd name="T0" fmla="*/ 399 w 574"/>
                      <a:gd name="T1" fmla="*/ 303 h 702"/>
                      <a:gd name="T2" fmla="*/ 574 w 574"/>
                      <a:gd name="T3" fmla="*/ 605 h 702"/>
                      <a:gd name="T4" fmla="*/ 97 w 574"/>
                      <a:gd name="T5" fmla="*/ 477 h 702"/>
                      <a:gd name="T6" fmla="*/ 225 w 574"/>
                      <a:gd name="T7" fmla="*/ 0 h 702"/>
                      <a:gd name="T8" fmla="*/ 399 w 574"/>
                      <a:gd name="T9" fmla="*/ 303 h 7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74" h="702">
                        <a:moveTo>
                          <a:pt x="399" y="303"/>
                        </a:moveTo>
                        <a:cubicBezTo>
                          <a:pt x="574" y="605"/>
                          <a:pt x="574" y="605"/>
                          <a:pt x="574" y="605"/>
                        </a:cubicBezTo>
                        <a:cubicBezTo>
                          <a:pt x="407" y="702"/>
                          <a:pt x="193" y="645"/>
                          <a:pt x="97" y="477"/>
                        </a:cubicBezTo>
                        <a:cubicBezTo>
                          <a:pt x="0" y="310"/>
                          <a:pt x="57" y="96"/>
                          <a:pt x="225" y="0"/>
                        </a:cubicBezTo>
                        <a:cubicBezTo>
                          <a:pt x="399" y="303"/>
                          <a:pt x="399" y="303"/>
                          <a:pt x="399" y="303"/>
                        </a:cubicBezTo>
                        <a:close/>
                      </a:path>
                    </a:pathLst>
                  </a:custGeom>
                  <a:solidFill>
                    <a:srgbClr val="0099F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  <p:grpSp>
                <p:nvGrpSpPr>
                  <p:cNvPr id="242" name="组合 241"/>
                  <p:cNvGrpSpPr/>
                  <p:nvPr/>
                </p:nvGrpSpPr>
                <p:grpSpPr>
                  <a:xfrm>
                    <a:off x="3828113" y="4073097"/>
                    <a:ext cx="1382877" cy="1202553"/>
                    <a:chOff x="3828113" y="4073097"/>
                    <a:chExt cx="1382877" cy="1202553"/>
                  </a:xfrm>
                </p:grpSpPr>
                <p:grpSp>
                  <p:nvGrpSpPr>
                    <p:cNvPr id="243" name="组合 242"/>
                    <p:cNvGrpSpPr/>
                    <p:nvPr/>
                  </p:nvGrpSpPr>
                  <p:grpSpPr>
                    <a:xfrm>
                      <a:off x="3828113" y="4073097"/>
                      <a:ext cx="858550" cy="1018336"/>
                      <a:chOff x="3828113" y="4073097"/>
                      <a:chExt cx="858550" cy="1018336"/>
                    </a:xfrm>
                  </p:grpSpPr>
                  <p:pic>
                    <p:nvPicPr>
                      <p:cNvPr id="245" name="Picture 7" descr="C:\Users\feiyongqiang\Downloads\卫星 (1)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26" y="4073097"/>
                        <a:ext cx="505494" cy="4882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  <p:pic>
                    <p:nvPicPr>
                      <p:cNvPr id="246" name="Picture 9" descr="C:\Users\feiyongqiang\Downloads\人工智能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8113" y="4494846"/>
                        <a:ext cx="858550" cy="596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grpSp>
                <p:pic>
                  <p:nvPicPr>
                    <p:cNvPr id="244" name="Picture 15" descr="C:\Users\feiyongqiang\Downloads\人体微动传感器.pn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9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132644">
                      <a:off x="4644172" y="4709001"/>
                      <a:ext cx="566818" cy="566649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</p:grpSp>
            <p:sp>
              <p:nvSpPr>
                <p:cNvPr id="240" name="矩形 239"/>
                <p:cNvSpPr/>
                <p:nvPr/>
              </p:nvSpPr>
              <p:spPr>
                <a:xfrm>
                  <a:off x="1056537" y="4385802"/>
                  <a:ext cx="2623692" cy="3246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285750" lvl="0" indent="-285750">
                    <a:buClr>
                      <a:srgbClr val="0099FF"/>
                    </a:buClr>
                    <a:buFont typeface="Wingdings" panose="05000000000000000000" pitchFamily="2" charset="2"/>
                    <a:buChar char="ü"/>
                  </a:pPr>
                  <a:r>
                    <a:rPr lang="en-US" altLang="zh-CN" sz="1100" dirty="0" smtClean="0">
                      <a:solidFill>
                        <a:prstClr val="black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Sensing &amp; Communication</a:t>
                  </a:r>
                  <a:endParaRPr lang="en-US" altLang="zh-CN" sz="11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224" name="矩形 223"/>
            <p:cNvSpPr/>
            <p:nvPr/>
          </p:nvSpPr>
          <p:spPr>
            <a:xfrm>
              <a:off x="6789755" y="2877115"/>
              <a:ext cx="4126661" cy="324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92400" indent="-285750">
                <a:buClr>
                  <a:srgbClr val="ED6D0F"/>
                </a:buClr>
                <a:buFont typeface="Wingdings" panose="05000000000000000000" pitchFamily="2" charset="2"/>
                <a:buChar char="ü"/>
              </a:pPr>
              <a:r>
                <a:rPr lang="en-US" altLang="zh-CN" sz="11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High Accuracy Positioning</a:t>
              </a:r>
              <a:endParaRPr lang="zh-CN" altLang="en-US" sz="11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5" name="矩形 224"/>
            <p:cNvSpPr/>
            <p:nvPr/>
          </p:nvSpPr>
          <p:spPr>
            <a:xfrm>
              <a:off x="7854758" y="4840317"/>
              <a:ext cx="2078218" cy="324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lvl="0" indent="-285750">
                <a:buClr>
                  <a:srgbClr val="009900"/>
                </a:buClr>
                <a:buFont typeface="Wingdings" panose="05000000000000000000" pitchFamily="2" charset="2"/>
                <a:buChar char="ü"/>
              </a:pPr>
              <a:r>
                <a:rPr lang="en-US" altLang="zh-CN" sz="1100" dirty="0" smtClean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Native AI</a:t>
              </a:r>
              <a:endPara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6" name="矩形 225"/>
            <p:cNvSpPr/>
            <p:nvPr/>
          </p:nvSpPr>
          <p:spPr>
            <a:xfrm>
              <a:off x="1379256" y="5454255"/>
              <a:ext cx="2532115" cy="324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lvl="0" indent="-285750">
                <a:buClr>
                  <a:srgbClr val="0099FF"/>
                </a:buClr>
                <a:buFont typeface="Wingdings" panose="05000000000000000000" pitchFamily="2" charset="2"/>
                <a:buChar char="ü"/>
              </a:pPr>
              <a:r>
                <a:rPr lang="en-US" altLang="zh-CN" sz="1100" dirty="0" smtClean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Computing as a Service</a:t>
              </a:r>
              <a:endPara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27" name="图片 226"/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Photocopy/>
                      </a14:imgEffect>
                      <a14:imgEffect>
                        <a14:saturation sat="4000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9350" y="5503505"/>
              <a:ext cx="360812" cy="360814"/>
            </a:xfrm>
            <a:prstGeom prst="rect">
              <a:avLst/>
            </a:prstGeom>
          </p:spPr>
        </p:pic>
        <p:sp>
          <p:nvSpPr>
            <p:cNvPr id="228" name="Freeform 167"/>
            <p:cNvSpPr>
              <a:spLocks noEditPoints="1"/>
            </p:cNvSpPr>
            <p:nvPr/>
          </p:nvSpPr>
          <p:spPr bwMode="auto">
            <a:xfrm>
              <a:off x="7085653" y="5029650"/>
              <a:ext cx="410018" cy="519595"/>
            </a:xfrm>
            <a:custGeom>
              <a:avLst/>
              <a:gdLst>
                <a:gd name="T0" fmla="*/ 127 w 134"/>
                <a:gd name="T1" fmla="*/ 163 h 178"/>
                <a:gd name="T2" fmla="*/ 121 w 134"/>
                <a:gd name="T3" fmla="*/ 156 h 178"/>
                <a:gd name="T4" fmla="*/ 111 w 134"/>
                <a:gd name="T5" fmla="*/ 153 h 178"/>
                <a:gd name="T6" fmla="*/ 122 w 134"/>
                <a:gd name="T7" fmla="*/ 149 h 178"/>
                <a:gd name="T8" fmla="*/ 117 w 134"/>
                <a:gd name="T9" fmla="*/ 101 h 178"/>
                <a:gd name="T10" fmla="*/ 54 w 134"/>
                <a:gd name="T11" fmla="*/ 105 h 178"/>
                <a:gd name="T12" fmla="*/ 46 w 134"/>
                <a:gd name="T13" fmla="*/ 112 h 178"/>
                <a:gd name="T14" fmla="*/ 89 w 134"/>
                <a:gd name="T15" fmla="*/ 77 h 178"/>
                <a:gd name="T16" fmla="*/ 90 w 134"/>
                <a:gd name="T17" fmla="*/ 66 h 178"/>
                <a:gd name="T18" fmla="*/ 83 w 134"/>
                <a:gd name="T19" fmla="*/ 62 h 178"/>
                <a:gd name="T20" fmla="*/ 70 w 134"/>
                <a:gd name="T21" fmla="*/ 55 h 178"/>
                <a:gd name="T22" fmla="*/ 76 w 134"/>
                <a:gd name="T23" fmla="*/ 53 h 178"/>
                <a:gd name="T24" fmla="*/ 81 w 134"/>
                <a:gd name="T25" fmla="*/ 4 h 178"/>
                <a:gd name="T26" fmla="*/ 17 w 134"/>
                <a:gd name="T27" fmla="*/ 0 h 178"/>
                <a:gd name="T28" fmla="*/ 13 w 134"/>
                <a:gd name="T29" fmla="*/ 49 h 178"/>
                <a:gd name="T30" fmla="*/ 24 w 134"/>
                <a:gd name="T31" fmla="*/ 53 h 178"/>
                <a:gd name="T32" fmla="*/ 14 w 134"/>
                <a:gd name="T33" fmla="*/ 55 h 178"/>
                <a:gd name="T34" fmla="*/ 8 w 134"/>
                <a:gd name="T35" fmla="*/ 62 h 178"/>
                <a:gd name="T36" fmla="*/ 0 w 134"/>
                <a:gd name="T37" fmla="*/ 73 h 178"/>
                <a:gd name="T38" fmla="*/ 41 w 134"/>
                <a:gd name="T39" fmla="*/ 77 h 178"/>
                <a:gd name="T40" fmla="*/ 30 w 134"/>
                <a:gd name="T41" fmla="*/ 112 h 178"/>
                <a:gd name="T42" fmla="*/ 54 w 134"/>
                <a:gd name="T43" fmla="*/ 116 h 178"/>
                <a:gd name="T44" fmla="*/ 59 w 134"/>
                <a:gd name="T45" fmla="*/ 153 h 178"/>
                <a:gd name="T46" fmla="*/ 65 w 134"/>
                <a:gd name="T47" fmla="*/ 156 h 178"/>
                <a:gd name="T48" fmla="*/ 52 w 134"/>
                <a:gd name="T49" fmla="*/ 163 h 178"/>
                <a:gd name="T50" fmla="*/ 45 w 134"/>
                <a:gd name="T51" fmla="*/ 167 h 178"/>
                <a:gd name="T52" fmla="*/ 46 w 134"/>
                <a:gd name="T53" fmla="*/ 178 h 178"/>
                <a:gd name="T54" fmla="*/ 134 w 134"/>
                <a:gd name="T55" fmla="*/ 173 h 178"/>
                <a:gd name="T56" fmla="*/ 17 w 134"/>
                <a:gd name="T57" fmla="*/ 50 h 178"/>
                <a:gd name="T58" fmla="*/ 15 w 134"/>
                <a:gd name="T59" fmla="*/ 4 h 178"/>
                <a:gd name="T60" fmla="*/ 76 w 134"/>
                <a:gd name="T61" fmla="*/ 3 h 178"/>
                <a:gd name="T62" fmla="*/ 78 w 134"/>
                <a:gd name="T63" fmla="*/ 49 h 178"/>
                <a:gd name="T64" fmla="*/ 17 w 134"/>
                <a:gd name="T65" fmla="*/ 50 h 178"/>
                <a:gd name="T66" fmla="*/ 6 w 134"/>
                <a:gd name="T67" fmla="*/ 67 h 178"/>
                <a:gd name="T68" fmla="*/ 8 w 134"/>
                <a:gd name="T69" fmla="*/ 64 h 178"/>
                <a:gd name="T70" fmla="*/ 15 w 134"/>
                <a:gd name="T71" fmla="*/ 58 h 178"/>
                <a:gd name="T72" fmla="*/ 26 w 134"/>
                <a:gd name="T73" fmla="*/ 54 h 178"/>
                <a:gd name="T74" fmla="*/ 67 w 134"/>
                <a:gd name="T75" fmla="*/ 58 h 178"/>
                <a:gd name="T76" fmla="*/ 81 w 134"/>
                <a:gd name="T77" fmla="*/ 64 h 178"/>
                <a:gd name="T78" fmla="*/ 88 w 134"/>
                <a:gd name="T79" fmla="*/ 66 h 178"/>
                <a:gd name="T80" fmla="*/ 91 w 134"/>
                <a:gd name="T81" fmla="*/ 73 h 178"/>
                <a:gd name="T82" fmla="*/ 5 w 134"/>
                <a:gd name="T83" fmla="*/ 74 h 178"/>
                <a:gd name="T84" fmla="*/ 59 w 134"/>
                <a:gd name="T85" fmla="*/ 151 h 178"/>
                <a:gd name="T86" fmla="*/ 57 w 134"/>
                <a:gd name="T87" fmla="*/ 105 h 178"/>
                <a:gd name="T88" fmla="*/ 117 w 134"/>
                <a:gd name="T89" fmla="*/ 104 h 178"/>
                <a:gd name="T90" fmla="*/ 119 w 134"/>
                <a:gd name="T91" fmla="*/ 149 h 178"/>
                <a:gd name="T92" fmla="*/ 59 w 134"/>
                <a:gd name="T93" fmla="*/ 151 h 178"/>
                <a:gd name="T94" fmla="*/ 46 w 134"/>
                <a:gd name="T95" fmla="*/ 175 h 178"/>
                <a:gd name="T96" fmla="*/ 47 w 134"/>
                <a:gd name="T97" fmla="*/ 167 h 178"/>
                <a:gd name="T98" fmla="*/ 49 w 134"/>
                <a:gd name="T99" fmla="*/ 165 h 178"/>
                <a:gd name="T100" fmla="*/ 57 w 134"/>
                <a:gd name="T101" fmla="*/ 159 h 178"/>
                <a:gd name="T102" fmla="*/ 68 w 134"/>
                <a:gd name="T103" fmla="*/ 155 h 178"/>
                <a:gd name="T104" fmla="*/ 108 w 134"/>
                <a:gd name="T105" fmla="*/ 159 h 178"/>
                <a:gd name="T106" fmla="*/ 122 w 134"/>
                <a:gd name="T107" fmla="*/ 165 h 178"/>
                <a:gd name="T108" fmla="*/ 129 w 134"/>
                <a:gd name="T109" fmla="*/ 167 h 178"/>
                <a:gd name="T110" fmla="*/ 132 w 134"/>
                <a:gd name="T111" fmla="*/ 17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4" h="178">
                  <a:moveTo>
                    <a:pt x="131" y="167"/>
                  </a:moveTo>
                  <a:cubicBezTo>
                    <a:pt x="131" y="165"/>
                    <a:pt x="130" y="163"/>
                    <a:pt x="127" y="163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7" y="153"/>
                    <a:pt x="117" y="153"/>
                    <a:pt x="117" y="153"/>
                  </a:cubicBezTo>
                  <a:cubicBezTo>
                    <a:pt x="120" y="153"/>
                    <a:pt x="122" y="152"/>
                    <a:pt x="122" y="149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2" y="103"/>
                    <a:pt x="120" y="101"/>
                    <a:pt x="117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6" y="101"/>
                    <a:pt x="54" y="103"/>
                    <a:pt x="54" y="105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91" y="77"/>
                    <a:pt x="93" y="75"/>
                    <a:pt x="93" y="73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88" y="62"/>
                    <a:pt x="86" y="62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9" y="53"/>
                    <a:pt x="81" y="51"/>
                    <a:pt x="81" y="49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4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1"/>
                    <a:pt x="15" y="53"/>
                    <a:pt x="17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5" y="62"/>
                    <a:pt x="3" y="64"/>
                    <a:pt x="3" y="6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2" y="77"/>
                    <a:pt x="5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4" y="152"/>
                    <a:pt x="56" y="153"/>
                    <a:pt x="59" y="153"/>
                  </a:cubicBezTo>
                  <a:cubicBezTo>
                    <a:pt x="65" y="153"/>
                    <a:pt x="65" y="153"/>
                    <a:pt x="65" y="153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2" y="163"/>
                    <a:pt x="52" y="163"/>
                    <a:pt x="52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6" y="163"/>
                    <a:pt x="45" y="165"/>
                    <a:pt x="45" y="167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76"/>
                    <a:pt x="43" y="178"/>
                    <a:pt x="46" y="178"/>
                  </a:cubicBezTo>
                  <a:cubicBezTo>
                    <a:pt x="130" y="178"/>
                    <a:pt x="130" y="178"/>
                    <a:pt x="130" y="178"/>
                  </a:cubicBezTo>
                  <a:cubicBezTo>
                    <a:pt x="133" y="178"/>
                    <a:pt x="134" y="176"/>
                    <a:pt x="134" y="173"/>
                  </a:cubicBezTo>
                  <a:lnTo>
                    <a:pt x="131" y="167"/>
                  </a:lnTo>
                  <a:close/>
                  <a:moveTo>
                    <a:pt x="17" y="50"/>
                  </a:moveTo>
                  <a:cubicBezTo>
                    <a:pt x="16" y="50"/>
                    <a:pt x="15" y="49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6" y="3"/>
                    <a:pt x="17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7" y="3"/>
                    <a:pt x="78" y="3"/>
                    <a:pt x="78" y="4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7" y="50"/>
                    <a:pt x="76" y="50"/>
                  </a:cubicBezTo>
                  <a:lnTo>
                    <a:pt x="17" y="50"/>
                  </a:lnTo>
                  <a:close/>
                  <a:moveTo>
                    <a:pt x="3" y="73"/>
                  </a:moveTo>
                  <a:cubicBezTo>
                    <a:pt x="3" y="72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5"/>
                    <a:pt x="7" y="64"/>
                    <a:pt x="8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5" y="60"/>
                    <a:pt x="15" y="58"/>
                  </a:cubicBezTo>
                  <a:cubicBezTo>
                    <a:pt x="18" y="58"/>
                    <a:pt x="26" y="58"/>
                    <a:pt x="26" y="58"/>
                  </a:cubicBezTo>
                  <a:cubicBezTo>
                    <a:pt x="26" y="58"/>
                    <a:pt x="26" y="55"/>
                    <a:pt x="26" y="54"/>
                  </a:cubicBezTo>
                  <a:cubicBezTo>
                    <a:pt x="31" y="54"/>
                    <a:pt x="63" y="54"/>
                    <a:pt x="67" y="54"/>
                  </a:cubicBezTo>
                  <a:cubicBezTo>
                    <a:pt x="67" y="55"/>
                    <a:pt x="67" y="58"/>
                    <a:pt x="67" y="58"/>
                  </a:cubicBezTo>
                  <a:cubicBezTo>
                    <a:pt x="67" y="58"/>
                    <a:pt x="76" y="58"/>
                    <a:pt x="78" y="58"/>
                  </a:cubicBezTo>
                  <a:cubicBezTo>
                    <a:pt x="79" y="60"/>
                    <a:pt x="81" y="64"/>
                    <a:pt x="81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7" y="64"/>
                    <a:pt x="88" y="65"/>
                    <a:pt x="88" y="66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90" y="72"/>
                    <a:pt x="91" y="73"/>
                  </a:cubicBezTo>
                  <a:cubicBezTo>
                    <a:pt x="90" y="74"/>
                    <a:pt x="90" y="74"/>
                    <a:pt x="89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4" y="74"/>
                    <a:pt x="3" y="74"/>
                    <a:pt x="3" y="73"/>
                  </a:cubicBezTo>
                  <a:close/>
                  <a:moveTo>
                    <a:pt x="59" y="151"/>
                  </a:moveTo>
                  <a:cubicBezTo>
                    <a:pt x="57" y="151"/>
                    <a:pt x="57" y="150"/>
                    <a:pt x="57" y="149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4"/>
                    <a:pt x="57" y="104"/>
                    <a:pt x="59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19" y="104"/>
                    <a:pt x="119" y="105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50"/>
                    <a:pt x="119" y="151"/>
                    <a:pt x="117" y="151"/>
                  </a:cubicBezTo>
                  <a:lnTo>
                    <a:pt x="59" y="151"/>
                  </a:lnTo>
                  <a:close/>
                  <a:moveTo>
                    <a:pt x="130" y="175"/>
                  </a:moveTo>
                  <a:cubicBezTo>
                    <a:pt x="46" y="175"/>
                    <a:pt x="46" y="175"/>
                    <a:pt x="46" y="175"/>
                  </a:cubicBezTo>
                  <a:cubicBezTo>
                    <a:pt x="45" y="175"/>
                    <a:pt x="44" y="175"/>
                    <a:pt x="44" y="174"/>
                  </a:cubicBezTo>
                  <a:cubicBezTo>
                    <a:pt x="45" y="173"/>
                    <a:pt x="47" y="167"/>
                    <a:pt x="47" y="167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47" y="166"/>
                    <a:pt x="48" y="165"/>
                    <a:pt x="49" y="165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4" y="165"/>
                    <a:pt x="56" y="161"/>
                    <a:pt x="57" y="159"/>
                  </a:cubicBezTo>
                  <a:cubicBezTo>
                    <a:pt x="59" y="159"/>
                    <a:pt x="68" y="159"/>
                    <a:pt x="68" y="159"/>
                  </a:cubicBezTo>
                  <a:cubicBezTo>
                    <a:pt x="68" y="159"/>
                    <a:pt x="68" y="155"/>
                    <a:pt x="68" y="155"/>
                  </a:cubicBezTo>
                  <a:cubicBezTo>
                    <a:pt x="72" y="155"/>
                    <a:pt x="104" y="155"/>
                    <a:pt x="108" y="155"/>
                  </a:cubicBezTo>
                  <a:cubicBezTo>
                    <a:pt x="108" y="155"/>
                    <a:pt x="108" y="159"/>
                    <a:pt x="108" y="159"/>
                  </a:cubicBezTo>
                  <a:cubicBezTo>
                    <a:pt x="108" y="159"/>
                    <a:pt x="117" y="159"/>
                    <a:pt x="119" y="159"/>
                  </a:cubicBezTo>
                  <a:cubicBezTo>
                    <a:pt x="120" y="161"/>
                    <a:pt x="122" y="165"/>
                    <a:pt x="122" y="165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28" y="165"/>
                    <a:pt x="129" y="166"/>
                    <a:pt x="129" y="167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29" y="167"/>
                    <a:pt x="131" y="173"/>
                    <a:pt x="132" y="174"/>
                  </a:cubicBezTo>
                  <a:cubicBezTo>
                    <a:pt x="132" y="175"/>
                    <a:pt x="131" y="175"/>
                    <a:pt x="130" y="17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6857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29" name="TextBox 228"/>
            <p:cNvSpPr txBox="1"/>
            <p:nvPr/>
          </p:nvSpPr>
          <p:spPr>
            <a:xfrm>
              <a:off x="7046446" y="4975167"/>
              <a:ext cx="2824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>
                      <a:lumMod val="50000"/>
                    </a:schemeClr>
                  </a:solidFill>
                </a:rPr>
                <a:t>AI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0" name="TextBox 229"/>
            <p:cNvSpPr txBox="1"/>
            <p:nvPr/>
          </p:nvSpPr>
          <p:spPr>
            <a:xfrm>
              <a:off x="6889094" y="5204426"/>
              <a:ext cx="2824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>
                      <a:lumMod val="50000"/>
                    </a:schemeClr>
                  </a:solidFill>
                </a:rPr>
                <a:t>AI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7170944" y="5260863"/>
              <a:ext cx="2824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>
                      <a:lumMod val="50000"/>
                    </a:schemeClr>
                  </a:solidFill>
                </a:rPr>
                <a:t>AI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317" name="表格 3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125258"/>
              </p:ext>
            </p:extLst>
          </p:nvPr>
        </p:nvGraphicFramePr>
        <p:xfrm>
          <a:off x="584273" y="1365161"/>
          <a:ext cx="7836967" cy="487680"/>
        </p:xfrm>
        <a:graphic>
          <a:graphicData uri="http://schemas.openxmlformats.org/drawingml/2006/table">
            <a:tbl>
              <a:tblPr firstRow="1" bandRow="1"/>
              <a:tblGrid>
                <a:gridCol w="1411579"/>
                <a:gridCol w="123417"/>
                <a:gridCol w="1750977"/>
                <a:gridCol w="169697"/>
                <a:gridCol w="1804971"/>
                <a:gridCol w="208266"/>
                <a:gridCol w="2368060"/>
              </a:tblGrid>
              <a:tr h="18190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Digital</a:t>
                      </a:r>
                      <a:r>
                        <a:rPr lang="en-US" altLang="zh-CN" sz="10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Inclusion</a:t>
                      </a:r>
                      <a:endParaRPr lang="en-US" sz="1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D2F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Ubiquitous Connectivity</a:t>
                      </a:r>
                    </a:p>
                  </a:txBody>
                  <a:tcPr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D2F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Ubiquitous Intelligence</a:t>
                      </a:r>
                    </a:p>
                  </a:txBody>
                  <a:tcPr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D2F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Ubiquitous Computing</a:t>
                      </a:r>
                    </a:p>
                  </a:txBody>
                  <a:tcPr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D2F">
                        <a:lumMod val="20000"/>
                        <a:lumOff val="80000"/>
                      </a:srgbClr>
                    </a:solidFill>
                  </a:tcPr>
                </a:tc>
              </a:tr>
              <a:tr h="1599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sz="1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Innovation</a:t>
                      </a:r>
                    </a:p>
                  </a:txBody>
                  <a:tcPr>
                    <a:lnL>
                      <a:noFill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D2F">
                        <a:lumMod val="20000"/>
                        <a:lumOff val="8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Resilience &amp; Efficiency</a:t>
                      </a:r>
                    </a:p>
                  </a:txBody>
                  <a:tcPr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D2F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Sustainability</a:t>
                      </a:r>
                    </a:p>
                  </a:txBody>
                  <a:tcPr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D2F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1997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6965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Security &amp; Trustworthiness</a:t>
                      </a:r>
                    </a:p>
                  </a:txBody>
                  <a:tcPr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D2F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3" name="下箭头 322"/>
          <p:cNvSpPr/>
          <p:nvPr/>
        </p:nvSpPr>
        <p:spPr>
          <a:xfrm>
            <a:off x="732179" y="3284507"/>
            <a:ext cx="233130" cy="479743"/>
          </a:xfrm>
          <a:prstGeom prst="downArrow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微软雅黑"/>
              <a:cs typeface="+mn-cs"/>
            </a:endParaRPr>
          </a:p>
        </p:txBody>
      </p:sp>
      <p:pic>
        <p:nvPicPr>
          <p:cNvPr id="324" name="Picture 3"/>
          <p:cNvPicPr>
            <a:picLocks noChangeAspect="1" noChangeArrowheads="1"/>
          </p:cNvPicPr>
          <p:nvPr/>
        </p:nvPicPr>
        <p:blipFill rotWithShape="1">
          <a:blip r:embed="rId12" cstate="print"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89" r="1617" b="677"/>
          <a:stretch/>
        </p:blipFill>
        <p:spPr bwMode="auto">
          <a:xfrm>
            <a:off x="120710" y="2066867"/>
            <a:ext cx="1640774" cy="100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5" name="그림 1" descr="A diagram of a diagram&#10;&#10;Description automatically generated"/>
          <p:cNvPicPr/>
          <p:nvPr/>
        </p:nvPicPr>
        <p:blipFill>
          <a:blip r:embed="rId14">
            <a:grayscl/>
          </a:blip>
          <a:stretch>
            <a:fillRect/>
          </a:stretch>
        </p:blipFill>
        <p:spPr>
          <a:xfrm>
            <a:off x="384528" y="4032191"/>
            <a:ext cx="975902" cy="946917"/>
          </a:xfrm>
          <a:prstGeom prst="rect">
            <a:avLst/>
          </a:prstGeom>
        </p:spPr>
      </p:pic>
      <p:sp>
        <p:nvSpPr>
          <p:cNvPr id="326" name="矩形 325"/>
          <p:cNvSpPr/>
          <p:nvPr/>
        </p:nvSpPr>
        <p:spPr>
          <a:xfrm>
            <a:off x="342371" y="3771675"/>
            <a:ext cx="10554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>
                <a:solidFill>
                  <a:prstClr val="white">
                    <a:lumMod val="50000"/>
                  </a:prstClr>
                </a:solidFill>
                <a:latin typeface="+mn-lt"/>
                <a:ea typeface="微软雅黑"/>
                <a:cs typeface="Calibri" panose="020F0502020204030204" pitchFamily="34" charset="0"/>
              </a:rPr>
              <a:t>IMT-2030</a:t>
            </a:r>
          </a:p>
        </p:txBody>
      </p:sp>
      <p:sp>
        <p:nvSpPr>
          <p:cNvPr id="327" name="矩形 326"/>
          <p:cNvSpPr/>
          <p:nvPr/>
        </p:nvSpPr>
        <p:spPr>
          <a:xfrm>
            <a:off x="425044" y="3051704"/>
            <a:ext cx="8439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>
                <a:solidFill>
                  <a:prstClr val="white">
                    <a:lumMod val="50000"/>
                  </a:prstClr>
                </a:solidFill>
                <a:latin typeface="+mn-lt"/>
                <a:ea typeface="微软雅黑"/>
                <a:cs typeface="Calibri" panose="020F0502020204030204" pitchFamily="34" charset="0"/>
              </a:rPr>
              <a:t>IMT-2020</a:t>
            </a:r>
            <a:endParaRPr lang="zh-CN" altLang="en-US" sz="1200" b="1" dirty="0">
              <a:solidFill>
                <a:prstClr val="white">
                  <a:lumMod val="50000"/>
                </a:prstClr>
              </a:solidFill>
              <a:latin typeface="+mn-lt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28" name="矩形 327"/>
          <p:cNvSpPr/>
          <p:nvPr/>
        </p:nvSpPr>
        <p:spPr>
          <a:xfrm>
            <a:off x="171847" y="1280140"/>
            <a:ext cx="8888774" cy="3747505"/>
          </a:xfrm>
          <a:prstGeom prst="rect">
            <a:avLst/>
          </a:prstGeom>
          <a:noFill/>
          <a:ln w="15875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844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155" y="801053"/>
            <a:ext cx="8388350" cy="362267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Thank You!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8692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3659</TotalTime>
  <Words>408</Words>
  <Application>Microsoft Office PowerPoint</Application>
  <PresentationFormat>全屏显示(16:9)</PresentationFormat>
  <Paragraphs>104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template</vt:lpstr>
      <vt:lpstr>Custom Design</vt:lpstr>
      <vt:lpstr>PowerPoint 演示文稿</vt:lpstr>
      <vt:lpstr>Suggestions on Study Structure and Scope（1/2）</vt:lpstr>
      <vt:lpstr>Suggestions on Study Structure and Scope（2/2）</vt:lpstr>
      <vt:lpstr>6G Motivation and Capabilities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CATT-Qing</dc:creator>
  <dc:description>© 2009  All rights reserved</dc:description>
  <cp:lastModifiedBy>CATT-Qing</cp:lastModifiedBy>
  <cp:revision>849</cp:revision>
  <cp:lastPrinted>2024-02-08T02:32:37Z</cp:lastPrinted>
  <dcterms:created xsi:type="dcterms:W3CDTF">2024-02-12T13:49:09Z</dcterms:created>
  <dcterms:modified xsi:type="dcterms:W3CDTF">2024-08-08T08:52:17Z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0x010100D01A45C608A56F41A45AA7C3B5E188A1</vt:lpwstr>
  </property>
  <property fmtid="{D5CDD505-2E9C-101B-9397-08002B2CF9AE}" pid="3" name="ICV">
    <vt:lpwstr>7B9B02FB57F041DDBEF0B805BA7929FF</vt:lpwstr>
  </property>
  <property fmtid="{D5CDD505-2E9C-101B-9397-08002B2CF9AE}" pid="4" name="KSOProductBuildVer">
    <vt:lpwstr>2052-11.8.2.12085</vt:lpwstr>
  </property>
</Properties>
</file>