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0" r:id="rId3"/>
    <p:sldId id="262"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D5625E-54BB-1CEB-69A6-6E76F425DAA8}" v="515" dt="2024-08-09T19:22:09.1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75" d="100"/>
          <a:sy n="75" d="100"/>
        </p:scale>
        <p:origin x="13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8/9/2024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8/9/2024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8/9/2024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8/9/2024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8/9/2024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Rectangle"/>
          <p:cNvSpPr/>
          <p:nvPr/>
        </p:nvSpPr>
        <p:spPr>
          <a:xfrm>
            <a:off x="0" y="-1"/>
            <a:ext cx="12192000" cy="6858001"/>
          </a:xfrm>
          <a:prstGeom prst="rect">
            <a:avLst/>
          </a:prstGeom>
          <a:solidFill>
            <a:srgbClr val="000000"/>
          </a:solidFill>
          <a:ln w="12700">
            <a:miter lim="400000"/>
          </a:ln>
        </p:spPr>
        <p:txBody>
          <a:bodyPr lIns="25400" tIns="25400" rIns="25400" bIns="2540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b="0">
                <a:solidFill>
                  <a:srgbClr val="FFFFFF"/>
                </a:solidFill>
                <a:latin typeface="+mn-lt"/>
                <a:ea typeface="+mn-ea"/>
                <a:cs typeface="+mn-cs"/>
                <a:sym typeface="Helvetica Neue Medium"/>
              </a:defRPr>
            </a:pPr>
            <a:endParaRPr sz="1600"/>
          </a:p>
        </p:txBody>
      </p:sp>
      <p:pic>
        <p:nvPicPr>
          <p:cNvPr id="130" name="PPT_1.png" descr="PPT_1.png"/>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31" name="DSTI_White_Digital.png" descr="DSTI_White_Digital.png"/>
          <p:cNvPicPr>
            <a:picLocks noChangeAspect="1"/>
          </p:cNvPicPr>
          <p:nvPr/>
        </p:nvPicPr>
        <p:blipFill>
          <a:blip r:embed="rId3"/>
          <a:stretch>
            <a:fillRect/>
          </a:stretch>
        </p:blipFill>
        <p:spPr>
          <a:xfrm>
            <a:off x="420418" y="327095"/>
            <a:ext cx="1766930" cy="956123"/>
          </a:xfrm>
          <a:prstGeom prst="rect">
            <a:avLst/>
          </a:prstGeom>
          <a:ln w="12700">
            <a:miter lim="400000"/>
          </a:ln>
        </p:spPr>
      </p:pic>
      <p:sp>
        <p:nvSpPr>
          <p:cNvPr id="132" name="LOREM IPSUM DOLOR…"/>
          <p:cNvSpPr txBox="1"/>
          <p:nvPr/>
        </p:nvSpPr>
        <p:spPr>
          <a:xfrm>
            <a:off x="369719" y="2905530"/>
            <a:ext cx="6019405" cy="14016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defTabSz="1219169">
              <a:lnSpc>
                <a:spcPct val="90000"/>
              </a:lnSpc>
              <a:defRPr sz="6500" b="0">
                <a:solidFill>
                  <a:srgbClr val="FFFFFF"/>
                </a:solidFill>
                <a:latin typeface="Arial"/>
                <a:ea typeface="Arial"/>
                <a:cs typeface="Arial"/>
                <a:sym typeface="Arial"/>
              </a:defRPr>
            </a:pPr>
            <a:r>
              <a:rPr lang="en-US" sz="3250" dirty="0"/>
              <a:t>Release 20 - 6G</a:t>
            </a:r>
            <a:endParaRPr sz="3250" dirty="0"/>
          </a:p>
          <a:p>
            <a:pPr algn="l" defTabSz="1219169">
              <a:lnSpc>
                <a:spcPct val="90000"/>
              </a:lnSpc>
              <a:defRPr sz="6500" b="0">
                <a:solidFill>
                  <a:srgbClr val="FFFFFF"/>
                </a:solidFill>
                <a:latin typeface="Arial Black"/>
                <a:ea typeface="Arial Black"/>
                <a:cs typeface="Arial Black"/>
                <a:sym typeface="Arial Black"/>
              </a:defRPr>
            </a:pPr>
            <a:r>
              <a:rPr lang="en-US" sz="3250" dirty="0"/>
              <a:t>UK GOVERNMENT AREAS OF INTEREST</a:t>
            </a:r>
            <a:endParaRPr sz="3250" dirty="0"/>
          </a:p>
        </p:txBody>
      </p:sp>
    </p:spTree>
    <p:extLst>
      <p:ext uri="{BB962C8B-B14F-4D97-AF65-F5344CB8AC3E}">
        <p14:creationId xmlns:p14="http://schemas.microsoft.com/office/powerpoint/2010/main" val="105283506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Rectangle"/>
          <p:cNvSpPr/>
          <p:nvPr/>
        </p:nvSpPr>
        <p:spPr>
          <a:xfrm>
            <a:off x="0" y="0"/>
            <a:ext cx="12192000" cy="6858000"/>
          </a:xfrm>
          <a:prstGeom prst="rect">
            <a:avLst/>
          </a:prstGeom>
          <a:solidFill>
            <a:srgbClr val="000000"/>
          </a:solidFill>
          <a:ln w="12700">
            <a:miter lim="400000"/>
          </a:ln>
        </p:spPr>
        <p:txBody>
          <a:bodyPr lIns="25400" tIns="25400" rIns="25400" bIns="2540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b="0">
                <a:solidFill>
                  <a:srgbClr val="FFFFFF"/>
                </a:solidFill>
                <a:latin typeface="+mn-lt"/>
                <a:ea typeface="+mn-ea"/>
                <a:cs typeface="+mn-cs"/>
                <a:sym typeface="Helvetica Neue Medium"/>
              </a:defRPr>
            </a:pPr>
            <a:endParaRPr sz="1600"/>
          </a:p>
        </p:txBody>
      </p:sp>
      <p:sp>
        <p:nvSpPr>
          <p:cNvPr id="159" name="Dolor sit amet, consectetur adipiscing elit."/>
          <p:cNvSpPr txBox="1"/>
          <p:nvPr/>
        </p:nvSpPr>
        <p:spPr>
          <a:xfrm>
            <a:off x="594690" y="1543578"/>
            <a:ext cx="7651221" cy="48156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lnSpc>
                <a:spcPct val="80000"/>
              </a:lnSpc>
              <a:defRPr sz="11800" b="0">
                <a:solidFill>
                  <a:srgbClr val="00F8F8"/>
                </a:solidFill>
                <a:latin typeface="Arial Black"/>
                <a:ea typeface="Arial Black"/>
                <a:cs typeface="Arial Black"/>
                <a:sym typeface="Arial Black"/>
              </a:defRPr>
            </a:pPr>
            <a:r>
              <a:rPr lang="en-US" sz="2000" dirty="0"/>
              <a:t>6G – AREAS OF INTEREST FOR STUDY</a:t>
            </a:r>
          </a:p>
          <a:p>
            <a:pPr algn="l">
              <a:lnSpc>
                <a:spcPct val="80000"/>
              </a:lnSpc>
              <a:defRPr sz="11800" b="0">
                <a:solidFill>
                  <a:srgbClr val="00F8F8"/>
                </a:solidFill>
                <a:latin typeface="Arial Black"/>
                <a:ea typeface="Arial Black"/>
                <a:cs typeface="Arial Black"/>
                <a:sym typeface="Arial Black"/>
              </a:defRPr>
            </a:pPr>
            <a:endParaRPr lang="en-US" sz="2000" dirty="0"/>
          </a:p>
          <a:p>
            <a:pPr algn="l">
              <a:lnSpc>
                <a:spcPct val="80000"/>
              </a:lnSpc>
              <a:defRPr sz="11800" b="0">
                <a:solidFill>
                  <a:srgbClr val="00F8F8"/>
                </a:solidFill>
                <a:latin typeface="Arial Black"/>
                <a:ea typeface="Arial Black"/>
                <a:cs typeface="Arial Black"/>
                <a:sym typeface="Arial Black"/>
              </a:defRPr>
            </a:pPr>
            <a:r>
              <a:rPr lang="en-US" sz="1200" dirty="0"/>
              <a:t>Initial section on high-level requirements </a:t>
            </a:r>
            <a:r>
              <a:rPr lang="en-US" sz="1200" i="1" dirty="0"/>
              <a:t>(e.g. per 5G TS 22.261):</a:t>
            </a:r>
          </a:p>
          <a:p>
            <a:pPr algn="l">
              <a:lnSpc>
                <a:spcPct val="80000"/>
              </a:lnSpc>
              <a:defRPr sz="11800" b="0">
                <a:solidFill>
                  <a:srgbClr val="00F8F8"/>
                </a:solidFill>
                <a:latin typeface="Arial Black"/>
                <a:ea typeface="Arial Black"/>
                <a:cs typeface="Arial Black"/>
                <a:sym typeface="Arial Black"/>
              </a:defRPr>
            </a:pPr>
            <a:endParaRPr lang="en-US" sz="1200" i="1" dirty="0">
              <a:solidFill>
                <a:schemeClr val="bg1"/>
              </a:solidFill>
              <a:latin typeface="Arial"/>
            </a:endParaRPr>
          </a:p>
          <a:p>
            <a:pPr marL="171450" indent="-171450" algn="l">
              <a:lnSpc>
                <a:spcPct val="80000"/>
              </a:lnSpc>
              <a:buFont typeface="Arial"/>
              <a:buChar char="•"/>
              <a:defRPr sz="11800" b="0">
                <a:solidFill>
                  <a:srgbClr val="00F8F8"/>
                </a:solidFill>
                <a:latin typeface="Arial Black"/>
                <a:ea typeface="Arial Black"/>
                <a:cs typeface="Arial Black"/>
                <a:sym typeface="Arial Black"/>
              </a:defRPr>
            </a:pPr>
            <a:r>
              <a:rPr lang="en-US" sz="1200" i="1" dirty="0">
                <a:solidFill>
                  <a:schemeClr val="bg1"/>
                </a:solidFill>
                <a:latin typeface="Arial"/>
              </a:rPr>
              <a:t>Should include secure legacy compatibility and migration from 5G; sustainability provision(s), outlining the approach being taken across the study to this issue; 6G system to be secure and resilient by design, reflecting regulatory needs</a:t>
            </a:r>
            <a:endParaRPr lang="en-US">
              <a:solidFill>
                <a:schemeClr val="bg1"/>
              </a:solidFill>
            </a:endParaRPr>
          </a:p>
          <a:p>
            <a:pPr marL="285750" indent="-285750" algn="l">
              <a:lnSpc>
                <a:spcPct val="80000"/>
              </a:lnSpc>
              <a:buFont typeface="Arial"/>
              <a:buChar char="•"/>
              <a:defRPr sz="11800" b="0">
                <a:solidFill>
                  <a:srgbClr val="00F8F8"/>
                </a:solidFill>
                <a:latin typeface="Arial Black"/>
                <a:ea typeface="Arial Black"/>
                <a:cs typeface="Arial Black"/>
                <a:sym typeface="Arial Black"/>
              </a:defRPr>
            </a:pPr>
            <a:endParaRPr lang="en-US" sz="1200" i="1" dirty="0">
              <a:solidFill>
                <a:schemeClr val="bg1"/>
              </a:solidFill>
              <a:latin typeface="Arial"/>
            </a:endParaRPr>
          </a:p>
          <a:p>
            <a:pPr algn="l">
              <a:lnSpc>
                <a:spcPct val="80000"/>
              </a:lnSpc>
              <a:defRPr sz="11800" b="0">
                <a:solidFill>
                  <a:srgbClr val="00F8F8"/>
                </a:solidFill>
                <a:latin typeface="Arial Black"/>
                <a:ea typeface="Arial Black"/>
                <a:cs typeface="Arial Black"/>
                <a:sym typeface="Arial Black"/>
              </a:defRPr>
            </a:pPr>
            <a:r>
              <a:rPr lang="en-US" sz="1200" b="0" dirty="0">
                <a:solidFill>
                  <a:srgbClr val="00F8F8"/>
                </a:solidFill>
                <a:latin typeface="Arial Black"/>
              </a:rPr>
              <a:t>Capabilities Section - should include capabilities addressing each of the IMT-2030 Overarching Design Aspects:</a:t>
            </a:r>
          </a:p>
          <a:p>
            <a:pPr algn="l">
              <a:buFont typeface="Arial"/>
              <a:buChar char="•"/>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Inherent NTN multi-access capability building on R17,18,19, PLMN/NPN handover, HAPs (</a:t>
            </a:r>
            <a:r>
              <a:rPr lang="en-US" sz="1200" b="0" i="1" dirty="0">
                <a:solidFill>
                  <a:srgbClr val="00F8F8"/>
                </a:solidFill>
                <a:latin typeface="Arial"/>
              </a:rPr>
              <a:t>Connecting the Unconnected</a:t>
            </a:r>
            <a:r>
              <a:rPr lang="en-US" sz="1200" b="0" i="1" dirty="0">
                <a:solidFill>
                  <a:schemeClr val="bg1"/>
                </a:solidFill>
                <a:latin typeface="Arial"/>
              </a:rPr>
              <a:t>)</a:t>
            </a:r>
            <a:endParaRPr lang="en-US" sz="1200" b="0">
              <a:solidFill>
                <a:schemeClr val="bg1"/>
              </a:solidFill>
              <a:latin typeface="Arial"/>
            </a:endParaRPr>
          </a:p>
          <a:p>
            <a:pPr algn="l">
              <a:buFont typeface="Arial"/>
              <a:buChar char="•"/>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Voice</a:t>
            </a:r>
          </a:p>
          <a:p>
            <a:pPr algn="l">
              <a:buFont typeface="Arial"/>
              <a:buChar char="•"/>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6G Positioning, including non-GNSS PNT (</a:t>
            </a:r>
            <a:r>
              <a:rPr lang="en-US" sz="1200" b="0" i="1" dirty="0">
                <a:solidFill>
                  <a:srgbClr val="00F8F8"/>
                </a:solidFill>
                <a:latin typeface="Arial"/>
              </a:rPr>
              <a:t>Resilience</a:t>
            </a:r>
            <a:r>
              <a:rPr lang="en-US" sz="1200" b="0" i="1" dirty="0">
                <a:solidFill>
                  <a:schemeClr val="bg1"/>
                </a:solidFill>
                <a:latin typeface="Arial"/>
              </a:rPr>
              <a:t>)</a:t>
            </a:r>
            <a:endParaRPr lang="en-US" sz="1200" b="0">
              <a:solidFill>
                <a:schemeClr val="bg1"/>
              </a:solidFill>
              <a:latin typeface="Arial"/>
            </a:endParaRPr>
          </a:p>
          <a:p>
            <a:pPr algn="l">
              <a:buFont typeface="Arial"/>
              <a:buChar char="•"/>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Dynamic energy resource management; further information exposure to operator (</a:t>
            </a:r>
            <a:r>
              <a:rPr lang="en-US" sz="1200" b="0" i="1" dirty="0">
                <a:solidFill>
                  <a:srgbClr val="00F8F8"/>
                </a:solidFill>
                <a:latin typeface="Arial"/>
              </a:rPr>
              <a:t>Sustainability</a:t>
            </a:r>
            <a:r>
              <a:rPr lang="en-US" sz="1200" b="0" i="1" dirty="0">
                <a:solidFill>
                  <a:schemeClr val="bg1"/>
                </a:solidFill>
                <a:latin typeface="Arial"/>
              </a:rPr>
              <a:t>)</a:t>
            </a:r>
            <a:endParaRPr lang="en-US" sz="1200" b="0">
              <a:solidFill>
                <a:schemeClr val="bg1"/>
              </a:solidFill>
              <a:latin typeface="Arial"/>
            </a:endParaRPr>
          </a:p>
          <a:p>
            <a:pPr algn="l">
              <a:buFont typeface="Arial"/>
              <a:buChar char="•"/>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Intelligent traffic management/network </a:t>
            </a:r>
            <a:r>
              <a:rPr lang="en-US" sz="1200" b="0" i="1" err="1">
                <a:solidFill>
                  <a:schemeClr val="bg1"/>
                </a:solidFill>
                <a:latin typeface="Arial"/>
              </a:rPr>
              <a:t>optimisation</a:t>
            </a:r>
            <a:r>
              <a:rPr lang="en-US" sz="1200" b="0" i="1" dirty="0">
                <a:solidFill>
                  <a:schemeClr val="bg1"/>
                </a:solidFill>
                <a:latin typeface="Arial"/>
              </a:rPr>
              <a:t> including traffic steering</a:t>
            </a:r>
          </a:p>
          <a:p>
            <a:pPr algn="l">
              <a:buFont typeface="Arial"/>
              <a:buChar char="•"/>
              <a:defRPr sz="11800" b="0">
                <a:solidFill>
                  <a:srgbClr val="00F8F8"/>
                </a:solidFill>
                <a:latin typeface="Arial Black"/>
                <a:ea typeface="Arial Black"/>
                <a:cs typeface="Arial Black"/>
                <a:sym typeface="Arial Black"/>
              </a:defRPr>
            </a:pPr>
            <a:endParaRPr lang="en-US" sz="1200" b="0" i="1" dirty="0">
              <a:solidFill>
                <a:schemeClr val="bg1"/>
              </a:solidFill>
              <a:latin typeface="Arial"/>
            </a:endParaRPr>
          </a:p>
          <a:p>
            <a:pPr algn="l">
              <a:defRPr sz="11800" b="0">
                <a:solidFill>
                  <a:srgbClr val="00F8F8"/>
                </a:solidFill>
                <a:latin typeface="Arial Black"/>
                <a:ea typeface="Arial Black"/>
                <a:cs typeface="Arial Black"/>
                <a:sym typeface="Arial Black"/>
              </a:defRPr>
            </a:pPr>
            <a:r>
              <a:rPr lang="en-US" sz="1200" b="0" dirty="0">
                <a:solidFill>
                  <a:srgbClr val="00F8F8"/>
                </a:solidFill>
                <a:latin typeface="Arial Black"/>
              </a:rPr>
              <a:t>Security section – Avoid unnecessary stipulations to SA3, but clear headline requirements:</a:t>
            </a:r>
          </a:p>
          <a:p>
            <a:pPr algn="l">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Zero Trust capability and compliance with regulatory requirements</a:t>
            </a:r>
          </a:p>
          <a:p>
            <a:pPr algn="l">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Capability to manage/calibrate trust relationships and data exposure with 3rd party access</a:t>
            </a:r>
          </a:p>
          <a:p>
            <a:pPr algn="l">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Privacy and secure digital identity</a:t>
            </a:r>
          </a:p>
          <a:p>
            <a:pPr algn="l">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Resilience (including core, and jamming/fuzzing issues)</a:t>
            </a:r>
          </a:p>
          <a:p>
            <a:pPr algn="l">
              <a:defRPr sz="11800" b="0">
                <a:solidFill>
                  <a:srgbClr val="00F8F8"/>
                </a:solidFill>
                <a:latin typeface="Arial Black"/>
                <a:ea typeface="Arial Black"/>
                <a:cs typeface="Arial Black"/>
                <a:sym typeface="Arial Black"/>
              </a:defRPr>
            </a:pPr>
            <a:r>
              <a:rPr lang="en-US" sz="1200" b="0" i="1" dirty="0">
                <a:solidFill>
                  <a:schemeClr val="bg1"/>
                </a:solidFill>
                <a:latin typeface="Arial"/>
              </a:rPr>
              <a:t>• Secure learning for AI/ML functionalities</a:t>
            </a:r>
          </a:p>
          <a:p>
            <a:pPr algn="l">
              <a:defRPr sz="11800" b="0">
                <a:solidFill>
                  <a:srgbClr val="00F8F8"/>
                </a:solidFill>
                <a:latin typeface="Arial Black"/>
                <a:ea typeface="Arial Black"/>
                <a:cs typeface="Arial Black"/>
                <a:sym typeface="Arial Black"/>
              </a:defRPr>
            </a:pPr>
            <a:endParaRPr lang="en-US" sz="1600" b="0" dirty="0">
              <a:solidFill>
                <a:srgbClr val="00F8F8"/>
              </a:solidFill>
              <a:latin typeface="Arial"/>
            </a:endParaRPr>
          </a:p>
          <a:p>
            <a:pPr algn="l">
              <a:defRPr sz="11800" b="0">
                <a:solidFill>
                  <a:srgbClr val="00F8F8"/>
                </a:solidFill>
                <a:latin typeface="Arial Black"/>
                <a:ea typeface="Arial Black"/>
                <a:cs typeface="Arial Black"/>
                <a:sym typeface="Arial Black"/>
              </a:defRPr>
            </a:pPr>
            <a:endParaRPr lang="en-US" sz="1600" b="0" i="1" dirty="0">
              <a:solidFill>
                <a:srgbClr val="FFFFFF"/>
              </a:solidFill>
              <a:latin typeface="Arial"/>
            </a:endParaRPr>
          </a:p>
          <a:p>
            <a:pPr marL="285750" indent="-285750" algn="l">
              <a:lnSpc>
                <a:spcPct val="80000"/>
              </a:lnSpc>
              <a:buFont typeface="Arial"/>
              <a:buChar char="•"/>
              <a:defRPr sz="11800" b="0">
                <a:solidFill>
                  <a:srgbClr val="00F8F8"/>
                </a:solidFill>
                <a:latin typeface="Arial Black"/>
                <a:ea typeface="Arial Black"/>
                <a:cs typeface="Arial Black"/>
                <a:sym typeface="Arial Black"/>
              </a:defRPr>
            </a:pPr>
            <a:endParaRPr lang="en-US" sz="1600" b="0" dirty="0">
              <a:solidFill>
                <a:srgbClr val="00F8F8"/>
              </a:solidFill>
              <a:latin typeface="Arial"/>
            </a:endParaRPr>
          </a:p>
        </p:txBody>
      </p:sp>
      <p:pic>
        <p:nvPicPr>
          <p:cNvPr id="162" name="Net_Standalone_2.png" descr="Net_Standalone_2.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a:xfrm rot="13740000">
            <a:off x="5529769" y="-677440"/>
            <a:ext cx="9672318" cy="5429824"/>
          </a:xfrm>
          <a:custGeom>
            <a:avLst/>
            <a:gdLst/>
            <a:ahLst/>
            <a:cxnLst>
              <a:cxn ang="0">
                <a:pos x="wd2" y="hd2"/>
              </a:cxn>
              <a:cxn ang="5400000">
                <a:pos x="wd2" y="hd2"/>
              </a:cxn>
              <a:cxn ang="10800000">
                <a:pos x="wd2" y="hd2"/>
              </a:cxn>
              <a:cxn ang="16200000">
                <a:pos x="wd2" y="hd2"/>
              </a:cxn>
            </a:cxnLst>
            <a:rect l="0" t="0" r="r" b="b"/>
            <a:pathLst>
              <a:path w="21600" h="21600" extrusionOk="0">
                <a:moveTo>
                  <a:pt x="20939" y="0"/>
                </a:moveTo>
                <a:lnTo>
                  <a:pt x="1807" y="0"/>
                </a:lnTo>
                <a:lnTo>
                  <a:pt x="0" y="3702"/>
                </a:lnTo>
                <a:lnTo>
                  <a:pt x="11558" y="21600"/>
                </a:lnTo>
                <a:lnTo>
                  <a:pt x="21600" y="1023"/>
                </a:lnTo>
                <a:lnTo>
                  <a:pt x="20939" y="0"/>
                </a:lnTo>
                <a:close/>
              </a:path>
            </a:pathLst>
          </a:custGeom>
          <a:ln w="12700">
            <a:miter lim="400000"/>
          </a:ln>
        </p:spPr>
      </p:pic>
      <p:pic>
        <p:nvPicPr>
          <p:cNvPr id="163" name="DSTI_White_Digital.png" descr="DSTI_White_Digital.png"/>
          <p:cNvPicPr>
            <a:picLocks noChangeAspect="1"/>
          </p:cNvPicPr>
          <p:nvPr/>
        </p:nvPicPr>
        <p:blipFill>
          <a:blip r:embed="rId3"/>
          <a:stretch>
            <a:fillRect/>
          </a:stretch>
        </p:blipFill>
        <p:spPr>
          <a:xfrm>
            <a:off x="420418" y="327095"/>
            <a:ext cx="1766930" cy="956123"/>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Rectangle"/>
          <p:cNvSpPr/>
          <p:nvPr/>
        </p:nvSpPr>
        <p:spPr>
          <a:xfrm>
            <a:off x="0" y="0"/>
            <a:ext cx="12192000" cy="6858000"/>
          </a:xfrm>
          <a:prstGeom prst="rect">
            <a:avLst/>
          </a:prstGeom>
          <a:solidFill>
            <a:srgbClr val="000000"/>
          </a:solidFill>
          <a:ln w="12700">
            <a:miter lim="400000"/>
          </a:ln>
        </p:spPr>
        <p:txBody>
          <a:bodyPr lIns="25400" tIns="25400" rIns="25400" bIns="2540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b="0">
                <a:solidFill>
                  <a:srgbClr val="FFFFFF"/>
                </a:solidFill>
                <a:latin typeface="+mn-lt"/>
                <a:ea typeface="+mn-ea"/>
                <a:cs typeface="+mn-cs"/>
                <a:sym typeface="Helvetica Neue Medium"/>
              </a:defRPr>
            </a:pPr>
            <a:endParaRPr sz="1600"/>
          </a:p>
        </p:txBody>
      </p:sp>
      <p:pic>
        <p:nvPicPr>
          <p:cNvPr id="175" name="Net_Standalone_2.png" descr="Net_Standalone_2.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a:xfrm rot="15385626">
            <a:off x="5614313" y="159680"/>
            <a:ext cx="8179664" cy="618122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970" y="0"/>
                </a:lnTo>
                <a:lnTo>
                  <a:pt x="0" y="16278"/>
                </a:lnTo>
                <a:lnTo>
                  <a:pt x="16659" y="21600"/>
                </a:lnTo>
                <a:lnTo>
                  <a:pt x="17659" y="21600"/>
                </a:lnTo>
                <a:lnTo>
                  <a:pt x="21600" y="0"/>
                </a:lnTo>
                <a:close/>
              </a:path>
            </a:pathLst>
          </a:custGeom>
          <a:ln w="12700">
            <a:miter lim="400000"/>
          </a:ln>
        </p:spPr>
      </p:pic>
      <p:pic>
        <p:nvPicPr>
          <p:cNvPr id="176" name="DSTI_White_Digital.png" descr="DSTI_White_Digital.png"/>
          <p:cNvPicPr>
            <a:picLocks noChangeAspect="1"/>
          </p:cNvPicPr>
          <p:nvPr/>
        </p:nvPicPr>
        <p:blipFill>
          <a:blip r:embed="rId3"/>
          <a:stretch>
            <a:fillRect/>
          </a:stretch>
        </p:blipFill>
        <p:spPr>
          <a:xfrm>
            <a:off x="420418" y="327095"/>
            <a:ext cx="1766930" cy="956123"/>
          </a:xfrm>
          <a:prstGeom prst="rect">
            <a:avLst/>
          </a:prstGeom>
          <a:ln w="12700">
            <a:miter lim="400000"/>
          </a:ln>
        </p:spPr>
      </p:pic>
      <p:sp>
        <p:nvSpPr>
          <p:cNvPr id="178" name="Sed do eiusmod tempor incididunt ut labore et dolore magna aliqua.…"/>
          <p:cNvSpPr txBox="1"/>
          <p:nvPr/>
        </p:nvSpPr>
        <p:spPr>
          <a:xfrm>
            <a:off x="647584" y="1445028"/>
            <a:ext cx="6411624" cy="369844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a:spcBef>
                <a:spcPts val="1750"/>
              </a:spcBef>
              <a:buSzPct val="125000"/>
              <a:defRPr sz="3600" b="0">
                <a:solidFill>
                  <a:srgbClr val="FFFFFF"/>
                </a:solidFill>
                <a:latin typeface="Arial"/>
                <a:ea typeface="Arial"/>
                <a:cs typeface="Arial"/>
                <a:sym typeface="Arial"/>
              </a:defRPr>
            </a:pPr>
            <a:r>
              <a:rPr lang="en-US" sz="2400" dirty="0">
                <a:solidFill>
                  <a:srgbClr val="00F8F8"/>
                </a:solidFill>
                <a:latin typeface="Arial Black"/>
              </a:rPr>
              <a:t>Justification</a:t>
            </a:r>
            <a:endParaRPr lang="en-US" sz="2400" dirty="0">
              <a:solidFill>
                <a:srgbClr val="00F8F8"/>
              </a:solidFill>
              <a:highlight>
                <a:srgbClr val="00FFFF"/>
              </a:highlight>
            </a:endParaRPr>
          </a:p>
          <a:p>
            <a:pPr algn="just">
              <a:buSzPct val="125000"/>
              <a:defRPr sz="3600" b="0">
                <a:solidFill>
                  <a:srgbClr val="FFFFFF"/>
                </a:solidFill>
                <a:latin typeface="Arial"/>
                <a:ea typeface="Arial"/>
                <a:cs typeface="Arial"/>
                <a:sym typeface="Arial"/>
              </a:defRPr>
            </a:pPr>
            <a:r>
              <a:rPr lang="en-US" sz="1200" dirty="0">
                <a:solidFill>
                  <a:srgbClr val="00F8F8"/>
                </a:solidFill>
              </a:rPr>
              <a:t>High level section:</a:t>
            </a:r>
            <a:r>
              <a:rPr lang="en-US" sz="1200" dirty="0">
                <a:solidFill>
                  <a:schemeClr val="bg1"/>
                </a:solidFill>
              </a:rPr>
              <a:t> sets out the "what is new" for a new generation, and provisions e.g. sustainability, secure by design would align with the IMT-2030 Framework. Possibly space for </a:t>
            </a:r>
            <a:r>
              <a:rPr lang="en-US" sz="1200" dirty="0" err="1">
                <a:solidFill>
                  <a:schemeClr val="bg1"/>
                </a:solidFill>
              </a:rPr>
              <a:t>signalling</a:t>
            </a:r>
            <a:r>
              <a:rPr lang="en-US" sz="1200" dirty="0">
                <a:solidFill>
                  <a:schemeClr val="bg1"/>
                </a:solidFill>
              </a:rPr>
              <a:t> values guiding SA1 work here.</a:t>
            </a:r>
          </a:p>
          <a:p>
            <a:pPr algn="just">
              <a:buSzPct val="125000"/>
              <a:defRPr sz="3600" b="0">
                <a:solidFill>
                  <a:srgbClr val="FFFFFF"/>
                </a:solidFill>
                <a:latin typeface="Arial"/>
                <a:ea typeface="Arial"/>
                <a:cs typeface="Arial"/>
                <a:sym typeface="Arial"/>
              </a:defRPr>
            </a:pPr>
            <a:endParaRPr lang="en-US" sz="1200" dirty="0">
              <a:solidFill>
                <a:srgbClr val="00F8F8"/>
              </a:solidFill>
            </a:endParaRPr>
          </a:p>
          <a:p>
            <a:pPr algn="just">
              <a:defRPr sz="3600" b="0">
                <a:solidFill>
                  <a:srgbClr val="FFFFFF"/>
                </a:solidFill>
                <a:latin typeface="Arial"/>
                <a:ea typeface="Arial"/>
                <a:cs typeface="Arial"/>
                <a:sym typeface="Arial"/>
              </a:defRPr>
            </a:pPr>
            <a:r>
              <a:rPr lang="en-US" sz="1200" dirty="0">
                <a:solidFill>
                  <a:srgbClr val="00F8F8"/>
                </a:solidFill>
                <a:latin typeface="Arial"/>
              </a:rPr>
              <a:t>Capabilities: </a:t>
            </a:r>
            <a:r>
              <a:rPr lang="en-US" sz="1200" dirty="0" err="1">
                <a:solidFill>
                  <a:schemeClr val="bg1"/>
                </a:solidFill>
                <a:latin typeface="Arial"/>
              </a:rPr>
              <a:t>Realises</a:t>
            </a:r>
            <a:r>
              <a:rPr lang="en-US" sz="1200" dirty="0">
                <a:solidFill>
                  <a:schemeClr val="bg1"/>
                </a:solidFill>
                <a:latin typeface="Arial"/>
              </a:rPr>
              <a:t> IMT-2030 capabilities and also implements broadly supported areas e.g. Day 1 voice capability, NTN-TN integration, deeper AI/ML capability of use both for industrial and consumer use cases</a:t>
            </a:r>
            <a:endParaRPr lang="en-US" sz="1200">
              <a:solidFill>
                <a:schemeClr val="bg1"/>
              </a:solidFill>
              <a:latin typeface="Arial"/>
            </a:endParaRPr>
          </a:p>
          <a:p>
            <a:pPr algn="just">
              <a:buSzPct val="125000"/>
              <a:defRPr sz="3600" b="0">
                <a:solidFill>
                  <a:srgbClr val="FFFFFF"/>
                </a:solidFill>
                <a:latin typeface="Arial"/>
                <a:ea typeface="Arial"/>
                <a:cs typeface="Arial"/>
                <a:sym typeface="Arial"/>
              </a:defRPr>
            </a:pPr>
            <a:endParaRPr lang="en-US" sz="1200" dirty="0">
              <a:solidFill>
                <a:schemeClr val="bg1"/>
              </a:solidFill>
              <a:latin typeface="Arial"/>
              <a:ea typeface="Calibri"/>
              <a:cs typeface="Calibri"/>
            </a:endParaRPr>
          </a:p>
          <a:p>
            <a:pPr algn="just">
              <a:buSzPct val="125000"/>
              <a:defRPr sz="3600" b="0">
                <a:solidFill>
                  <a:srgbClr val="FFFFFF"/>
                </a:solidFill>
                <a:latin typeface="Arial"/>
                <a:ea typeface="Arial"/>
                <a:cs typeface="Arial"/>
                <a:sym typeface="Arial"/>
              </a:defRPr>
            </a:pPr>
            <a:r>
              <a:rPr lang="en-US" sz="1200" dirty="0">
                <a:solidFill>
                  <a:srgbClr val="00F8F8"/>
                </a:solidFill>
              </a:rPr>
              <a:t>Security section:</a:t>
            </a:r>
            <a:r>
              <a:rPr lang="en-US" sz="1200" dirty="0">
                <a:solidFill>
                  <a:schemeClr val="bg1"/>
                </a:solidFill>
              </a:rPr>
              <a:t> as with 5G study, outlines the high-level security needs to provide some guidelines for SA3 work. Requirements on management capability and zero trust reflect security challenges of increasingly multifaceted network, and need to improve resilience. Should stress alignment with regulatory requirements across R20 capabilities. Privacy and digital identity proposals reflect the need to provide secure foundations for digital identifiers and appropriate treatment of the increased quantity of data being handled and exposed in different ways by the 6G system. </a:t>
            </a:r>
          </a:p>
          <a:p>
            <a:pPr marL="224790" indent="-224790" algn="l">
              <a:spcBef>
                <a:spcPts val="1750"/>
              </a:spcBef>
              <a:buSzPct val="125000"/>
              <a:buChar char="•"/>
              <a:defRPr sz="3600" b="0">
                <a:solidFill>
                  <a:srgbClr val="FFFFFF"/>
                </a:solidFill>
                <a:latin typeface="Arial"/>
                <a:ea typeface="Arial"/>
                <a:cs typeface="Arial"/>
                <a:sym typeface="Arial"/>
              </a:defRPr>
            </a:pPr>
            <a:endParaRPr sz="1800" dirty="0">
              <a:solidFill>
                <a:schemeClr val="bg1"/>
              </a:solidFill>
            </a:endParaRPr>
          </a:p>
        </p:txBody>
      </p:sp>
      <p:grpSp>
        <p:nvGrpSpPr>
          <p:cNvPr id="181" name="Group"/>
          <p:cNvGrpSpPr/>
          <p:nvPr/>
        </p:nvGrpSpPr>
        <p:grpSpPr>
          <a:xfrm>
            <a:off x="5177761" y="266923"/>
            <a:ext cx="2071434" cy="1939336"/>
            <a:chOff x="0" y="0"/>
            <a:chExt cx="4142865" cy="3878670"/>
          </a:xfrm>
        </p:grpSpPr>
        <p:pic>
          <p:nvPicPr>
            <p:cNvPr id="179" name="Crisps_7.png" descr="Crisps_7.png"/>
            <p:cNvPicPr>
              <a:picLocks noChangeAspect="1"/>
            </p:cNvPicPr>
            <p:nvPr/>
          </p:nvPicPr>
          <p:blipFill>
            <a:blip r:embed="rId4">
              <a:alphaModFix amt="81720"/>
            </a:blip>
            <a:stretch>
              <a:fillRect/>
            </a:stretch>
          </p:blipFill>
          <p:spPr>
            <a:xfrm>
              <a:off x="0" y="215957"/>
              <a:ext cx="3446756" cy="3446756"/>
            </a:xfrm>
            <a:prstGeom prst="rect">
              <a:avLst/>
            </a:prstGeom>
            <a:ln w="12700" cap="flat">
              <a:noFill/>
              <a:miter lim="400000"/>
            </a:ln>
            <a:effectLst/>
          </p:spPr>
        </p:pic>
        <p:pic>
          <p:nvPicPr>
            <p:cNvPr id="180" name="Crisps_7.png" descr="Crisps_7.png"/>
            <p:cNvPicPr>
              <a:picLocks noChangeAspect="1"/>
            </p:cNvPicPr>
            <p:nvPr/>
          </p:nvPicPr>
          <p:blipFill>
            <a:blip r:embed="rId4">
              <a:alphaModFix amt="64508"/>
            </a:blip>
            <a:stretch>
              <a:fillRect/>
            </a:stretch>
          </p:blipFill>
          <p:spPr>
            <a:xfrm rot="5863369">
              <a:off x="480153" y="215957"/>
              <a:ext cx="3446756" cy="3446757"/>
            </a:xfrm>
            <a:prstGeom prst="rect">
              <a:avLst/>
            </a:prstGeom>
            <a:ln w="12700" cap="flat">
              <a:noFill/>
              <a:miter lim="400000"/>
            </a:ln>
            <a:effectLst/>
          </p:spPr>
        </p:pic>
      </p:grpSp>
      <p:sp>
        <p:nvSpPr>
          <p:cNvPr id="182" name="Lorem ipsum Dolor sit amet"/>
          <p:cNvSpPr txBox="1"/>
          <p:nvPr/>
        </p:nvSpPr>
        <p:spPr>
          <a:xfrm>
            <a:off x="1120075" y="2547332"/>
            <a:ext cx="4796011" cy="1667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r>
              <a:rPr sz="750" dirty="0"/>
              <a:t>Lorem ipsum Dolor sit </a:t>
            </a:r>
            <a:r>
              <a:rPr lang="en-US" sz="750"/>
              <a:t>am</a:t>
            </a:r>
            <a:endParaRPr lang="en-US" sz="750" dirty="0"/>
          </a:p>
        </p:txBody>
      </p:sp>
      <p:sp>
        <p:nvSpPr>
          <p:cNvPr id="3" name="Slide Number Placeholder 2">
            <a:extLst>
              <a:ext uri="{FF2B5EF4-FFF2-40B4-BE49-F238E27FC236}">
                <a16:creationId xmlns:a16="http://schemas.microsoft.com/office/drawing/2014/main" id="{514F3F2D-4ABB-4FD9-958C-FAEC637C6841}"/>
              </a:ext>
            </a:extLst>
          </p:cNvPr>
          <p:cNvSpPr>
            <a:spLocks noGrp="1"/>
          </p:cNvSpPr>
          <p:nvPr>
            <p:ph type="sldNum" sz="quarter" idx="10"/>
          </p:nvPr>
        </p:nvSpPr>
        <p:spPr/>
        <p:txBody>
          <a:bodyPr/>
          <a:lstStyle>
            <a:defPPr marL="0" marR="0" indent="0" algn="l" defTabSz="228600" rtl="0" fontAlgn="auto" latinLnBrk="1" hangingPunct="0">
              <a:lnSpc>
                <a:spcPct val="100000"/>
              </a:lnSpc>
              <a:spcBef>
                <a:spcPts val="0"/>
              </a:spcBef>
              <a:spcAft>
                <a:spcPts val="0"/>
              </a:spcAft>
              <a:buClrTx/>
              <a:buSzTx/>
              <a:buFontTx/>
              <a:buNone/>
              <a:tabLst/>
              <a:defRPr kumimoji="0" sz="450" b="0" i="0" u="none" strike="noStrike" cap="none" spc="0" normalizeH="0" baseline="0">
                <a:ln>
                  <a:noFill/>
                </a:ln>
                <a:solidFill>
                  <a:srgbClr val="000000"/>
                </a:solidFill>
                <a:effectLst/>
                <a:uFillTx/>
              </a:defRPr>
            </a:defPPr>
            <a:lvl1pPr marL="0" marR="0" indent="0" algn="ctr" defTabSz="206375" rtl="0" fontAlgn="auto" latinLnBrk="0" hangingPunct="0">
              <a:lnSpc>
                <a:spcPct val="100000"/>
              </a:lnSpc>
              <a:spcBef>
                <a:spcPts val="0"/>
              </a:spcBef>
              <a:spcAft>
                <a:spcPts val="0"/>
              </a:spcAft>
              <a:buClrTx/>
              <a:buSzTx/>
              <a:buFontTx/>
              <a:buNone/>
              <a:tabLst/>
              <a:defRPr kumimoji="0" sz="75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206375" rtl="0" fontAlgn="auto" latinLnBrk="0" hangingPunct="0">
              <a:lnSpc>
                <a:spcPct val="100000"/>
              </a:lnSpc>
              <a:spcBef>
                <a:spcPts val="0"/>
              </a:spcBef>
              <a:spcAft>
                <a:spcPts val="0"/>
              </a:spcAft>
              <a:buClrTx/>
              <a:buSzTx/>
              <a:buFontTx/>
              <a:buNone/>
              <a:tabLst/>
              <a:defRPr kumimoji="0" sz="75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206375" rtl="0" fontAlgn="auto" latinLnBrk="0" hangingPunct="0">
              <a:lnSpc>
                <a:spcPct val="100000"/>
              </a:lnSpc>
              <a:spcBef>
                <a:spcPts val="0"/>
              </a:spcBef>
              <a:spcAft>
                <a:spcPts val="0"/>
              </a:spcAft>
              <a:buClrTx/>
              <a:buSzTx/>
              <a:buFontTx/>
              <a:buNone/>
              <a:tabLst/>
              <a:defRPr kumimoji="0" sz="75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206375" rtl="0" fontAlgn="auto" latinLnBrk="0" hangingPunct="0">
              <a:lnSpc>
                <a:spcPct val="100000"/>
              </a:lnSpc>
              <a:spcBef>
                <a:spcPts val="0"/>
              </a:spcBef>
              <a:spcAft>
                <a:spcPts val="0"/>
              </a:spcAft>
              <a:buClrTx/>
              <a:buSzTx/>
              <a:buFontTx/>
              <a:buNone/>
              <a:tabLst/>
              <a:defRPr kumimoji="0" sz="75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206375" rtl="0" fontAlgn="auto" latinLnBrk="0" hangingPunct="0">
              <a:lnSpc>
                <a:spcPct val="100000"/>
              </a:lnSpc>
              <a:spcBef>
                <a:spcPts val="0"/>
              </a:spcBef>
              <a:spcAft>
                <a:spcPts val="0"/>
              </a:spcAft>
              <a:buClrTx/>
              <a:buSzTx/>
              <a:buFontTx/>
              <a:buNone/>
              <a:tabLst/>
              <a:defRPr kumimoji="0" sz="75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206375" rtl="0" fontAlgn="auto" latinLnBrk="0" hangingPunct="0">
              <a:lnSpc>
                <a:spcPct val="100000"/>
              </a:lnSpc>
              <a:spcBef>
                <a:spcPts val="0"/>
              </a:spcBef>
              <a:spcAft>
                <a:spcPts val="0"/>
              </a:spcAft>
              <a:buClrTx/>
              <a:buSzTx/>
              <a:buFontTx/>
              <a:buNone/>
              <a:tabLst/>
              <a:defRPr kumimoji="0" sz="75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206375" rtl="0" fontAlgn="auto" latinLnBrk="0" hangingPunct="0">
              <a:lnSpc>
                <a:spcPct val="100000"/>
              </a:lnSpc>
              <a:spcBef>
                <a:spcPts val="0"/>
              </a:spcBef>
              <a:spcAft>
                <a:spcPts val="0"/>
              </a:spcAft>
              <a:buClrTx/>
              <a:buSzTx/>
              <a:buFontTx/>
              <a:buNone/>
              <a:tabLst/>
              <a:defRPr kumimoji="0" sz="75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206375" rtl="0" fontAlgn="auto" latinLnBrk="0" hangingPunct="0">
              <a:lnSpc>
                <a:spcPct val="100000"/>
              </a:lnSpc>
              <a:spcBef>
                <a:spcPts val="0"/>
              </a:spcBef>
              <a:spcAft>
                <a:spcPts val="0"/>
              </a:spcAft>
              <a:buClrTx/>
              <a:buSzTx/>
              <a:buFontTx/>
              <a:buNone/>
              <a:tabLst/>
              <a:defRPr kumimoji="0" sz="75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206375" rtl="0" fontAlgn="auto" latinLnBrk="0" hangingPunct="0">
              <a:lnSpc>
                <a:spcPct val="100000"/>
              </a:lnSpc>
              <a:spcBef>
                <a:spcPts val="0"/>
              </a:spcBef>
              <a:spcAft>
                <a:spcPts val="0"/>
              </a:spcAft>
              <a:buClrTx/>
              <a:buSzTx/>
              <a:buFontTx/>
              <a:buNone/>
              <a:tabLst/>
              <a:defRPr kumimoji="0" sz="75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fld id="{8F7E9438-18F9-46BA-95FA-E23A9B4276B8}" type="slidenum">
              <a:rPr lang="en-GB" smtClean="0"/>
              <a:pPr/>
              <a:t>3</a:t>
            </a:fld>
            <a:endParaRPr lang="en-GB" dirty="0"/>
          </a:p>
        </p:txBody>
      </p:sp>
    </p:spTree>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383</Words>
  <Application>Microsoft Office PowerPoint</Application>
  <PresentationFormat>Widescreen</PresentationFormat>
  <Paragraphs>30</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Arial Black</vt:lpstr>
      <vt:lpstr>office theme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Patterson, Charles (DSIT)</cp:lastModifiedBy>
  <cp:revision>115</cp:revision>
  <dcterms:created xsi:type="dcterms:W3CDTF">2024-08-09T19:03:39Z</dcterms:created>
  <dcterms:modified xsi:type="dcterms:W3CDTF">2024-08-09T19:26:14Z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a62f585-b40f-4ab9-bafe-39150f03d124_Enabled">
    <vt:lpwstr>true</vt:lpwstr>
  </property>
  <property fmtid="{D5CDD505-2E9C-101B-9397-08002B2CF9AE}" pid="3" name="MSIP_Label_ba62f585-b40f-4ab9-bafe-39150f03d124_SetDate">
    <vt:lpwstr>2024-08-09T19:03:56Z</vt:lpwstr>
  </property>
  <property fmtid="{D5CDD505-2E9C-101B-9397-08002B2CF9AE}" pid="4" name="MSIP_Label_ba62f585-b40f-4ab9-bafe-39150f03d124_Method">
    <vt:lpwstr>Standard</vt:lpwstr>
  </property>
  <property fmtid="{D5CDD505-2E9C-101B-9397-08002B2CF9AE}" pid="5" name="MSIP_Label_ba62f585-b40f-4ab9-bafe-39150f03d124_Name">
    <vt:lpwstr>OFFICIAL</vt:lpwstr>
  </property>
  <property fmtid="{D5CDD505-2E9C-101B-9397-08002B2CF9AE}" pid="6" name="MSIP_Label_ba62f585-b40f-4ab9-bafe-39150f03d124_SiteId">
    <vt:lpwstr>cbac7005-02c1-43eb-b497-e6492d1b2dd8</vt:lpwstr>
  </property>
  <property fmtid="{D5CDD505-2E9C-101B-9397-08002B2CF9AE}" pid="7" name="MSIP_Label_ba62f585-b40f-4ab9-bafe-39150f03d124_ActionId">
    <vt:lpwstr>88d43c94-6adf-46dd-9354-623c2481374a</vt:lpwstr>
  </property>
  <property fmtid="{D5CDD505-2E9C-101B-9397-08002B2CF9AE}" pid="8" name="MSIP_Label_ba62f585-b40f-4ab9-bafe-39150f03d124_ContentBits">
    <vt:lpwstr>0</vt:lpwstr>
  </property>
</Properties>
</file>