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366" r:id="rId6"/>
    <p:sldId id="2147479392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B6A30F-A6F0-3BDC-8630-97F93F0DEC36}" name="Ali, Ansab" initials="AA" userId="S::ansab.ali@intel.com::14be5e7a-66dd-4e71-ba8d-54da704c3441" providerId="AD"/>
  <p188:author id="{7D132615-8E8B-A533-1EB2-91AA8D48F567}" name="Intel - Li, Clara Q" initials="LCQ" userId="Intel - Li, Clara Q" providerId="None"/>
  <p188:author id="{7FAB2A24-1460-4DDF-0449-62E520D2FCDB}" name="Kedalagudde, Meghashree Dattatri" initials="KD" userId="S::meghashree.dattatri.kedalagudde@intel.com::3bdde223-3cc2-46f9-a18e-ffee047e675d" providerId="AD"/>
  <p188:author id="{4FCB6699-6A2C-B568-8B3E-220EA50129EA}" name="akolekar-2" initials="akolekar-" userId="akolekar-2" providerId="None"/>
  <p188:author id="{5E8BAFD1-B3FB-D927-F1BB-10E04DC479D8}" name="Intel-AA" initials="AA" userId="Intel-AA" providerId="None"/>
  <p188:author id="{510265E0-B547-CCBD-657F-535477301E45}" name="Ding, Zongrui" initials="DZ" userId="S::zongrui.ding@intel.com::9646a342-f7d5-49b4-a010-624a4c509006" providerId="AD"/>
  <p188:author id="{9A5FB1E2-B58A-2C7F-B3C9-E6732CE8BAF1}" name="Jain, Puneet" initials="PJ" userId="S::puneet.jain@intel.com::75cd3f4f-f229-4449-9d1d-578b6f6df2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FEEEAD-9D49-45F0-A744-CB8F124E3202}" v="5" dt="2024-08-09T01:51:34.0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102" y="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, Ansab" userId="14be5e7a-66dd-4e71-ba8d-54da704c3441" providerId="ADAL" clId="{CCFEEEAD-9D49-45F0-A744-CB8F124E3202}"/>
    <pc:docChg chg="delSld modSld">
      <pc:chgData name="Ali, Ansab" userId="14be5e7a-66dd-4e71-ba8d-54da704c3441" providerId="ADAL" clId="{CCFEEEAD-9D49-45F0-A744-CB8F124E3202}" dt="2024-08-09T01:51:08.772" v="4" actId="1076"/>
      <pc:docMkLst>
        <pc:docMk/>
      </pc:docMkLst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555147735" sldId="277"/>
        </pc:sldMkLst>
      </pc:sldChg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3830386830" sldId="278"/>
        </pc:sldMkLst>
      </pc:sldChg>
      <pc:sldChg chg="modSp">
        <pc:chgData name="Ali, Ansab" userId="14be5e7a-66dd-4e71-ba8d-54da704c3441" providerId="ADAL" clId="{CCFEEEAD-9D49-45F0-A744-CB8F124E3202}" dt="2024-08-09T01:51:08.772" v="4" actId="1076"/>
        <pc:sldMkLst>
          <pc:docMk/>
          <pc:sldMk cId="3254590864" sldId="366"/>
        </pc:sldMkLst>
        <pc:spChg chg="mod">
          <ac:chgData name="Ali, Ansab" userId="14be5e7a-66dd-4e71-ba8d-54da704c3441" providerId="ADAL" clId="{CCFEEEAD-9D49-45F0-A744-CB8F124E3202}" dt="2024-08-09T01:51:08.772" v="4" actId="1076"/>
          <ac:spMkLst>
            <pc:docMk/>
            <pc:sldMk cId="3254590864" sldId="366"/>
            <ac:spMk id="2" creationId="{5BED84D9-3236-6729-2E2E-9DEF5FB3E6CB}"/>
          </ac:spMkLst>
        </pc:spChg>
        <pc:spChg chg="mod">
          <ac:chgData name="Ali, Ansab" userId="14be5e7a-66dd-4e71-ba8d-54da704c3441" providerId="ADAL" clId="{CCFEEEAD-9D49-45F0-A744-CB8F124E3202}" dt="2024-08-09T01:51:06.365" v="3" actId="1076"/>
          <ac:spMkLst>
            <pc:docMk/>
            <pc:sldMk cId="3254590864" sldId="366"/>
            <ac:spMk id="17" creationId="{E750A505-CDB4-322D-E433-0486C9211B17}"/>
          </ac:spMkLst>
        </pc:spChg>
      </pc:sldChg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0" sldId="785"/>
        </pc:sldMkLst>
      </pc:sldChg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909600423" sldId="817"/>
        </pc:sldMkLst>
      </pc:sldChg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3658978585" sldId="2147479391"/>
        </pc:sldMkLst>
      </pc:sldChg>
      <pc:sldChg chg="del">
        <pc:chgData name="Ali, Ansab" userId="14be5e7a-66dd-4e71-ba8d-54da704c3441" providerId="ADAL" clId="{CCFEEEAD-9D49-45F0-A744-CB8F124E3202}" dt="2024-08-09T01:50:40.485" v="0" actId="47"/>
        <pc:sldMkLst>
          <pc:docMk/>
          <pc:sldMk cId="2035829881" sldId="21474794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8/8/2024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8/8/2024</a:t>
            </a:fld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733446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 dirty="0">
                <a:solidFill>
                  <a:schemeClr val="tx1"/>
                </a:solidFill>
              </a:rPr>
              <a:t>S1-242036, SA#107, Aug 19-23, Maastricht, The Netherlands</a:t>
            </a:r>
          </a:p>
        </p:txBody>
      </p:sp>
      <p:pic>
        <p:nvPicPr>
          <p:cNvPr id="11" name="Picture 10" descr="A black background with blue lines&#10;&#10;Description automatically generated">
            <a:extLst>
              <a:ext uri="{FF2B5EF4-FFF2-40B4-BE49-F238E27FC236}">
                <a16:creationId xmlns:a16="http://schemas.microsoft.com/office/drawing/2014/main" id="{78F2737D-8712-2606-3C75-64D906D406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" y="134782"/>
            <a:ext cx="1074715" cy="604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733446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 dirty="0">
                <a:solidFill>
                  <a:schemeClr val="tx1"/>
                </a:solidFill>
              </a:rPr>
              <a:t>S1-242036, SA#107, Aug 19-23, Maastricht, The Netherlands</a:t>
            </a:r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FE3B70A6-D053-9E77-C949-A32870648C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733446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 dirty="0">
                <a:solidFill>
                  <a:schemeClr val="tx1"/>
                </a:solidFill>
              </a:rPr>
              <a:t>S1-242036, SA#107, Aug 19-23, Maastricht, The Netherlands</a:t>
            </a:r>
          </a:p>
        </p:txBody>
      </p:sp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A53BD1C0-110B-9546-F2FA-EB1A9A695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  </a:t>
            </a:r>
            <a:br>
              <a:rPr lang="en-GB" dirty="0"/>
            </a:br>
            <a:r>
              <a:rPr lang="en-US" dirty="0"/>
              <a:t>Intel's view on 6G areas of interest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D29CE23-82A3-26FA-A4DB-EABFD7C605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314559"/>
            <a:ext cx="6400800" cy="1314450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FontTx/>
              <a:buNone/>
            </a:pPr>
            <a:br>
              <a:rPr lang="en-GB" altLang="en-US" sz="1600" kern="0" dirty="0">
                <a:latin typeface="Arial" panose="020B0604020202020204" pitchFamily="34" charset="0"/>
              </a:rPr>
            </a:br>
            <a:r>
              <a:rPr lang="en-GB" altLang="en-US" sz="1600" kern="0" dirty="0">
                <a:latin typeface="Arial" panose="020B0604020202020204" pitchFamily="34" charset="0"/>
              </a:rPr>
              <a:t>Source: 		Intel Corporation</a:t>
            </a:r>
          </a:p>
          <a:p>
            <a:pPr marL="0" indent="0" algn="l">
              <a:lnSpc>
                <a:spcPct val="80000"/>
              </a:lnSpc>
              <a:buFontTx/>
              <a:buNone/>
            </a:pPr>
            <a:r>
              <a:rPr lang="en-GB" altLang="en-US" sz="1600" kern="0" dirty="0">
                <a:latin typeface="Arial" panose="020B0604020202020204" pitchFamily="34" charset="0"/>
              </a:rPr>
              <a:t>Agenda item: 	8.2</a:t>
            </a:r>
          </a:p>
          <a:p>
            <a:pPr marL="0" indent="0" algn="l">
              <a:lnSpc>
                <a:spcPct val="80000"/>
              </a:lnSpc>
              <a:buFontTx/>
              <a:buNone/>
            </a:pPr>
            <a:r>
              <a:rPr lang="en-GB" altLang="en-US" sz="1600" kern="0" dirty="0">
                <a:latin typeface="Arial" panose="020B0604020202020204" pitchFamily="34" charset="0"/>
              </a:rPr>
              <a:t>Document  for:	Discussion</a:t>
            </a:r>
          </a:p>
          <a:p>
            <a:pPr algn="l"/>
            <a:endParaRPr lang="en-US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992441" cy="857250"/>
          </a:xfrm>
        </p:spPr>
        <p:txBody>
          <a:bodyPr/>
          <a:lstStyle/>
          <a:p>
            <a:r>
              <a:rPr lang="en-GB" altLang="en-US" dirty="0"/>
              <a:t>Potential areas of interest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750A505-CDB4-322D-E433-0486C9211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35" y="891209"/>
            <a:ext cx="4008664" cy="3492181"/>
          </a:xfrm>
        </p:spPr>
        <p:txBody>
          <a:bodyPr>
            <a:normAutofit fontScale="40000" lnSpcReduction="20000"/>
          </a:bodyPr>
          <a:lstStyle/>
          <a:p>
            <a:r>
              <a:rPr lang="en-US" sz="3100" dirty="0"/>
              <a:t>Immersive Communication</a:t>
            </a:r>
          </a:p>
          <a:p>
            <a:pPr lvl="1"/>
            <a:r>
              <a:rPr lang="en-US" sz="2500" dirty="0"/>
              <a:t>Enable deeply engaging and interactive user experiences</a:t>
            </a:r>
          </a:p>
          <a:p>
            <a:pPr lvl="1"/>
            <a:r>
              <a:rPr lang="en-US" sz="2500" dirty="0"/>
              <a:t>Multi-Sensory XR : VR/AR gaming, virtual meetings, AR-assisted surgeries</a:t>
            </a:r>
            <a:endParaRPr lang="en-US" sz="2500" dirty="0">
              <a:ea typeface="Calibri"/>
              <a:cs typeface="Calibri"/>
            </a:endParaRPr>
          </a:p>
          <a:p>
            <a:pPr lvl="1"/>
            <a:r>
              <a:rPr lang="en-US" sz="2500" dirty="0"/>
              <a:t>Digital Twin: Smart city monitoring, manufacturing process optimization</a:t>
            </a:r>
            <a:endParaRPr lang="en-US" sz="2500" dirty="0">
              <a:ea typeface="Calibri"/>
              <a:cs typeface="Calibri"/>
            </a:endParaRPr>
          </a:p>
          <a:p>
            <a:pPr lvl="1"/>
            <a:r>
              <a:rPr lang="en-US" sz="2500" dirty="0"/>
              <a:t>Holographic Communications: Holographic video calls, virtual concerts</a:t>
            </a:r>
            <a:endParaRPr lang="en-US" sz="2500" dirty="0">
              <a:ea typeface="Calibri"/>
              <a:cs typeface="Calibri"/>
            </a:endParaRPr>
          </a:p>
          <a:p>
            <a:r>
              <a:rPr lang="en-US" sz="3100" dirty="0"/>
              <a:t>Computing Network Convergence</a:t>
            </a:r>
          </a:p>
          <a:p>
            <a:pPr lvl="1"/>
            <a:r>
              <a:rPr lang="en-US" sz="2500" dirty="0"/>
              <a:t>Transformation of mobile system from a wide-area network to a wide-area cloud</a:t>
            </a:r>
          </a:p>
          <a:p>
            <a:pPr lvl="1"/>
            <a:r>
              <a:rPr lang="en-US" sz="2500" dirty="0"/>
              <a:t>Remote Media/XR rendering, and sensory data preprocessing. </a:t>
            </a:r>
          </a:p>
          <a:p>
            <a:pPr lvl="1"/>
            <a:r>
              <a:rPr lang="en-US" sz="2500" dirty="0"/>
              <a:t>Design Networks for AI such as distributed inference/training, enabling </a:t>
            </a:r>
            <a:r>
              <a:rPr lang="en-GB" sz="2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 as a Service (</a:t>
            </a:r>
            <a:r>
              <a:rPr lang="en-GB" sz="25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AIaaS</a:t>
            </a:r>
            <a:r>
              <a:rPr lang="en-GB" sz="2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), and media personalization.</a:t>
            </a:r>
            <a:r>
              <a:rPr lang="en-US" sz="2500" dirty="0"/>
              <a:t> </a:t>
            </a:r>
          </a:p>
          <a:p>
            <a:r>
              <a:rPr lang="en-US" sz="3100" dirty="0"/>
              <a:t>AI/ML native network</a:t>
            </a:r>
          </a:p>
          <a:p>
            <a:pPr lvl="1"/>
            <a:r>
              <a:rPr lang="en-GB" sz="25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Enabling intelligent network automation, performance optimization</a:t>
            </a:r>
          </a:p>
          <a:p>
            <a:pPr lvl="1"/>
            <a:r>
              <a:rPr lang="en-GB" sz="25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AI-assisted enhancements in air interface and positioning</a:t>
            </a:r>
            <a:endParaRPr lang="en-US" dirty="0"/>
          </a:p>
          <a:p>
            <a:pPr lvl="1"/>
            <a:endParaRPr lang="en-US" sz="2100" dirty="0"/>
          </a:p>
        </p:txBody>
      </p:sp>
      <p:sp>
        <p:nvSpPr>
          <p:cNvPr id="2" name="Content Placeholder 16">
            <a:extLst>
              <a:ext uri="{FF2B5EF4-FFF2-40B4-BE49-F238E27FC236}">
                <a16:creationId xmlns:a16="http://schemas.microsoft.com/office/drawing/2014/main" id="{5BED84D9-3236-6729-2E2E-9DEF5FB3E6CB}"/>
              </a:ext>
            </a:extLst>
          </p:cNvPr>
          <p:cNvSpPr txBox="1">
            <a:spLocks/>
          </p:cNvSpPr>
          <p:nvPr/>
        </p:nvSpPr>
        <p:spPr bwMode="auto">
          <a:xfrm>
            <a:off x="4721113" y="891208"/>
            <a:ext cx="3955052" cy="349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Integrated Sensing and Communication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Integration of sensing capabilities with communication infrastructure to gather and transmit data more efficiently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Smart Transportation: Traffic management, smart parking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/>
              <a:cs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Environmental Monitoring: Real-time air quality and weather data.</a:t>
            </a:r>
            <a:endParaRPr lang="en-US" sz="1100" kern="1200" dirty="0">
              <a:solidFill>
                <a:srgbClr val="000000"/>
              </a:solidFill>
              <a:effectLst/>
              <a:ea typeface="+mn-ea"/>
              <a:cs typeface="Arial" panose="020B0604020202020204"/>
            </a:endParaRPr>
          </a:p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3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Sustainability</a:t>
            </a:r>
            <a:endParaRPr lang="en-US" sz="1300" kern="1200" dirty="0">
              <a:solidFill>
                <a:srgbClr val="000000"/>
              </a:solidFill>
              <a:effectLst/>
              <a:cs typeface="Arial" panose="020B0604020202020204"/>
            </a:endParaRPr>
          </a:p>
          <a:p>
            <a:pPr lvl="1"/>
            <a:r>
              <a:rPr lang="en-US" altLang="en-US" sz="1100" dirty="0"/>
              <a:t>Adopt energy-efficient network infrastructure </a:t>
            </a:r>
          </a:p>
          <a:p>
            <a:pPr lvl="1"/>
            <a:r>
              <a:rPr lang="en-US" altLang="en-US" sz="1100" dirty="0"/>
              <a:t>Make use of Reusable components in devices and network equipment </a:t>
            </a:r>
          </a:p>
          <a:p>
            <a:pPr lvl="1"/>
            <a:r>
              <a:rPr lang="en-US" altLang="en-US" sz="1100" dirty="0"/>
              <a:t>Renewable energy-powered base stations to reduce carbon footprint</a:t>
            </a:r>
          </a:p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3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Trust, Security, and Resilience</a:t>
            </a:r>
            <a:endParaRPr lang="en-US" sz="13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Utilize </a:t>
            </a:r>
            <a:r>
              <a:rPr lang="en-US" sz="1100" i="1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Post-Quantum Cryptography (PQC) </a:t>
            </a: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to develop cryptographic standards resistant to quantum attacks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Implement </a:t>
            </a:r>
            <a:r>
              <a:rPr lang="en-US" sz="1100" i="1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Zero Trust Security principles </a:t>
            </a: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across the network, leveraging heterogeneous computing for low latency and scalability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Pursue advancements in </a:t>
            </a:r>
            <a:r>
              <a:rPr lang="en-US" sz="1100" i="1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Privacy preserving compute </a:t>
            </a:r>
            <a:r>
              <a:rPr lang="en-US" sz="1100" kern="1200" dirty="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to protect sensitive data while enabling innovative ML applications</a:t>
            </a:r>
          </a:p>
        </p:txBody>
      </p:sp>
    </p:spTree>
    <p:extLst>
      <p:ext uri="{BB962C8B-B14F-4D97-AF65-F5344CB8AC3E}">
        <p14:creationId xmlns:p14="http://schemas.microsoft.com/office/powerpoint/2010/main" val="3254590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322E-84D9-582F-1975-688F0BDE3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D98D1-6EDD-C04B-C0CA-7C59E1B6C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40" y="1090613"/>
            <a:ext cx="7739094" cy="3622675"/>
          </a:xfrm>
        </p:spPr>
        <p:txBody>
          <a:bodyPr>
            <a:normAutofit/>
          </a:bodyPr>
          <a:lstStyle/>
          <a:p>
            <a:r>
              <a:rPr lang="en-US" sz="2400" dirty="0"/>
              <a:t>Focus on consumer-driven use cases and new capabilities that can bring societal and economical value</a:t>
            </a:r>
            <a:endParaRPr lang="en-US" sz="2400" dirty="0">
              <a:cs typeface="Calibri"/>
            </a:endParaRPr>
          </a:p>
          <a:p>
            <a:pPr lvl="1"/>
            <a:r>
              <a:rPr lang="en-US" sz="1800" dirty="0"/>
              <a:t>Prioritize use cases for the overall society wellbeing</a:t>
            </a:r>
            <a:endParaRPr lang="en-US" sz="3200" dirty="0"/>
          </a:p>
          <a:p>
            <a:pPr lvl="1"/>
            <a:r>
              <a:rPr lang="en-US" sz="1800" dirty="0"/>
              <a:t>Prioritize use cases for new market opportunities and growth </a:t>
            </a:r>
          </a:p>
          <a:p>
            <a:pPr lvl="1"/>
            <a:r>
              <a:rPr lang="en-US" sz="1800" dirty="0">
                <a:cs typeface="Calibri"/>
              </a:rPr>
              <a:t>Consumer-driven use cases may also address certain vertical requirements, e.g., XR for collaborative work, digital twins</a:t>
            </a:r>
          </a:p>
          <a:p>
            <a:pPr lvl="1"/>
            <a:r>
              <a:rPr lang="en-US" sz="1800" dirty="0"/>
              <a:t>Consider extreme KPIs only when there is strong societal/business demand</a:t>
            </a:r>
            <a:endParaRPr lang="en-US" sz="1800" dirty="0">
              <a:cs typeface="Calibri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59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8A3056C481024897643328A8B48EB3" ma:contentTypeVersion="8" ma:contentTypeDescription="Create a new document." ma:contentTypeScope="" ma:versionID="91377eb3dc1a496f601ed80fed80da8d">
  <xsd:schema xmlns:xsd="http://www.w3.org/2001/XMLSchema" xmlns:xs="http://www.w3.org/2001/XMLSchema" xmlns:p="http://schemas.microsoft.com/office/2006/metadata/properties" xmlns:ns2="88c66240-fc67-4c8c-8f92-fa40ad03ca64" xmlns:ns3="b0efac77-adf0-465d-8357-69adbeff7ce5" targetNamespace="http://schemas.microsoft.com/office/2006/metadata/properties" ma:root="true" ma:fieldsID="4b9ad6cc8d24f15a7f6373e072d5ad08" ns2:_="" ns3:_="">
    <xsd:import namespace="88c66240-fc67-4c8c-8f92-fa40ad03ca64"/>
    <xsd:import namespace="b0efac77-adf0-465d-8357-69adbeff7c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66240-fc67-4c8c-8f92-fa40ad03ca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fac77-adf0-465d-8357-69adbeff7c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90A88C-5082-4568-8ADE-ABB9BAD75FC9}">
  <ds:schemaRefs>
    <ds:schemaRef ds:uri="http://schemas.openxmlformats.org/package/2006/metadata/core-properties"/>
    <ds:schemaRef ds:uri="http://schemas.microsoft.com/office/2006/metadata/properties"/>
    <ds:schemaRef ds:uri="88c66240-fc67-4c8c-8f92-fa40ad03ca64"/>
    <ds:schemaRef ds:uri="http://www.w3.org/XML/1998/namespace"/>
    <ds:schemaRef ds:uri="http://purl.org/dc/dcmitype/"/>
    <ds:schemaRef ds:uri="http://purl.org/dc/elements/1.1/"/>
    <ds:schemaRef ds:uri="b0efac77-adf0-465d-8357-69adbeff7ce5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EA59FB5-2A40-4F11-BC8E-F4EBE9DE42E8}">
  <ds:schemaRefs>
    <ds:schemaRef ds:uri="88c66240-fc67-4c8c-8f92-fa40ad03ca64"/>
    <ds:schemaRef ds:uri="b0efac77-adf0-465d-8357-69adbeff7c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9EB8AC4-5390-4A73-B78F-AEBCF477ED9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5987</TotalTime>
  <Words>319</Words>
  <Application>Microsoft Office PowerPoint</Application>
  <PresentationFormat>On-screen Show (16:9)</PresentationFormat>
  <Paragraphs>36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Times New Roman</vt:lpstr>
      <vt:lpstr>Office Theme</vt:lpstr>
      <vt:lpstr>   Intel's view on 6G areas of interest</vt:lpstr>
      <vt:lpstr>Potential areas of interest</vt:lpstr>
      <vt:lpstr>Use case considerations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/>
  <cp:keywords>CTPClassification=CTP_NT</cp:keywords>
  <cp:lastModifiedBy>Intel-AA</cp:lastModifiedBy>
  <cp:revision>4</cp:revision>
  <dcterms:created xsi:type="dcterms:W3CDTF">2020-07-06T23:21:42Z</dcterms:created>
  <dcterms:modified xsi:type="dcterms:W3CDTF">2024-08-09T01:51:42Z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0x010100A58A3056C481024897643328A8B48EB3</vt:lpwstr>
  </property>
</Properties>
</file>