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13"/>
  </p:notesMasterIdLst>
  <p:handoutMasterIdLst>
    <p:handoutMasterId r:id="rId14"/>
  </p:handoutMasterIdLst>
  <p:sldIdLst>
    <p:sldId id="1163" r:id="rId6"/>
    <p:sldId id="1248" r:id="rId7"/>
    <p:sldId id="1249" r:id="rId8"/>
    <p:sldId id="1105" r:id="rId9"/>
    <p:sldId id="1245" r:id="rId10"/>
    <p:sldId id="1241" r:id="rId11"/>
    <p:sldId id="1250" r:id="rId12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Schiel, Jean-Christophe [FR]" initials="SJC[" lastIdx="3" clrIdx="1">
    <p:extLst>
      <p:ext uri="{19B8F6BF-5375-455C-9EA6-DF929625EA0E}">
        <p15:presenceInfo xmlns:p15="http://schemas.microsoft.com/office/powerpoint/2012/main" userId="S-1-5-21-1318987518-1497286466-1555576864-708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623" autoAdjust="0"/>
    <p:restoredTop sz="91922"/>
  </p:normalViewPr>
  <p:slideViewPr>
    <p:cSldViewPr snapToGrid="0">
      <p:cViewPr varScale="1">
        <p:scale>
          <a:sx n="150" d="100"/>
          <a:sy n="150" d="100"/>
        </p:scale>
        <p:origin x="100" y="18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commentAuthors" Target="commentAuthors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E070E03D-D76C-4318-8FF4-F26D8873D89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874AA89C-3F01-4C48-A290-D9327075C7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A3E045A-302B-4CEA-9CA8-DEEA0CB971B5}" type="datetime1">
              <a:rPr lang="en-US" altLang="en-US"/>
              <a:pPr>
                <a:defRPr/>
              </a:pPr>
              <a:t>8/9/2024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8CFE2C06-4ADB-4571-B1BE-2A744603F66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91C4346A-A86B-4BD6-BA71-EA42A4A046C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768B6B2-77E3-4ED7-B8EB-F92BD9BA41BF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7D26F054-0EB1-451B-89D4-66ACD5129D5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4B5875A0-0A69-4E62-B328-888C48E9AFD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5A6DB14E-3985-41CA-9F2E-7EC2C8348711}" type="datetime1">
              <a:rPr lang="en-US" altLang="en-US"/>
              <a:pPr>
                <a:defRPr/>
              </a:pPr>
              <a:t>8/9/2024</a:t>
            </a:fld>
            <a:endParaRPr lang="en-US" altLang="en-US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A96EF1BB-0622-4BCE-BABA-EC4AF8B3A66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6BB5E932-E6F8-4F6E-84E3-B0BC32912BF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2F7CD1F9-BEFF-4C5B-8CD7-D332B679B8D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9A75F2D7-5FE9-43A3-B166-6F9FBC4DD2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1FBFF58-1BFD-46E1-9878-B87483523780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0211986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F8D3742-83D4-4ADB-89F8-A734EA2CB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B776F-5C49-4F6B-B683-FD1C029FF8C5}" type="datetimeFigureOut">
              <a:rPr lang="en-GB"/>
              <a:pPr>
                <a:defRPr/>
              </a:pPr>
              <a:t>09/08/2024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60338CA-D066-4457-A0E6-532D3AE4E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047F058-1DF4-4390-8AA5-FB5FA9C87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6C38C-171F-4F0F-9E31-D5B5F708A734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8475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2890775-E49D-40F6-B9D2-E3BC7F8D1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50E58-191B-48C6-92D5-F6D3EF6FD4D8}" type="datetimeFigureOut">
              <a:rPr lang="en-GB"/>
              <a:pPr>
                <a:defRPr/>
              </a:pPr>
              <a:t>09/08/2024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74DB100-7DBB-4A7D-A8B6-CD2E85119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DF59460-51BF-49D6-93C5-FDB993420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1CB9F-5737-444B-8D79-FFF1E02DFD7E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8512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7CD4D5A-B34D-4A37-B813-9E982A030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D2812-CE65-496C-84CB-0DF1D16B3D06}" type="datetimeFigureOut">
              <a:rPr lang="en-GB"/>
              <a:pPr>
                <a:defRPr/>
              </a:pPr>
              <a:t>09/08/2024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72615EA-7418-429B-AB75-58E4ADFE2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782B588-17D1-4772-87BC-9DC3E89CB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F22DB-E4DD-47DB-A459-68467CDFB70E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315571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A91B84D-D405-49DE-A0AC-5FF0C12F3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731B5-983D-47F9-B790-A52246ACD90D}" type="datetimeFigureOut">
              <a:rPr lang="en-GB"/>
              <a:pPr>
                <a:defRPr/>
              </a:pPr>
              <a:t>09/08/2024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8080ADE-6DD1-42A0-9E1B-C557F7AD2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BC68E40-2483-4E3F-A76F-9397B0EB4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33BBF-42C6-416F-8006-1CDCBD1C7F7E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00523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AE232-8503-4E62-89EC-46ABD41D2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F89C5-7A71-40F0-8A92-6021451623A3}" type="datetimeFigureOut">
              <a:rPr lang="en-GB"/>
              <a:pPr>
                <a:defRPr/>
              </a:pPr>
              <a:t>09/08/2024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14D50-AB66-4C89-978A-87DB9E489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B803B0-7DEA-48BE-AA32-2FA1B69D8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DB2AA-5844-48DB-8BCD-670B935E7590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877750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3E1D39-D275-4936-BA4C-052A7DDDF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D2712-012D-472F-AA3E-982F326CC648}" type="datetimeFigureOut">
              <a:rPr lang="en-GB"/>
              <a:pPr>
                <a:defRPr/>
              </a:pPr>
              <a:t>09/08/2024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C0FFA-2FFB-4A2B-8B69-27604E68D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B99295-2B06-4566-87EA-515848FA6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7AE6C-8E27-4B1B-AAD2-B9C45D2C191F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05761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171804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615116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36" indent="0" algn="ctr">
              <a:buNone/>
              <a:defRPr/>
            </a:lvl2pPr>
            <a:lvl3pPr marL="914273" indent="0" algn="ctr">
              <a:buNone/>
              <a:defRPr/>
            </a:lvl3pPr>
            <a:lvl4pPr marL="1371410" indent="0" algn="ctr">
              <a:buNone/>
              <a:defRPr/>
            </a:lvl4pPr>
            <a:lvl5pPr marL="1828547" indent="0" algn="ctr">
              <a:buNone/>
              <a:defRPr/>
            </a:lvl5pPr>
            <a:lvl6pPr marL="2285683" indent="0" algn="ctr">
              <a:buNone/>
              <a:defRPr/>
            </a:lvl6pPr>
            <a:lvl7pPr marL="2742820" indent="0" algn="ctr">
              <a:buNone/>
              <a:defRPr/>
            </a:lvl7pPr>
            <a:lvl8pPr marL="3199956" indent="0" algn="ctr">
              <a:buNone/>
              <a:defRPr/>
            </a:lvl8pPr>
            <a:lvl9pPr marL="3657092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5902602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8712A9-777F-4E68-B61F-C1F7B8D8A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F53F3-8BBC-4D96-85A3-2203779B5913}" type="datetimeFigureOut">
              <a:rPr lang="en-GB"/>
              <a:pPr>
                <a:defRPr/>
              </a:pPr>
              <a:t>09/08/2024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8F4A13-00FE-4FA4-A78E-2268850B2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C7913C-763C-4CA0-BC3C-7BF33A152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7E381-F0F8-4D06-B974-01167FDB79B4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63962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D167A7-7A9A-4E5D-BDC1-E422CAAE9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FDA26-29B8-4C4D-9D29-6A9FA33452D4}" type="datetimeFigureOut">
              <a:rPr lang="en-GB"/>
              <a:pPr>
                <a:defRPr/>
              </a:pPr>
              <a:t>09/08/2024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40153-32F2-483A-9975-F21B1D474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F80F39-D585-4E43-B5B2-EDF3614B3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FE4BF-11F9-4460-95F1-153FF1332A69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234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1951C1-222D-4F7D-8470-17DA9C0AE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D345C-069A-4494-B81D-77CEA48DFA9F}" type="datetimeFigureOut">
              <a:rPr lang="en-GB"/>
              <a:pPr>
                <a:defRPr/>
              </a:pPr>
              <a:t>09/08/2024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B26148-CBD4-49E5-ACF4-45CDBFBB6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7DE002-742D-4733-970E-BAA1D3A21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DB0A1-061D-4FE8-B7D7-DCE7BB0B9778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7072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A7D66B7-1FB0-444C-B8CD-ADE616C04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6621A-4DA5-45BE-B090-002B7C2F2A0F}" type="datetimeFigureOut">
              <a:rPr lang="en-GB"/>
              <a:pPr>
                <a:defRPr/>
              </a:pPr>
              <a:t>09/08/2024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1F52F54-2824-442D-ADFE-A1BC949C1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D95D1B7-8CE4-4846-82AF-76D39C494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98519-8083-41EA-AC1D-B41FA6EE6931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8253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0F8AEF4-831E-4A64-8F24-C9DCB1C10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156E3-9073-4A0C-96CD-6099BA9542F1}" type="datetimeFigureOut">
              <a:rPr lang="en-GB"/>
              <a:pPr>
                <a:defRPr/>
              </a:pPr>
              <a:t>09/08/2024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1637D30-8700-45DC-9A86-100EB40E0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4154504-CDE0-46AF-BE6C-5AB5D6196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03CE2-4587-4FA0-8327-C8DBA55B8E82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86897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4B65263-4898-4AA5-93AC-9E47DC438C7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68470D2-68D6-40B5-A83D-077113D15BD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D5DFDEEE-D95B-4E44-B134-57FAC10EA6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2BDFFA0D-4C90-4615-9591-339CE5E0C56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07703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F3CDA226-4204-45C3-B1ED-AAA8653311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77FE5E64-1B22-47D7-8F30-97BD9965721F}" type="slidenum">
              <a:rPr lang="en-GB" altLang="en-US" b="1" smtClean="0"/>
              <a:pPr algn="ctr">
                <a:defRPr/>
              </a:pPr>
              <a:t>‹N°›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60" r:id="rId1"/>
    <p:sldLayoutId id="2147485947" r:id="rId2"/>
    <p:sldLayoutId id="2147485948" r:id="rId3"/>
    <p:sldLayoutId id="2147485962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EA2AADE0-0205-4539-B10B-2865152E234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A5E8F27B-D6E4-447E-998C-753657E2A4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7F1E65-F681-48F4-82A6-FB808590B6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74BFD84-C571-465E-8244-8935590BAE87}" type="datetimeFigureOut">
              <a:rPr lang="en-GB"/>
              <a:pPr>
                <a:defRPr/>
              </a:pPr>
              <a:t>09/08/2024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0D45E1-BADB-45EC-852D-0F011D85D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E38771-79B0-4EC6-9ABC-DE452CA987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A238AC0-1168-43A2-8E67-0AB94C36458C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49" r:id="rId1"/>
    <p:sldLayoutId id="2147485950" r:id="rId2"/>
    <p:sldLayoutId id="2147485951" r:id="rId3"/>
    <p:sldLayoutId id="2147485952" r:id="rId4"/>
    <p:sldLayoutId id="2147485953" r:id="rId5"/>
    <p:sldLayoutId id="2147485954" r:id="rId6"/>
    <p:sldLayoutId id="2147485955" r:id="rId7"/>
    <p:sldLayoutId id="2147485956" r:id="rId8"/>
    <p:sldLayoutId id="2147485957" r:id="rId9"/>
    <p:sldLayoutId id="2147485958" r:id="rId10"/>
    <p:sldLayoutId id="21474859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2615" y="1924050"/>
            <a:ext cx="708660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 fontScale="70000" lnSpcReduction="20000"/>
          </a:bodyPr>
          <a:lstStyle/>
          <a:p>
            <a:pPr algn="ctr">
              <a:defRPr/>
            </a:pPr>
            <a:r>
              <a:rPr lang="en-GB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Views on </a:t>
            </a:r>
            <a:r>
              <a:rPr lang="en-GB" sz="4000" b="1" i="1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Rel-20 6G study item’s areas of interest</a:t>
            </a:r>
            <a:endParaRPr lang="en-GB" sz="4000" b="1" i="1" kern="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  <a:p>
            <a:pPr algn="ctr">
              <a:defRPr/>
            </a:pPr>
            <a:endParaRPr lang="en-GB" sz="2800" b="1" i="1" kern="0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</a:endParaRPr>
          </a:p>
          <a:p>
            <a:pPr algn="ctr">
              <a:defRPr/>
            </a:pPr>
            <a:r>
              <a:rPr lang="en-GB" sz="2800" b="1" i="1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</a:rPr>
              <a:t>Agenda </a:t>
            </a:r>
            <a:r>
              <a:rPr lang="en-GB" sz="28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</a:rPr>
              <a:t>item: </a:t>
            </a:r>
            <a:r>
              <a:rPr lang="en-US" sz="28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</a:rPr>
              <a:t>8.2	</a:t>
            </a:r>
            <a:r>
              <a:rPr lang="en-US" sz="2800" b="1" i="1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</a:rPr>
              <a:t>“6G </a:t>
            </a:r>
            <a:r>
              <a:rPr lang="en-US" sz="28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</a:rPr>
              <a:t>area of interest </a:t>
            </a:r>
            <a:r>
              <a:rPr lang="en-US" sz="2800" b="1" i="1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</a:rPr>
              <a:t>contributions”</a:t>
            </a:r>
            <a:endParaRPr lang="en-GB" sz="2800" b="1" kern="0" dirty="0">
              <a:solidFill>
                <a:srgbClr val="FF0000"/>
              </a:solidFill>
              <a:latin typeface="+mj-lt"/>
              <a:ea typeface="ＭＳ Ｐゴシック" charset="0"/>
            </a:endParaRPr>
          </a:p>
        </p:txBody>
      </p:sp>
      <p:sp>
        <p:nvSpPr>
          <p:cNvPr id="7171" name="Subtitle 6">
            <a:extLst>
              <a:ext uri="{FF2B5EF4-FFF2-40B4-BE49-F238E27FC236}">
                <a16:creationId xmlns:a16="http://schemas.microsoft.com/office/drawing/2014/main" id="{E48F4C2E-F028-D0DB-99E2-8E3F98070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82615" y="3848100"/>
            <a:ext cx="6400800" cy="12954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nl-NL" sz="2000" dirty="0" smtClean="0">
                <a:latin typeface="Arial" panose="020B0604020202020204" pitchFamily="34" charset="0"/>
              </a:rPr>
              <a:t>Thales, TNO, Airbus, </a:t>
            </a:r>
            <a:r>
              <a:rPr lang="en-US" altLang="nl-NL" sz="2000" dirty="0" smtClean="0">
                <a:latin typeface="Arial" panose="020B0604020202020204" pitchFamily="34" charset="0"/>
              </a:rPr>
              <a:t>SES, EchoStar</a:t>
            </a:r>
            <a:endParaRPr lang="en-US" altLang="nl-NL" sz="16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6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800" dirty="0">
              <a:latin typeface="Arial" panose="020B0604020202020204" pitchFamily="34" charset="0"/>
            </a:endParaRP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" y="4779964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8" y="4759326"/>
            <a:ext cx="6221412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00" dirty="0" smtClean="0">
                <a:solidFill>
                  <a:schemeClr val="bg1"/>
                </a:solidFill>
                <a:latin typeface="Arial" panose="020B0604020202020204" pitchFamily="34" charset="0"/>
              </a:rPr>
              <a:t>S1-242017, </a:t>
            </a: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3GPP </a:t>
            </a:r>
            <a:r>
              <a:rPr lang="en-GB" altLang="en-US" sz="1000" dirty="0" smtClean="0">
                <a:solidFill>
                  <a:schemeClr val="bg1"/>
                </a:solidFill>
                <a:latin typeface="Arial" panose="020B0604020202020204" pitchFamily="34" charset="0"/>
              </a:rPr>
              <a:t>SA1#107, </a:t>
            </a:r>
            <a:r>
              <a:rPr lang="fr-FR" altLang="en-US" sz="1000" dirty="0" smtClean="0">
                <a:solidFill>
                  <a:schemeClr val="bg1"/>
                </a:solidFill>
                <a:latin typeface="Arial" panose="020B0604020202020204" pitchFamily="34" charset="0"/>
              </a:rPr>
              <a:t>19-23</a:t>
            </a:r>
            <a:r>
              <a:rPr lang="en-US" altLang="en-US" sz="1000" dirty="0" smtClean="0">
                <a:solidFill>
                  <a:schemeClr val="bg1"/>
                </a:solidFill>
                <a:latin typeface="Arial" panose="020B0604020202020204" pitchFamily="34" charset="0"/>
              </a:rPr>
              <a:t> August </a:t>
            </a:r>
            <a:r>
              <a:rPr lang="en-US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2024 </a:t>
            </a:r>
            <a:r>
              <a:rPr lang="en-US" altLang="en-US" sz="1000" dirty="0" smtClean="0">
                <a:solidFill>
                  <a:schemeClr val="bg1"/>
                </a:solidFill>
                <a:latin typeface="Arial" panose="020B0604020202020204" pitchFamily="34" charset="0"/>
              </a:rPr>
              <a:t>– The Netherlands, Maastricht</a:t>
            </a:r>
            <a:endParaRPr lang="en-GB" altLang="en-US" sz="1000" i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9026" y="4846639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2024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Considerations on the areas of interest for the 6G study item 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686175" y="1196447"/>
            <a:ext cx="5182109" cy="3622675"/>
          </a:xfrm>
        </p:spPr>
        <p:txBody>
          <a:bodyPr/>
          <a:lstStyle/>
          <a:p>
            <a:r>
              <a:rPr lang="en-GB" sz="2000" b="1" dirty="0" smtClean="0"/>
              <a:t>Proposal 1: </a:t>
            </a:r>
            <a:r>
              <a:rPr lang="en-GB" sz="2000" dirty="0" smtClean="0"/>
              <a:t>Consider at least all usage scenarios of IMT-2030 in ITU-R M.2160 (defined by WP5D) as key areas </a:t>
            </a:r>
            <a:r>
              <a:rPr lang="en-GB" sz="2000" dirty="0"/>
              <a:t>of interest for the 6G study </a:t>
            </a:r>
            <a:r>
              <a:rPr lang="en-GB" sz="2000" dirty="0" smtClean="0"/>
              <a:t>item.</a:t>
            </a:r>
          </a:p>
          <a:p>
            <a:r>
              <a:rPr lang="en-GB" sz="2000" b="1" dirty="0"/>
              <a:t>Proposal </a:t>
            </a:r>
            <a:r>
              <a:rPr lang="en-GB" sz="2000" b="1" dirty="0" smtClean="0"/>
              <a:t>2</a:t>
            </a:r>
            <a:r>
              <a:rPr lang="en-GB" sz="2000" dirty="0" smtClean="0"/>
              <a:t>: Additional </a:t>
            </a:r>
            <a:r>
              <a:rPr lang="en-GB" sz="2000" dirty="0"/>
              <a:t>key areas should be considered based on </a:t>
            </a:r>
            <a:r>
              <a:rPr lang="en-GB" sz="2000" dirty="0" smtClean="0"/>
              <a:t>upcoming outcomes </a:t>
            </a:r>
            <a:r>
              <a:rPr lang="en-GB" sz="2000" dirty="0"/>
              <a:t>of </a:t>
            </a:r>
            <a:r>
              <a:rPr lang="en-GB" sz="2000" dirty="0" smtClean="0"/>
              <a:t>ITU-R WP4B </a:t>
            </a:r>
            <a:r>
              <a:rPr lang="en-GB" sz="2000" dirty="0"/>
              <a:t>study on </a:t>
            </a:r>
            <a:r>
              <a:rPr lang="en-GB" sz="2000" dirty="0" smtClean="0"/>
              <a:t>IMT2030.</a:t>
            </a:r>
            <a:endParaRPr lang="en-GB" sz="2000" dirty="0"/>
          </a:p>
          <a:p>
            <a:r>
              <a:rPr lang="en-GB" sz="2000" b="1" dirty="0" smtClean="0"/>
              <a:t>Proposal </a:t>
            </a:r>
            <a:r>
              <a:rPr lang="en-GB" sz="2000" b="1" dirty="0"/>
              <a:t>3</a:t>
            </a:r>
            <a:r>
              <a:rPr lang="en-GB" sz="2000" b="1" dirty="0" smtClean="0"/>
              <a:t>: </a:t>
            </a:r>
            <a:r>
              <a:rPr lang="en-GB" sz="2000" dirty="0" smtClean="0"/>
              <a:t>The </a:t>
            </a:r>
            <a:r>
              <a:rPr lang="en-GB" sz="2000" dirty="0"/>
              <a:t>unification/combination of various access technologies (e.g. TN, NTN) shall be addressed in these key areas for communication and positioning </a:t>
            </a:r>
            <a:r>
              <a:rPr lang="en-GB" sz="2000" dirty="0" smtClean="0"/>
              <a:t>services</a:t>
            </a:r>
            <a:r>
              <a:rPr lang="en-GB" sz="2000" dirty="0"/>
              <a:t>.</a:t>
            </a:r>
          </a:p>
        </p:txBody>
      </p:sp>
      <p:pic>
        <p:nvPicPr>
          <p:cNvPr id="4" name="그림 1" descr="A diagram of a diagram&#10;&#10;Description automatically generated"/>
          <p:cNvPicPr/>
          <p:nvPr/>
        </p:nvPicPr>
        <p:blipFill>
          <a:blip r:embed="rId2"/>
          <a:stretch>
            <a:fillRect/>
          </a:stretch>
        </p:blipFill>
        <p:spPr>
          <a:xfrm>
            <a:off x="443595" y="1165201"/>
            <a:ext cx="3381247" cy="3473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96479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NTN </a:t>
            </a:r>
            <a:r>
              <a:rPr lang="fr-FR" dirty="0" err="1" smtClean="0"/>
              <a:t>shall</a:t>
            </a:r>
            <a:r>
              <a:rPr lang="fr-FR" dirty="0" smtClean="0"/>
              <a:t> </a:t>
            </a:r>
            <a:r>
              <a:rPr lang="fr-FR" dirty="0" err="1" smtClean="0"/>
              <a:t>be</a:t>
            </a:r>
            <a:r>
              <a:rPr lang="fr-FR" dirty="0" smtClean="0"/>
              <a:t> a native component of IMT-2030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685367" y="1090612"/>
            <a:ext cx="3377939" cy="3622675"/>
          </a:xfrm>
        </p:spPr>
        <p:txBody>
          <a:bodyPr/>
          <a:lstStyle/>
          <a:p>
            <a:r>
              <a:rPr lang="en-GB" sz="2000" dirty="0" smtClean="0"/>
              <a:t>NTN -&gt; to IMT2030 </a:t>
            </a:r>
            <a:r>
              <a:rPr lang="fr-FR" sz="2000" dirty="0" err="1" smtClean="0"/>
              <a:t>overarching</a:t>
            </a:r>
            <a:r>
              <a:rPr lang="fr-FR" sz="2000" dirty="0" smtClean="0"/>
              <a:t> aspects</a:t>
            </a:r>
            <a:endParaRPr lang="en-GB" sz="2000" dirty="0" smtClean="0"/>
          </a:p>
          <a:p>
            <a:pPr lvl="1"/>
            <a:r>
              <a:rPr lang="en-US" sz="1600" b="1" dirty="0" smtClean="0"/>
              <a:t>Connecting the unconnected</a:t>
            </a:r>
          </a:p>
          <a:p>
            <a:pPr lvl="2"/>
            <a:r>
              <a:rPr lang="en-US" sz="1200" dirty="0"/>
              <a:t>e</a:t>
            </a:r>
            <a:r>
              <a:rPr lang="en-US" sz="1200" dirty="0" smtClean="0"/>
              <a:t>.g. in un/under served areas</a:t>
            </a:r>
          </a:p>
          <a:p>
            <a:pPr lvl="1"/>
            <a:r>
              <a:rPr lang="en-US" sz="1600" b="1" dirty="0" smtClean="0"/>
              <a:t>Security and resilience</a:t>
            </a:r>
          </a:p>
          <a:p>
            <a:pPr lvl="2"/>
            <a:r>
              <a:rPr lang="en-US" sz="1050" dirty="0" smtClean="0"/>
              <a:t>Resiliency </a:t>
            </a:r>
            <a:r>
              <a:rPr lang="en-US" sz="1050" dirty="0"/>
              <a:t>(e.g. </a:t>
            </a:r>
            <a:r>
              <a:rPr lang="en-US" sz="1050" dirty="0" smtClean="0"/>
              <a:t>Maximize </a:t>
            </a:r>
            <a:r>
              <a:rPr lang="en-US" sz="1050" dirty="0"/>
              <a:t>service </a:t>
            </a:r>
            <a:r>
              <a:rPr lang="en-US" sz="1050" dirty="0" smtClean="0"/>
              <a:t>availability)</a:t>
            </a:r>
            <a:endParaRPr lang="en-US" sz="1050" dirty="0"/>
          </a:p>
          <a:p>
            <a:pPr lvl="2"/>
            <a:r>
              <a:rPr lang="en-US" sz="1050" dirty="0"/>
              <a:t>Security (e.g. heterogeneous </a:t>
            </a:r>
            <a:r>
              <a:rPr lang="en-US" sz="1050" dirty="0" smtClean="0"/>
              <a:t>network)</a:t>
            </a:r>
            <a:endParaRPr lang="en-US" sz="1050" dirty="0"/>
          </a:p>
          <a:p>
            <a:pPr lvl="1"/>
            <a:r>
              <a:rPr lang="en-US" sz="1600" b="1" dirty="0" smtClean="0"/>
              <a:t>Ubiquitous intelligence</a:t>
            </a:r>
          </a:p>
          <a:p>
            <a:pPr lvl="2"/>
            <a:r>
              <a:rPr lang="en-US" sz="1200" dirty="0" smtClean="0"/>
              <a:t>e.g</a:t>
            </a:r>
            <a:r>
              <a:rPr lang="en-US" sz="1200" dirty="0"/>
              <a:t>. NTN with regenerative </a:t>
            </a:r>
            <a:r>
              <a:rPr lang="en-US" sz="1200" smtClean="0"/>
              <a:t>and smart payloads</a:t>
            </a:r>
            <a:endParaRPr lang="en-US" sz="1200" dirty="0" smtClean="0"/>
          </a:p>
          <a:p>
            <a:pPr lvl="1"/>
            <a:r>
              <a:rPr lang="en-US" sz="1600" b="1" dirty="0" smtClean="0"/>
              <a:t>Sustainability</a:t>
            </a:r>
          </a:p>
          <a:p>
            <a:pPr lvl="2"/>
            <a:r>
              <a:rPr lang="en-US" sz="1200" dirty="0" smtClean="0"/>
              <a:t>e.g</a:t>
            </a:r>
            <a:r>
              <a:rPr lang="en-US" sz="1200" dirty="0"/>
              <a:t>. </a:t>
            </a:r>
            <a:r>
              <a:rPr lang="en-US" sz="1200" dirty="0" smtClean="0"/>
              <a:t>Optimization </a:t>
            </a:r>
            <a:r>
              <a:rPr lang="en-US" sz="1200" dirty="0"/>
              <a:t>of the 6G energy </a:t>
            </a:r>
            <a:r>
              <a:rPr lang="en-US" sz="1200" dirty="0" smtClean="0"/>
              <a:t>consumption</a:t>
            </a:r>
          </a:p>
        </p:txBody>
      </p:sp>
      <p:sp>
        <p:nvSpPr>
          <p:cNvPr id="6" name="Espace réservé du contenu 2"/>
          <p:cNvSpPr txBox="1">
            <a:spLocks/>
          </p:cNvSpPr>
          <p:nvPr/>
        </p:nvSpPr>
        <p:spPr bwMode="auto">
          <a:xfrm>
            <a:off x="84667" y="1090612"/>
            <a:ext cx="5863165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GB" sz="2000" kern="0" dirty="0" smtClean="0"/>
              <a:t>NTN -&gt; to IMT2030 </a:t>
            </a:r>
            <a:r>
              <a:rPr lang="fr-FR" sz="2000" kern="0" dirty="0" smtClean="0"/>
              <a:t>usage scenarios</a:t>
            </a:r>
            <a:endParaRPr lang="en-GB" sz="2000" kern="0" dirty="0" smtClean="0"/>
          </a:p>
          <a:p>
            <a:pPr lvl="1"/>
            <a:r>
              <a:rPr lang="en-US" sz="1600" b="1" kern="0" dirty="0"/>
              <a:t>Ubiquitous </a:t>
            </a:r>
            <a:r>
              <a:rPr lang="en-US" sz="1600" b="1" kern="0" dirty="0" smtClean="0"/>
              <a:t>connectivity</a:t>
            </a:r>
            <a:endParaRPr lang="en-US" sz="1600" kern="0" dirty="0"/>
          </a:p>
          <a:p>
            <a:pPr lvl="2"/>
            <a:r>
              <a:rPr lang="en-US" sz="1200" kern="0" dirty="0"/>
              <a:t>e</a:t>
            </a:r>
            <a:r>
              <a:rPr lang="en-US" sz="1200" kern="0" dirty="0" smtClean="0"/>
              <a:t>.g. broadband </a:t>
            </a:r>
            <a:r>
              <a:rPr lang="en-US" sz="1200" kern="0" dirty="0"/>
              <a:t>services to vehicles/drones and transportation platforms</a:t>
            </a:r>
          </a:p>
          <a:p>
            <a:pPr lvl="1"/>
            <a:r>
              <a:rPr lang="en-US" sz="1600" b="1" kern="0" dirty="0"/>
              <a:t>Massive </a:t>
            </a:r>
            <a:r>
              <a:rPr lang="en-US" sz="1600" b="1" kern="0" dirty="0" smtClean="0"/>
              <a:t>Communications</a:t>
            </a:r>
            <a:endParaRPr lang="en-US" sz="1600" kern="0" dirty="0"/>
          </a:p>
          <a:p>
            <a:pPr lvl="2"/>
            <a:r>
              <a:rPr lang="en-US" sz="1200" kern="0" dirty="0"/>
              <a:t>e</a:t>
            </a:r>
            <a:r>
              <a:rPr lang="en-US" sz="1200" kern="0" dirty="0" smtClean="0"/>
              <a:t>.g. Data </a:t>
            </a:r>
            <a:r>
              <a:rPr lang="en-US" sz="1200" kern="0" dirty="0"/>
              <a:t>collect from a wide area (e.g. utilities, agriculture, public safety)</a:t>
            </a:r>
          </a:p>
          <a:p>
            <a:pPr lvl="1"/>
            <a:r>
              <a:rPr lang="en-US" sz="1600" b="1" kern="0" dirty="0"/>
              <a:t>Hyper Reliable and low latency </a:t>
            </a:r>
            <a:r>
              <a:rPr lang="en-US" sz="1600" b="1" kern="0" dirty="0" smtClean="0"/>
              <a:t>communications</a:t>
            </a:r>
          </a:p>
          <a:p>
            <a:pPr lvl="2"/>
            <a:r>
              <a:rPr lang="en-US" sz="1200" kern="0" dirty="0"/>
              <a:t>e</a:t>
            </a:r>
            <a:r>
              <a:rPr lang="en-US" sz="1200" kern="0" dirty="0" smtClean="0"/>
              <a:t>.g. monitoring and control. Reliability </a:t>
            </a:r>
            <a:r>
              <a:rPr lang="en-US" sz="1200" kern="0" dirty="0"/>
              <a:t>includes positioning </a:t>
            </a:r>
            <a:r>
              <a:rPr lang="en-US" sz="1200" kern="0" dirty="0" smtClean="0"/>
              <a:t>services (network </a:t>
            </a:r>
            <a:r>
              <a:rPr lang="en-US" sz="1200" kern="0" dirty="0"/>
              <a:t>based)</a:t>
            </a:r>
          </a:p>
          <a:p>
            <a:pPr lvl="1"/>
            <a:r>
              <a:rPr lang="en-US" sz="1600" b="1" kern="0" dirty="0" smtClean="0"/>
              <a:t>Immersive communications</a:t>
            </a:r>
            <a:endParaRPr lang="en-US" sz="1600" kern="0" dirty="0"/>
          </a:p>
          <a:p>
            <a:pPr lvl="2"/>
            <a:r>
              <a:rPr lang="en-US" sz="1200" kern="0" dirty="0" smtClean="0"/>
              <a:t>e.g. Direct </a:t>
            </a:r>
            <a:r>
              <a:rPr lang="en-US" sz="1200" kern="0" dirty="0"/>
              <a:t>connectivity to smartphones/wearable devices </a:t>
            </a:r>
            <a:r>
              <a:rPr lang="en-US" sz="1200" kern="0" dirty="0" smtClean="0"/>
              <a:t>also in </a:t>
            </a:r>
            <a:r>
              <a:rPr lang="en-US" sz="1200" kern="0" dirty="0"/>
              <a:t>light indoor/in car scenarios</a:t>
            </a:r>
          </a:p>
          <a:p>
            <a:pPr lvl="1"/>
            <a:r>
              <a:rPr lang="en-US" sz="1600" b="1" kern="0" dirty="0" smtClean="0"/>
              <a:t>AI </a:t>
            </a:r>
            <a:r>
              <a:rPr lang="en-US" sz="1600" b="1" kern="0" dirty="0"/>
              <a:t>and </a:t>
            </a:r>
            <a:r>
              <a:rPr lang="en-US" sz="1600" b="1" kern="0" dirty="0" smtClean="0"/>
              <a:t>Communications</a:t>
            </a:r>
          </a:p>
          <a:p>
            <a:pPr lvl="2"/>
            <a:r>
              <a:rPr lang="en-US" sz="1200" kern="0" dirty="0"/>
              <a:t>e</a:t>
            </a:r>
            <a:r>
              <a:rPr lang="en-US" sz="1200" kern="0" dirty="0" smtClean="0"/>
              <a:t>.g. Multi </a:t>
            </a:r>
            <a:r>
              <a:rPr lang="en-US" sz="1200" kern="0" dirty="0"/>
              <a:t>layer networks, optimized spectrum usage </a:t>
            </a:r>
          </a:p>
          <a:p>
            <a:pPr lvl="1"/>
            <a:r>
              <a:rPr lang="en-US" sz="1600" b="1" kern="0" dirty="0" smtClean="0"/>
              <a:t>Integrated </a:t>
            </a:r>
            <a:r>
              <a:rPr lang="en-US" sz="1600" b="1" kern="0" dirty="0"/>
              <a:t>Sensing and </a:t>
            </a:r>
            <a:r>
              <a:rPr lang="en-US" sz="1600" b="1" kern="0" dirty="0" smtClean="0"/>
              <a:t>communications</a:t>
            </a:r>
            <a:endParaRPr lang="en-US" sz="1600" kern="0" dirty="0"/>
          </a:p>
          <a:p>
            <a:pPr lvl="2"/>
            <a:r>
              <a:rPr lang="en-US" sz="1200" kern="0" dirty="0"/>
              <a:t>e</a:t>
            </a:r>
            <a:r>
              <a:rPr lang="en-US" sz="1200" kern="0" dirty="0" smtClean="0"/>
              <a:t>.g. Detection </a:t>
            </a:r>
            <a:r>
              <a:rPr lang="en-US" sz="1200" kern="0" dirty="0"/>
              <a:t>of events at regional </a:t>
            </a:r>
            <a:r>
              <a:rPr lang="en-US" sz="1200" kern="0" dirty="0" smtClean="0"/>
              <a:t>level</a:t>
            </a:r>
            <a:endParaRPr lang="en-US" sz="1600" kern="0" dirty="0" smtClean="0"/>
          </a:p>
        </p:txBody>
      </p:sp>
    </p:spTree>
    <p:extLst>
      <p:ext uri="{BB962C8B-B14F-4D97-AF65-F5344CB8AC3E}">
        <p14:creationId xmlns:p14="http://schemas.microsoft.com/office/powerpoint/2010/main" val="3452234350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81215C23-8DB6-4380-B915-51146BB20E0B}"/>
              </a:ext>
            </a:extLst>
          </p:cNvPr>
          <p:cNvSpPr txBox="1">
            <a:spLocks/>
          </p:cNvSpPr>
          <p:nvPr/>
        </p:nvSpPr>
        <p:spPr bwMode="auto">
          <a:xfrm>
            <a:off x="722313" y="1927225"/>
            <a:ext cx="7772400" cy="1101725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en-US" sz="40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Thank you</a:t>
            </a:r>
            <a:endParaRPr lang="en-GB" sz="4000" b="1" i="1" kern="0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0"/>
            </a:endParaRP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NTN </a:t>
            </a:r>
            <a:r>
              <a:rPr lang="fr-FR" dirty="0" err="1"/>
              <a:t>targeted</a:t>
            </a:r>
            <a:r>
              <a:rPr lang="fr-FR" dirty="0"/>
              <a:t> </a:t>
            </a:r>
            <a:r>
              <a:rPr lang="fr-FR" dirty="0" err="1"/>
              <a:t>market</a:t>
            </a:r>
            <a:r>
              <a:rPr lang="fr-FR" dirty="0"/>
              <a:t> segments</a:t>
            </a:r>
          </a:p>
        </p:txBody>
      </p:sp>
      <p:sp>
        <p:nvSpPr>
          <p:cNvPr id="6" name="Espace réservé du contenu 2"/>
          <p:cNvSpPr txBox="1">
            <a:spLocks/>
          </p:cNvSpPr>
          <p:nvPr/>
        </p:nvSpPr>
        <p:spPr bwMode="auto">
          <a:xfrm>
            <a:off x="4483100" y="979840"/>
            <a:ext cx="4367733" cy="260097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fr-FR" sz="1800" kern="0" dirty="0"/>
              <a:t>Enterprise </a:t>
            </a:r>
            <a:r>
              <a:rPr lang="fr-FR" sz="1800" kern="0" dirty="0" err="1"/>
              <a:t>market</a:t>
            </a:r>
            <a:endParaRPr lang="fr-FR" sz="1800" kern="0" dirty="0"/>
          </a:p>
          <a:p>
            <a:pPr lvl="1"/>
            <a:r>
              <a:rPr lang="en-GB" sz="1600" kern="0" dirty="0"/>
              <a:t>Need for services in rural areas or less developed areas and moving platforms</a:t>
            </a:r>
          </a:p>
          <a:p>
            <a:pPr lvl="1"/>
            <a:r>
              <a:rPr lang="en-GB" sz="1600" kern="0" dirty="0"/>
              <a:t>Unique UE for both NTN/TN</a:t>
            </a:r>
          </a:p>
          <a:p>
            <a:pPr lvl="1"/>
            <a:r>
              <a:rPr lang="en-GB" sz="1600" kern="0" dirty="0"/>
              <a:t>Similar use cases to today (e.g. media &amp; entertainment)</a:t>
            </a:r>
          </a:p>
          <a:p>
            <a:pPr lvl="1"/>
            <a:r>
              <a:rPr lang="en-GB" sz="1600" kern="0" dirty="0"/>
              <a:t>As the technology becomes cheaper and compact and easier to access, the adoption is expected to rise.</a:t>
            </a:r>
            <a:endParaRPr lang="fr-FR" sz="1600" kern="0" dirty="0"/>
          </a:p>
        </p:txBody>
      </p:sp>
      <p:sp>
        <p:nvSpPr>
          <p:cNvPr id="7" name="Espace réservé du contenu 2"/>
          <p:cNvSpPr txBox="1">
            <a:spLocks/>
          </p:cNvSpPr>
          <p:nvPr/>
        </p:nvSpPr>
        <p:spPr bwMode="auto">
          <a:xfrm>
            <a:off x="264082" y="3665127"/>
            <a:ext cx="8586751" cy="120702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fr-FR" sz="1800" kern="0" dirty="0"/>
              <a:t>Vertical </a:t>
            </a:r>
            <a:r>
              <a:rPr lang="fr-FR" sz="1800" kern="0" dirty="0" err="1"/>
              <a:t>markets</a:t>
            </a:r>
            <a:endParaRPr lang="fr-FR" sz="1800" kern="0" dirty="0"/>
          </a:p>
          <a:p>
            <a:pPr lvl="1"/>
            <a:r>
              <a:rPr lang="en-GB" sz="1600" kern="0" dirty="0"/>
              <a:t>Utilities, agriculture, governmental users</a:t>
            </a:r>
          </a:p>
          <a:p>
            <a:pPr lvl="1"/>
            <a:r>
              <a:rPr lang="en-GB" sz="1600" kern="0" dirty="0"/>
              <a:t>Specific requirements: e.g. autonomy, </a:t>
            </a:r>
            <a:r>
              <a:rPr lang="en-GB" sz="1600" kern="0" dirty="0" smtClean="0"/>
              <a:t>security, resilience and mobility</a:t>
            </a:r>
            <a:endParaRPr lang="en-GB" sz="1600" kern="0" dirty="0"/>
          </a:p>
          <a:p>
            <a:pPr lvl="1"/>
            <a:r>
              <a:rPr lang="en-GB" sz="1600" kern="0" dirty="0"/>
              <a:t>Several 100 K of users are expected to require satellite connectivity</a:t>
            </a:r>
            <a:endParaRPr lang="fr-FR" sz="1600" kern="0" dirty="0"/>
          </a:p>
        </p:txBody>
      </p:sp>
      <p:sp>
        <p:nvSpPr>
          <p:cNvPr id="8" name="Espace réservé du contenu 2"/>
          <p:cNvSpPr txBox="1">
            <a:spLocks/>
          </p:cNvSpPr>
          <p:nvPr/>
        </p:nvSpPr>
        <p:spPr bwMode="auto">
          <a:xfrm>
            <a:off x="264083" y="986494"/>
            <a:ext cx="4100484" cy="260097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fr-FR" sz="1800" dirty="0"/>
              <a:t>Consumer </a:t>
            </a:r>
            <a:r>
              <a:rPr lang="fr-FR" sz="1800" dirty="0" err="1"/>
              <a:t>market</a:t>
            </a:r>
            <a:endParaRPr lang="fr-FR" sz="1800" dirty="0"/>
          </a:p>
          <a:p>
            <a:pPr lvl="1"/>
            <a:r>
              <a:rPr lang="en-GB" sz="1600" dirty="0"/>
              <a:t>Includes connectivity to smartphones or wearable devices &amp; cars</a:t>
            </a:r>
          </a:p>
          <a:p>
            <a:pPr lvl="1"/>
            <a:r>
              <a:rPr lang="en-GB" sz="1600" dirty="0"/>
              <a:t>Need for guaranteed coverage </a:t>
            </a:r>
            <a:endParaRPr lang="fr-FR" sz="1600" dirty="0"/>
          </a:p>
          <a:p>
            <a:pPr lvl="1"/>
            <a:r>
              <a:rPr lang="en-GB" sz="1600" dirty="0"/>
              <a:t>By 2030, at least</a:t>
            </a:r>
          </a:p>
          <a:p>
            <a:pPr lvl="2"/>
            <a:r>
              <a:rPr lang="en-GB" sz="1400" dirty="0"/>
              <a:t>7.5% of the total number of mobile subscribers (5.2Bn) expected to be NTN</a:t>
            </a:r>
            <a:endParaRPr lang="fr-FR" sz="1400" dirty="0"/>
          </a:p>
          <a:p>
            <a:pPr lvl="2"/>
            <a:r>
              <a:rPr lang="en-GB" sz="1400" dirty="0"/>
              <a:t>5% of the new cars (~75 million per year) are expected to be NTN capable</a:t>
            </a:r>
          </a:p>
        </p:txBody>
      </p:sp>
    </p:spTree>
    <p:extLst>
      <p:ext uri="{BB962C8B-B14F-4D97-AF65-F5344CB8AC3E}">
        <p14:creationId xmlns:p14="http://schemas.microsoft.com/office/powerpoint/2010/main" val="259779992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NTN </a:t>
            </a:r>
            <a:r>
              <a:rPr lang="fr-FR" dirty="0" err="1" smtClean="0"/>
              <a:t>related</a:t>
            </a:r>
            <a:r>
              <a:rPr lang="fr-FR" dirty="0" smtClean="0"/>
              <a:t> use cases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14107" y="1090613"/>
            <a:ext cx="4474278" cy="3622675"/>
          </a:xfrm>
        </p:spPr>
        <p:txBody>
          <a:bodyPr/>
          <a:lstStyle/>
          <a:p>
            <a:r>
              <a:rPr lang="fr-FR" sz="1800" dirty="0" smtClean="0"/>
              <a:t>Candidate use cases (</a:t>
            </a:r>
            <a:r>
              <a:rPr lang="fr-FR" sz="1800" dirty="0"/>
              <a:t>consumer &amp; </a:t>
            </a:r>
            <a:r>
              <a:rPr lang="fr-FR" sz="1800" dirty="0" err="1"/>
              <a:t>enterprise</a:t>
            </a:r>
            <a:r>
              <a:rPr lang="fr-FR" sz="1800" dirty="0" smtClean="0"/>
              <a:t>)</a:t>
            </a:r>
            <a:endParaRPr lang="fr-FR" sz="1800" dirty="0"/>
          </a:p>
          <a:p>
            <a:pPr lvl="1"/>
            <a:r>
              <a:rPr lang="fr-FR" sz="1600" dirty="0"/>
              <a:t>Direct </a:t>
            </a:r>
            <a:r>
              <a:rPr lang="fr-FR" sz="1600" dirty="0" err="1"/>
              <a:t>connectivity</a:t>
            </a:r>
            <a:r>
              <a:rPr lang="fr-FR" sz="1600" dirty="0"/>
              <a:t> to smartphones/</a:t>
            </a:r>
            <a:r>
              <a:rPr lang="fr-FR" sz="1600" dirty="0" err="1"/>
              <a:t>wearable</a:t>
            </a:r>
            <a:r>
              <a:rPr lang="fr-FR" sz="1600" dirty="0"/>
              <a:t> </a:t>
            </a:r>
            <a:r>
              <a:rPr lang="fr-FR" sz="1600" dirty="0" err="1"/>
              <a:t>devices</a:t>
            </a:r>
            <a:endParaRPr lang="fr-FR" sz="1600" dirty="0"/>
          </a:p>
          <a:p>
            <a:pPr lvl="1"/>
            <a:r>
              <a:rPr lang="fr-FR" sz="1600" dirty="0"/>
              <a:t>Broadband </a:t>
            </a:r>
            <a:r>
              <a:rPr lang="fr-FR" sz="1600" dirty="0" err="1"/>
              <a:t>connectivity</a:t>
            </a:r>
            <a:r>
              <a:rPr lang="fr-FR" sz="1600" dirty="0"/>
              <a:t> to land </a:t>
            </a:r>
            <a:r>
              <a:rPr lang="fr-FR" sz="1600" dirty="0" err="1"/>
              <a:t>vehicles</a:t>
            </a:r>
            <a:endParaRPr lang="fr-FR" sz="1600" dirty="0"/>
          </a:p>
          <a:p>
            <a:pPr lvl="1"/>
            <a:r>
              <a:rPr lang="fr-FR" sz="1600" dirty="0"/>
              <a:t>Broadband </a:t>
            </a:r>
            <a:r>
              <a:rPr lang="fr-FR" sz="1600" dirty="0" err="1"/>
              <a:t>connectivity</a:t>
            </a:r>
            <a:r>
              <a:rPr lang="fr-FR" sz="1600" dirty="0"/>
              <a:t> to drones (or </a:t>
            </a:r>
            <a:r>
              <a:rPr lang="fr-FR" sz="1600" dirty="0" err="1"/>
              <a:t>UxV</a:t>
            </a:r>
            <a:r>
              <a:rPr lang="fr-FR" sz="1600" dirty="0"/>
              <a:t>)</a:t>
            </a:r>
          </a:p>
          <a:p>
            <a:pPr lvl="1"/>
            <a:r>
              <a:rPr lang="fr-FR" sz="1600" dirty="0"/>
              <a:t>Broadband </a:t>
            </a:r>
            <a:r>
              <a:rPr lang="fr-FR" sz="1600" dirty="0" err="1"/>
              <a:t>connectivity</a:t>
            </a:r>
            <a:r>
              <a:rPr lang="fr-FR" sz="1600" dirty="0"/>
              <a:t> to homes/</a:t>
            </a:r>
            <a:r>
              <a:rPr lang="fr-FR" sz="1600" dirty="0" err="1"/>
              <a:t>small</a:t>
            </a:r>
            <a:r>
              <a:rPr lang="fr-FR" sz="1600" dirty="0"/>
              <a:t> offices</a:t>
            </a:r>
          </a:p>
          <a:p>
            <a:pPr lvl="1"/>
            <a:r>
              <a:rPr lang="fr-FR" sz="1600" dirty="0"/>
              <a:t>High speed </a:t>
            </a:r>
            <a:r>
              <a:rPr lang="fr-FR" sz="1600" dirty="0" err="1"/>
              <a:t>broadband</a:t>
            </a:r>
            <a:r>
              <a:rPr lang="fr-FR" sz="1600" dirty="0"/>
              <a:t> </a:t>
            </a:r>
            <a:r>
              <a:rPr lang="fr-FR" sz="1600" dirty="0" err="1"/>
              <a:t>connectivity</a:t>
            </a:r>
            <a:r>
              <a:rPr lang="fr-FR" sz="1600" dirty="0"/>
              <a:t> to public transportation </a:t>
            </a:r>
            <a:r>
              <a:rPr lang="fr-FR" sz="1600" dirty="0" err="1"/>
              <a:t>platforms</a:t>
            </a:r>
            <a:r>
              <a:rPr lang="fr-FR" sz="1600" dirty="0"/>
              <a:t> (Aircraft, </a:t>
            </a:r>
            <a:r>
              <a:rPr lang="fr-FR" sz="1600" dirty="0" err="1"/>
              <a:t>Railway</a:t>
            </a:r>
            <a:r>
              <a:rPr lang="fr-FR" sz="1600" dirty="0"/>
              <a:t>, Maritime, </a:t>
            </a:r>
            <a:r>
              <a:rPr lang="fr-FR" sz="1600" dirty="0" smtClean="0"/>
              <a:t>..)</a:t>
            </a:r>
          </a:p>
          <a:p>
            <a:pPr lvl="1"/>
            <a:r>
              <a:rPr lang="en-US" sz="1600" dirty="0"/>
              <a:t>Support of strengthened regulatory </a:t>
            </a:r>
            <a:r>
              <a:rPr lang="en-US" sz="1600" dirty="0" smtClean="0"/>
              <a:t>aspects</a:t>
            </a:r>
          </a:p>
          <a:p>
            <a:pPr lvl="1"/>
            <a:r>
              <a:rPr lang="fr-FR" sz="1600" dirty="0" smtClean="0"/>
              <a:t>…</a:t>
            </a:r>
            <a:endParaRPr lang="fr-FR" sz="1600" dirty="0"/>
          </a:p>
          <a:p>
            <a:pPr lvl="1"/>
            <a:endParaRPr lang="en-US" sz="2000" dirty="0"/>
          </a:p>
        </p:txBody>
      </p:sp>
      <p:sp>
        <p:nvSpPr>
          <p:cNvPr id="8" name="Espace réservé du contenu 2"/>
          <p:cNvSpPr txBox="1">
            <a:spLocks/>
          </p:cNvSpPr>
          <p:nvPr/>
        </p:nvSpPr>
        <p:spPr bwMode="auto">
          <a:xfrm>
            <a:off x="4383537" y="1090613"/>
            <a:ext cx="4490588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fr-FR" sz="1800" dirty="0"/>
              <a:t>Candidate use cases </a:t>
            </a:r>
            <a:r>
              <a:rPr lang="fr-FR" sz="1800" dirty="0" smtClean="0"/>
              <a:t>(vertical </a:t>
            </a:r>
            <a:r>
              <a:rPr lang="fr-FR" sz="1800" dirty="0" err="1" smtClean="0"/>
              <a:t>markets</a:t>
            </a:r>
            <a:r>
              <a:rPr lang="fr-FR" sz="1800" dirty="0" smtClean="0"/>
              <a:t>)</a:t>
            </a:r>
          </a:p>
          <a:p>
            <a:pPr lvl="1"/>
            <a:r>
              <a:rPr lang="fr-FR" sz="1600" kern="0" dirty="0" smtClean="0"/>
              <a:t>Broadband </a:t>
            </a:r>
            <a:r>
              <a:rPr lang="en-US" sz="1600" kern="0" dirty="0" smtClean="0"/>
              <a:t>connectivity to homes and small offices</a:t>
            </a:r>
          </a:p>
          <a:p>
            <a:pPr lvl="1"/>
            <a:r>
              <a:rPr lang="fr-FR" sz="1600" kern="0" dirty="0" smtClean="0"/>
              <a:t>Content distribution for media applications</a:t>
            </a:r>
          </a:p>
          <a:p>
            <a:pPr lvl="1"/>
            <a:r>
              <a:rPr lang="fr-FR" sz="1600" kern="0" dirty="0" err="1" smtClean="0"/>
              <a:t>Fast</a:t>
            </a:r>
            <a:r>
              <a:rPr lang="fr-FR" sz="1600" kern="0" dirty="0" smtClean="0"/>
              <a:t> </a:t>
            </a:r>
            <a:r>
              <a:rPr lang="fr-FR" sz="1600" kern="0" dirty="0" err="1" smtClean="0"/>
              <a:t>set-up</a:t>
            </a:r>
            <a:r>
              <a:rPr lang="fr-FR" sz="1600" kern="0" dirty="0" smtClean="0"/>
              <a:t> of </a:t>
            </a:r>
            <a:r>
              <a:rPr lang="fr-FR" sz="1600" kern="0" dirty="0" err="1" smtClean="0"/>
              <a:t>Connectivity</a:t>
            </a:r>
            <a:r>
              <a:rPr lang="fr-FR" sz="1600" kern="0" dirty="0" smtClean="0"/>
              <a:t> to an Area/</a:t>
            </a:r>
            <a:r>
              <a:rPr lang="fr-FR" sz="1600" kern="0" dirty="0" err="1" smtClean="0"/>
              <a:t>theater</a:t>
            </a:r>
            <a:r>
              <a:rPr lang="fr-FR" sz="1600" kern="0" dirty="0" smtClean="0"/>
              <a:t> of </a:t>
            </a:r>
            <a:r>
              <a:rPr lang="fr-FR" sz="1600" kern="0" dirty="0" err="1" smtClean="0"/>
              <a:t>operation</a:t>
            </a:r>
            <a:r>
              <a:rPr lang="fr-FR" sz="1600" kern="0" dirty="0" smtClean="0"/>
              <a:t> (for utilities and public </a:t>
            </a:r>
            <a:r>
              <a:rPr lang="fr-FR" sz="1600" kern="0" dirty="0" err="1" smtClean="0"/>
              <a:t>safety</a:t>
            </a:r>
            <a:r>
              <a:rPr lang="fr-FR" sz="1600" kern="0" dirty="0" smtClean="0"/>
              <a:t>)</a:t>
            </a:r>
          </a:p>
          <a:p>
            <a:pPr lvl="1"/>
            <a:r>
              <a:rPr lang="fr-FR" sz="1600" kern="0" dirty="0" err="1" smtClean="0"/>
              <a:t>Environmental</a:t>
            </a:r>
            <a:r>
              <a:rPr lang="fr-FR" sz="1600" kern="0" dirty="0" smtClean="0"/>
              <a:t> change </a:t>
            </a:r>
            <a:r>
              <a:rPr lang="fr-FR" sz="1600" kern="0" dirty="0" err="1" smtClean="0"/>
              <a:t>detection</a:t>
            </a:r>
            <a:endParaRPr lang="fr-FR" sz="1600" kern="0" dirty="0" smtClean="0"/>
          </a:p>
          <a:p>
            <a:pPr lvl="1"/>
            <a:r>
              <a:rPr lang="fr-FR" sz="1600" kern="0" dirty="0" smtClean="0"/>
              <a:t>Low </a:t>
            </a:r>
            <a:r>
              <a:rPr lang="fr-FR" sz="1600" kern="0" dirty="0" err="1" smtClean="0"/>
              <a:t>latency</a:t>
            </a:r>
            <a:r>
              <a:rPr lang="fr-FR" sz="1600" kern="0" dirty="0" smtClean="0"/>
              <a:t> service over long distance</a:t>
            </a:r>
          </a:p>
          <a:p>
            <a:pPr lvl="1"/>
            <a:r>
              <a:rPr lang="fr-FR" sz="1600" kern="0" dirty="0" smtClean="0"/>
              <a:t>Data </a:t>
            </a:r>
            <a:r>
              <a:rPr lang="fr-FR" sz="1600" kern="0" dirty="0" err="1" smtClean="0"/>
              <a:t>collect</a:t>
            </a:r>
            <a:r>
              <a:rPr lang="fr-FR" sz="1600" kern="0" dirty="0" smtClean="0"/>
              <a:t> </a:t>
            </a:r>
            <a:r>
              <a:rPr lang="fr-FR" sz="1600" kern="0" dirty="0" err="1" smtClean="0"/>
              <a:t>from</a:t>
            </a:r>
            <a:r>
              <a:rPr lang="fr-FR" sz="1600" kern="0" dirty="0" smtClean="0"/>
              <a:t> </a:t>
            </a:r>
            <a:r>
              <a:rPr lang="fr-FR" sz="1600" kern="0" dirty="0" err="1" smtClean="0"/>
              <a:t>sensors</a:t>
            </a:r>
            <a:r>
              <a:rPr lang="fr-FR" sz="1600" kern="0" dirty="0" smtClean="0"/>
              <a:t> over a </a:t>
            </a:r>
            <a:r>
              <a:rPr lang="fr-FR" sz="1600" kern="0" dirty="0" err="1" smtClean="0"/>
              <a:t>wide</a:t>
            </a:r>
            <a:r>
              <a:rPr lang="fr-FR" sz="1600" kern="0" dirty="0" smtClean="0"/>
              <a:t> area</a:t>
            </a:r>
          </a:p>
          <a:p>
            <a:pPr lvl="1"/>
            <a:r>
              <a:rPr lang="en-US" sz="1600" kern="0" dirty="0"/>
              <a:t>Seamless communication and mobility for Mission Critical users in </a:t>
            </a:r>
            <a:r>
              <a:rPr lang="en-US" sz="1600" kern="0" dirty="0" smtClean="0"/>
              <a:t>helicopters</a:t>
            </a:r>
          </a:p>
          <a:p>
            <a:pPr lvl="1"/>
            <a:r>
              <a:rPr lang="en-US" sz="1600" kern="0" dirty="0" smtClean="0"/>
              <a:t>…</a:t>
            </a:r>
            <a:endParaRPr lang="fr-FR" sz="1600" kern="0" dirty="0"/>
          </a:p>
        </p:txBody>
      </p:sp>
    </p:spTree>
    <p:extLst>
      <p:ext uri="{BB962C8B-B14F-4D97-AF65-F5344CB8AC3E}">
        <p14:creationId xmlns:p14="http://schemas.microsoft.com/office/powerpoint/2010/main" val="484044110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Targeted</a:t>
            </a:r>
            <a:r>
              <a:rPr lang="fr-FR" dirty="0"/>
              <a:t> </a:t>
            </a:r>
            <a:r>
              <a:rPr lang="fr-FR" dirty="0" smtClean="0"/>
              <a:t>NTN capable user </a:t>
            </a:r>
            <a:r>
              <a:rPr lang="fr-FR" dirty="0" err="1" smtClean="0"/>
              <a:t>equipment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dirty="0" err="1"/>
              <a:t>Handheld</a:t>
            </a:r>
            <a:r>
              <a:rPr lang="fr-FR" dirty="0"/>
              <a:t> (</a:t>
            </a:r>
            <a:r>
              <a:rPr lang="fr-FR" dirty="0" err="1"/>
              <a:t>e.g</a:t>
            </a:r>
            <a:r>
              <a:rPr lang="fr-FR" dirty="0"/>
              <a:t>. smartphones)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dirty="0" err="1"/>
              <a:t>IoT</a:t>
            </a:r>
            <a:r>
              <a:rPr lang="fr-FR" dirty="0"/>
              <a:t> </a:t>
            </a:r>
            <a:r>
              <a:rPr lang="fr-FR" dirty="0" err="1"/>
              <a:t>devices</a:t>
            </a:r>
            <a:r>
              <a:rPr lang="fr-FR" dirty="0"/>
              <a:t> (</a:t>
            </a:r>
            <a:r>
              <a:rPr lang="fr-FR" dirty="0" err="1"/>
              <a:t>e.g</a:t>
            </a:r>
            <a:r>
              <a:rPr lang="fr-FR" dirty="0"/>
              <a:t>. </a:t>
            </a:r>
            <a:r>
              <a:rPr lang="fr-FR" dirty="0" err="1"/>
              <a:t>wearables</a:t>
            </a:r>
            <a:r>
              <a:rPr lang="fr-FR" dirty="0"/>
              <a:t>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dirty="0" err="1"/>
              <a:t>Piloted</a:t>
            </a:r>
            <a:r>
              <a:rPr lang="fr-FR" dirty="0"/>
              <a:t> </a:t>
            </a:r>
            <a:r>
              <a:rPr lang="fr-FR" dirty="0" err="1"/>
              <a:t>moving</a:t>
            </a:r>
            <a:r>
              <a:rPr lang="fr-FR" dirty="0"/>
              <a:t> </a:t>
            </a:r>
            <a:r>
              <a:rPr lang="fr-FR" dirty="0" err="1"/>
              <a:t>platforms</a:t>
            </a:r>
            <a:r>
              <a:rPr lang="fr-FR" dirty="0"/>
              <a:t>: </a:t>
            </a:r>
            <a:r>
              <a:rPr lang="fr-FR" dirty="0" err="1"/>
              <a:t>vehicles</a:t>
            </a:r>
            <a:r>
              <a:rPr lang="fr-FR" dirty="0"/>
              <a:t>, </a:t>
            </a:r>
            <a:r>
              <a:rPr lang="fr-FR" dirty="0" err="1"/>
              <a:t>aircrafts</a:t>
            </a:r>
            <a:r>
              <a:rPr lang="fr-FR" dirty="0"/>
              <a:t>, trains, </a:t>
            </a:r>
            <a:r>
              <a:rPr lang="fr-FR" dirty="0" err="1"/>
              <a:t>vessels</a:t>
            </a:r>
            <a:r>
              <a:rPr lang="fr-FR" dirty="0"/>
              <a:t>, </a:t>
            </a:r>
            <a:r>
              <a:rPr lang="fr-FR" dirty="0" err="1"/>
              <a:t>Helicopters</a:t>
            </a:r>
            <a:endParaRPr lang="fr-FR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dirty="0" err="1"/>
              <a:t>Autonomous</a:t>
            </a:r>
            <a:r>
              <a:rPr lang="fr-FR" dirty="0"/>
              <a:t> or </a:t>
            </a:r>
            <a:r>
              <a:rPr lang="fr-FR" dirty="0" err="1"/>
              <a:t>remote</a:t>
            </a:r>
            <a:r>
              <a:rPr lang="fr-FR" dirty="0"/>
              <a:t> </a:t>
            </a:r>
            <a:r>
              <a:rPr lang="fr-FR" dirty="0" err="1"/>
              <a:t>piloted</a:t>
            </a:r>
            <a:r>
              <a:rPr lang="fr-FR" dirty="0"/>
              <a:t>/</a:t>
            </a:r>
            <a:r>
              <a:rPr lang="fr-FR" dirty="0" err="1"/>
              <a:t>monitored</a:t>
            </a:r>
            <a:r>
              <a:rPr lang="fr-FR" dirty="0"/>
              <a:t>/</a:t>
            </a:r>
            <a:r>
              <a:rPr lang="fr-FR" dirty="0" err="1"/>
              <a:t>maintained</a:t>
            </a:r>
            <a:r>
              <a:rPr lang="fr-FR" dirty="0"/>
              <a:t> </a:t>
            </a:r>
            <a:r>
              <a:rPr lang="fr-FR" dirty="0" err="1"/>
              <a:t>moving</a:t>
            </a:r>
            <a:r>
              <a:rPr lang="fr-FR" dirty="0"/>
              <a:t> </a:t>
            </a:r>
            <a:r>
              <a:rPr lang="fr-FR" dirty="0" err="1"/>
              <a:t>platforms</a:t>
            </a:r>
            <a:r>
              <a:rPr lang="fr-FR" dirty="0"/>
              <a:t>: i.e. </a:t>
            </a:r>
            <a:r>
              <a:rPr lang="fr-FR" dirty="0" err="1"/>
              <a:t>UxV</a:t>
            </a:r>
            <a:endParaRPr lang="fr-FR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dirty="0"/>
              <a:t>Building </a:t>
            </a:r>
            <a:r>
              <a:rPr lang="fr-FR" dirty="0" err="1" smtClean="0"/>
              <a:t>mounted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39849368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028EA06-5405-43DA-BDDC-3946B20DBF66}">
  <ds:schemaRefs>
    <ds:schemaRef ds:uri="http://purl.org/dc/terms/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199dcaf0-96ce-4e65-9ae8-79a6ae4aa63e"/>
    <ds:schemaRef ds:uri="2ca8e41a-b3d0-462f-857c-48a93d48cc9b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598</Words>
  <Application>Microsoft Office PowerPoint</Application>
  <PresentationFormat>Affichage à l'écran (16:9)</PresentationFormat>
  <Paragraphs>76</Paragraphs>
  <Slides>7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7</vt:i4>
      </vt:variant>
    </vt:vector>
  </HeadingPairs>
  <TitlesOfParts>
    <vt:vector size="14" baseType="lpstr">
      <vt:lpstr>ＭＳ Ｐゴシック</vt:lpstr>
      <vt:lpstr>ＭＳ Ｐゴシック</vt:lpstr>
      <vt:lpstr>Arial</vt:lpstr>
      <vt:lpstr>Calibri</vt:lpstr>
      <vt:lpstr>Times New Roman</vt:lpstr>
      <vt:lpstr>Office Theme</vt:lpstr>
      <vt:lpstr>Custom Design</vt:lpstr>
      <vt:lpstr>Présentation PowerPoint</vt:lpstr>
      <vt:lpstr>Considerations on the areas of interest for the 6G study item </vt:lpstr>
      <vt:lpstr>NTN shall be a native component of IMT-2030</vt:lpstr>
      <vt:lpstr>Présentation PowerPoint</vt:lpstr>
      <vt:lpstr>NTN targeted market segments</vt:lpstr>
      <vt:lpstr>NTN related use cases</vt:lpstr>
      <vt:lpstr>Targeted NTN capable user equipment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Thales</cp:lastModifiedBy>
  <cp:revision>2264</cp:revision>
  <cp:lastPrinted>2017-02-24T12:37:51Z</cp:lastPrinted>
  <dcterms:created xsi:type="dcterms:W3CDTF">2008-08-30T09:32:10Z</dcterms:created>
  <dcterms:modified xsi:type="dcterms:W3CDTF">2024-08-09T14:46:18Z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