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13"/>
  </p:notesMasterIdLst>
  <p:sldIdLst>
    <p:sldId id="258" r:id="rId6"/>
    <p:sldId id="260" r:id="rId7"/>
    <p:sldId id="1234" r:id="rId8"/>
    <p:sldId id="1235" r:id="rId9"/>
    <p:sldId id="1236" r:id="rId10"/>
    <p:sldId id="1239" r:id="rId11"/>
    <p:sldId id="1238"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CEAB3D-5638-C9BE-AB96-A404F0FD6F8F}" name="Patterson, Charles (DSIT)" initials="P(" userId="S::charles.patterson@dsit.gov.uk::d3de1a20-c7ae-48fe-997a-9ee058822e4d" providerId="AD"/>
  <p188:author id="{18C4B673-B5D9-30FA-4B35-33B2A33EB37B}" name="Richardson, Stephen (DSIT)" initials="R(" userId="S::stephen.richardson@dsit.gov.uk::0e1034ec-2f5b-417b-8352-763ce5c6b8c1" providerId="AD"/>
  <p188:author id="{8B040695-C530-8C35-7974-AC2706BB2B59}" name="Hicks, Simon (DSIT)" initials="H(" userId="S::simon.hicks@dsit.gov.uk::522fc8b1-d94c-4dcf-8717-3a238cd4b0e7" providerId="AD"/>
  <p188:author id="{ABD70B9D-4550-506D-7BD7-34E3B692CE59}" name="Richardson, Stephen (DSIT)" initials="" userId="S::Stephen.Richardson@dsit.gov.uk::0e1034ec-2f5b-417b-8352-763ce5c6b8c1" providerId="AD"/>
  <p188:author id="{E9CAFACD-598F-9715-97F0-02A8E1BC3B17}" name="Pandza, Jasper (DSIT)" initials="JP" userId="S::Jasper.Pandza@dsit.gov.uk::51221ae5-a343-49e3-9d3a-bd95da587c7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98F521-608C-B41C-00B0-4F64FCA39C14}" v="2" dt="2024-05-16T08:07:55.764"/>
    <p1510:client id="{52AA67C8-1D6D-3269-FA7F-EE81B69D0808}" v="7" dt="2024-05-15T14:54:07.796"/>
    <p1510:client id="{8989EDC1-02A5-47FC-B7D9-0DC17AA08AD8}" v="2271" dt="2024-05-15T14:48:36.799"/>
    <p1510:client id="{94A0B230-90DF-25F2-070D-E672C4563DBC}" v="1" dt="2024-05-16T12:25:35.791"/>
    <p1510:client id="{999E26DF-7A21-D3FF-944F-3285B285C171}" v="100" dt="2024-05-17T11:02:15.265"/>
    <p1510:client id="{C2D6CCD0-1EDB-F520-2165-6DDAF0096355}" v="45" dt="2024-05-16T08:04:20.10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0" d="100"/>
          <a:sy n="30" d="100"/>
        </p:scale>
        <p:origin x="76"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andy path between two hills leading to the ocean"/>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andy path between two hills leading to the ocean"/>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Heron flying low over a beach with a short fence in the foreground"/>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View of beach and sea from a grassy sand dune"/>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View of beach and sea from a grassy sand dune"/>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457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914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1371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18288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22860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2743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3200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3657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 name="BG1_16x9.png" descr="BG1_16x9.png"/>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128" name="DSTI_White_Digital.png" descr="DSTI_White_Digital.png"/>
          <p:cNvPicPr>
            <a:picLocks noChangeAspect="1"/>
          </p:cNvPicPr>
          <p:nvPr/>
        </p:nvPicPr>
        <p:blipFill>
          <a:blip r:embed="rId3"/>
          <a:stretch>
            <a:fillRect/>
          </a:stretch>
        </p:blipFill>
        <p:spPr>
          <a:xfrm>
            <a:off x="801878" y="709324"/>
            <a:ext cx="3275259" cy="1772312"/>
          </a:xfrm>
          <a:prstGeom prst="rect">
            <a:avLst/>
          </a:prstGeom>
          <a:ln w="12700">
            <a:miter lim="400000"/>
          </a:ln>
        </p:spPr>
      </p:pic>
      <p:sp>
        <p:nvSpPr>
          <p:cNvPr id="129" name="LOREM IPSUM DOLOR"/>
          <p:cNvSpPr txBox="1"/>
          <p:nvPr/>
        </p:nvSpPr>
        <p:spPr>
          <a:xfrm>
            <a:off x="4592669" y="4267547"/>
            <a:ext cx="14681079" cy="51809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10000">
                <a:solidFill>
                  <a:srgbClr val="71F4F6"/>
                </a:solidFill>
              </a:defRPr>
            </a:lvl1pPr>
          </a:lstStyle>
          <a:p>
            <a:r>
              <a:rPr lang="en-GB" sz="11000">
                <a:latin typeface="Aptos" panose="020B0004020202020204" pitchFamily="34" charset="0"/>
              </a:rPr>
              <a:t>Release 20:</a:t>
            </a:r>
          </a:p>
          <a:p>
            <a:r>
              <a:rPr lang="en-GB" sz="11000">
                <a:latin typeface="Aptos" panose="020B0004020202020204" pitchFamily="34" charset="0"/>
              </a:rPr>
              <a:t>UK Government Priorities </a:t>
            </a:r>
            <a:endParaRPr sz="11000">
              <a:latin typeface="Aptos" panose="020B0004020202020204" pitchFamily="34" charset="0"/>
            </a:endParaRPr>
          </a:p>
        </p:txBody>
      </p:sp>
      <p:pic>
        <p:nvPicPr>
          <p:cNvPr id="1028" name="Picture 4" descr="Image">
            <a:extLst>
              <a:ext uri="{FF2B5EF4-FFF2-40B4-BE49-F238E27FC236}">
                <a16:creationId xmlns:a16="http://schemas.microsoft.com/office/drawing/2014/main" id="{FF297C1D-F5FF-7479-9DD1-2CB97B2E809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862964" y="0"/>
            <a:ext cx="5808494" cy="326727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2794EDA-C4D1-8DCF-75FC-A431F74FEE24}"/>
              </a:ext>
            </a:extLst>
          </p:cNvPr>
          <p:cNvSpPr txBox="1"/>
          <p:nvPr/>
        </p:nvSpPr>
        <p:spPr>
          <a:xfrm>
            <a:off x="10725150" y="11256307"/>
            <a:ext cx="363855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GB" sz="3200" b="1" i="0" dirty="0">
                <a:solidFill>
                  <a:schemeClr val="bg1"/>
                </a:solidFill>
                <a:effectLst/>
                <a:latin typeface="Aptos" panose="020B0004020202020204" pitchFamily="34" charset="0"/>
              </a:rPr>
              <a:t>S1-241171</a:t>
            </a:r>
            <a:endParaRPr kumimoji="0" lang="en-GB" sz="3200" b="1" i="0" u="none" strike="noStrike" cap="none" spc="0" normalizeH="0" baseline="0" dirty="0">
              <a:ln>
                <a:noFill/>
              </a:ln>
              <a:solidFill>
                <a:schemeClr val="bg1"/>
              </a:solidFill>
              <a:effectLst/>
              <a:uFillTx/>
              <a:latin typeface="Aptos" panose="020B0004020202020204" pitchFamily="34" charset="0"/>
              <a:sym typeface="Helvetica Neue"/>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logo of a lion unicorn and a unicorn&#10;&#10;Description automatically generated">
            <a:extLst>
              <a:ext uri="{FF2B5EF4-FFF2-40B4-BE49-F238E27FC236}">
                <a16:creationId xmlns:a16="http://schemas.microsoft.com/office/drawing/2014/main" id="{765D0386-1978-DA07-EE49-670BCD21E2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12" y="-25769"/>
            <a:ext cx="24429812" cy="13741770"/>
          </a:xfrm>
          <a:prstGeom prst="rect">
            <a:avLst/>
          </a:prstGeom>
        </p:spPr>
      </p:pic>
      <p:pic>
        <p:nvPicPr>
          <p:cNvPr id="141" name="DSTI_White_Digital.png" descr="DSTI_White_Digital.png"/>
          <p:cNvPicPr>
            <a:picLocks noChangeAspect="1"/>
          </p:cNvPicPr>
          <p:nvPr/>
        </p:nvPicPr>
        <p:blipFill>
          <a:blip r:embed="rId3"/>
          <a:stretch>
            <a:fillRect/>
          </a:stretch>
        </p:blipFill>
        <p:spPr>
          <a:xfrm>
            <a:off x="20420187" y="671224"/>
            <a:ext cx="3275260" cy="1772312"/>
          </a:xfrm>
          <a:prstGeom prst="rect">
            <a:avLst/>
          </a:prstGeom>
          <a:ln w="12700">
            <a:miter lim="400000"/>
          </a:ln>
        </p:spPr>
      </p:pic>
      <p:sp>
        <p:nvSpPr>
          <p:cNvPr id="142" name="Sed do eiusmod tempor incididunt ut labore et dolore magna aliqua. Ut enim ad minim veniam, quis nostrud exercitation ullamco laboris nisi ut aliquip ex ea commodo consequat. Duis aute irure dolor in reprehenderit in voluptate velit esse cillum dolore eu"/>
          <p:cNvSpPr txBox="1"/>
          <p:nvPr/>
        </p:nvSpPr>
        <p:spPr>
          <a:xfrm>
            <a:off x="1517056" y="5023087"/>
            <a:ext cx="20568190" cy="7950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ctr">
            <a:spAutoFit/>
          </a:bodyPr>
          <a:lstStyle>
            <a:lvl1pPr algn="l">
              <a:defRPr sz="4500" b="0">
                <a:solidFill>
                  <a:srgbClr val="FFFFFF"/>
                </a:solidFill>
              </a:defRPr>
            </a:lvl1pPr>
          </a:lstStyle>
          <a:p>
            <a:endParaRPr/>
          </a:p>
        </p:txBody>
      </p:sp>
      <p:sp>
        <p:nvSpPr>
          <p:cNvPr id="3" name="AutoShape 2">
            <a:extLst>
              <a:ext uri="{FF2B5EF4-FFF2-40B4-BE49-F238E27FC236}">
                <a16:creationId xmlns:a16="http://schemas.microsoft.com/office/drawing/2014/main" id="{8553EFB8-425D-EA0A-705D-ABD682C22968}"/>
              </a:ext>
            </a:extLst>
          </p:cNvPr>
          <p:cNvSpPr>
            <a:spLocks noChangeAspect="1" noChangeArrowheads="1"/>
          </p:cNvSpPr>
          <p:nvPr/>
        </p:nvSpPr>
        <p:spPr bwMode="auto">
          <a:xfrm>
            <a:off x="12039600" y="6705600"/>
            <a:ext cx="7391400" cy="7391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a:extLst>
              <a:ext uri="{FF2B5EF4-FFF2-40B4-BE49-F238E27FC236}">
                <a16:creationId xmlns:a16="http://schemas.microsoft.com/office/drawing/2014/main" id="{95C3A85C-C0C7-9D2E-864D-E628A49AFA44}"/>
              </a:ext>
            </a:extLst>
          </p:cNvPr>
          <p:cNvSpPr txBox="1"/>
          <p:nvPr/>
        </p:nvSpPr>
        <p:spPr>
          <a:xfrm>
            <a:off x="-33400" y="3864296"/>
            <a:ext cx="24439082" cy="982833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0040" tIns="50800" rIns="50800" bIns="50800" numCol="1" spcCol="38100" rtlCol="0" fromWordArt="0" anchor="ctr" anchorCtr="0" forceAA="0" compatLnSpc="1">
            <a:prstTxWarp prst="textNoShape">
              <a:avLst/>
            </a:prstTxWarp>
            <a:spAutoFit/>
          </a:bodyPr>
          <a:lstStyle/>
          <a:p>
            <a:pPr marL="914400" algn="l"/>
            <a:r>
              <a:rPr lang="en-GB" sz="7200" i="1" dirty="0">
                <a:solidFill>
                  <a:schemeClr val="tx1"/>
                </a:solidFill>
                <a:latin typeface="Segoe UI"/>
                <a:cs typeface="Segoe UI"/>
              </a:rPr>
              <a:t>High Level Priorities for 6G</a:t>
            </a:r>
            <a:endParaRPr lang="en-GB" sz="7200" b="0" dirty="0">
              <a:solidFill>
                <a:schemeClr val="tx1"/>
              </a:solidFill>
              <a:latin typeface="Segoe UI"/>
              <a:cs typeface="Segoe UI"/>
            </a:endParaRPr>
          </a:p>
          <a:p>
            <a:pPr marL="914400" algn="l"/>
            <a:endParaRPr lang="en-GB" sz="3600" b="0" i="1" dirty="0">
              <a:solidFill>
                <a:schemeClr val="tx1"/>
              </a:solidFill>
              <a:latin typeface="Segoe UI"/>
              <a:cs typeface="Segoe UI"/>
            </a:endParaRPr>
          </a:p>
          <a:p>
            <a:pPr marL="914400" algn="l"/>
            <a:r>
              <a:rPr lang="en-GB" sz="3600" b="0" i="1" dirty="0">
                <a:solidFill>
                  <a:schemeClr val="tx1"/>
                </a:solidFill>
                <a:latin typeface="Segoe UI"/>
                <a:cs typeface="Segoe UI"/>
              </a:rPr>
              <a:t>3GPP should strive to fulfil the full breadth of the societal goals outlined in the IMT-2030 Framework. In particular, the UK wants future releases to enable:</a:t>
            </a:r>
            <a:endParaRPr lang="en-GB" sz="3600" b="0" dirty="0">
              <a:solidFill>
                <a:schemeClr val="tx1"/>
              </a:solidFill>
              <a:latin typeface="Segoe UI"/>
              <a:cs typeface="Segoe UI"/>
            </a:endParaRPr>
          </a:p>
          <a:p>
            <a:pPr marL="914400" algn="l"/>
            <a:endParaRPr lang="en-GB" sz="2000" b="0" dirty="0">
              <a:latin typeface="Segoe UI"/>
              <a:cs typeface="Segoe UI"/>
            </a:endParaRPr>
          </a:p>
          <a:p>
            <a:pPr marL="914400" algn="l"/>
            <a:endParaRPr lang="en-GB" sz="3600" dirty="0">
              <a:solidFill>
                <a:schemeClr val="tx1"/>
              </a:solidFill>
              <a:latin typeface="Segoe UI"/>
              <a:cs typeface="Segoe UI"/>
            </a:endParaRPr>
          </a:p>
          <a:p>
            <a:pPr marL="914400" algn="l"/>
            <a:r>
              <a:rPr lang="en-GB" sz="3600" dirty="0">
                <a:solidFill>
                  <a:schemeClr val="tx1"/>
                </a:solidFill>
                <a:latin typeface="Segoe UI"/>
                <a:cs typeface="Segoe UI"/>
              </a:rPr>
              <a:t>Security, Resilience, and Privacy:</a:t>
            </a:r>
            <a:r>
              <a:rPr lang="en-GB" sz="3600" b="0" dirty="0">
                <a:solidFill>
                  <a:schemeClr val="tx1"/>
                </a:solidFill>
                <a:latin typeface="Segoe UI"/>
                <a:cs typeface="Segoe UI"/>
              </a:rPr>
              <a:t> secure by design, reflecting regulatory needs, robust approach to trust</a:t>
            </a:r>
            <a:endParaRPr lang="en-GB" dirty="0">
              <a:solidFill>
                <a:schemeClr val="tx1"/>
              </a:solidFill>
            </a:endParaRPr>
          </a:p>
          <a:p>
            <a:pPr marL="914400" algn="l"/>
            <a:endParaRPr lang="en-GB" sz="3600" b="0" dirty="0">
              <a:latin typeface="Segoe UI"/>
              <a:cs typeface="Segoe UI"/>
            </a:endParaRPr>
          </a:p>
          <a:p>
            <a:pPr marL="914400" algn="l"/>
            <a:r>
              <a:rPr lang="en-GB" sz="3600" dirty="0">
                <a:solidFill>
                  <a:schemeClr val="tx1"/>
                </a:solidFill>
                <a:latin typeface="Segoe UI"/>
                <a:cs typeface="Segoe UI"/>
              </a:rPr>
              <a:t>Open Networking and Interoperability:</a:t>
            </a:r>
            <a:r>
              <a:rPr lang="en-GB" sz="3600" b="0" dirty="0">
                <a:solidFill>
                  <a:schemeClr val="tx1"/>
                </a:solidFill>
                <a:latin typeface="Segoe UI"/>
                <a:cs typeface="Segoe UI"/>
              </a:rPr>
              <a:t> flexibility and modularity, API provision, inherent NTN integration</a:t>
            </a:r>
            <a:endParaRPr lang="en-GB" dirty="0">
              <a:solidFill>
                <a:schemeClr val="tx1"/>
              </a:solidFill>
              <a:cs typeface="Segoe UI"/>
            </a:endParaRPr>
          </a:p>
          <a:p>
            <a:pPr marL="914400" algn="l"/>
            <a:endParaRPr lang="en-GB" sz="3600" dirty="0">
              <a:solidFill>
                <a:schemeClr val="tx1"/>
              </a:solidFill>
              <a:latin typeface="Segoe UI"/>
              <a:cs typeface="Segoe UI"/>
            </a:endParaRPr>
          </a:p>
          <a:p>
            <a:pPr marL="914400" algn="l"/>
            <a:r>
              <a:rPr lang="en-GB" sz="3600" dirty="0">
                <a:solidFill>
                  <a:schemeClr val="tx1"/>
                </a:solidFill>
                <a:latin typeface="Segoe UI"/>
                <a:cs typeface="Segoe UI"/>
              </a:rPr>
              <a:t>Sustainability:</a:t>
            </a:r>
            <a:r>
              <a:rPr lang="en-GB" sz="3600" b="0" dirty="0">
                <a:solidFill>
                  <a:schemeClr val="tx1"/>
                </a:solidFill>
                <a:latin typeface="Segoe UI"/>
                <a:cs typeface="Segoe UI"/>
              </a:rPr>
              <a:t> Reduction in overall energy consumption and GHG emissions (inc. energy efficiency  enhancements, information exposure), greater adherence to circular economy principles, dynamic management</a:t>
            </a:r>
            <a:endParaRPr lang="en-US" sz="3600" b="0" dirty="0">
              <a:solidFill>
                <a:schemeClr val="tx1"/>
              </a:solidFill>
              <a:latin typeface="Segoe UI"/>
              <a:cs typeface="Segoe UI"/>
            </a:endParaRPr>
          </a:p>
          <a:p>
            <a:pPr marL="914400" algn="l"/>
            <a:endParaRPr lang="en-GB" sz="3600" dirty="0">
              <a:latin typeface="Segoe UI"/>
              <a:cs typeface="Segoe UI"/>
            </a:endParaRPr>
          </a:p>
          <a:p>
            <a:pPr marL="914400" algn="l"/>
            <a:r>
              <a:rPr lang="en-GB" sz="3600" dirty="0">
                <a:solidFill>
                  <a:schemeClr val="tx1"/>
                </a:solidFill>
                <a:latin typeface="Segoe UI"/>
                <a:cs typeface="Segoe UI"/>
              </a:rPr>
              <a:t>High-quality digital access for all: </a:t>
            </a:r>
            <a:r>
              <a:rPr lang="en-GB" sz="3600" b="0" dirty="0">
                <a:solidFill>
                  <a:schemeClr val="tx1"/>
                </a:solidFill>
                <a:latin typeface="Segoe UI"/>
                <a:cs typeface="Segoe UI"/>
              </a:rPr>
              <a:t>Technologies that support improved coverage, seamless connectivity, and improved QoS and services for all</a:t>
            </a:r>
          </a:p>
          <a:p>
            <a:pPr marL="914400" algn="l"/>
            <a:endParaRPr lang="en-GB" sz="3600" b="0" dirty="0">
              <a:solidFill>
                <a:schemeClr val="tx1"/>
              </a:solidFill>
              <a:latin typeface="Segoe UI"/>
              <a:cs typeface="Segoe UI"/>
            </a:endParaRPr>
          </a:p>
          <a:p>
            <a:pPr marL="914400" algn="l"/>
            <a:endParaRPr lang="en-GB" sz="3600" b="0" dirty="0">
              <a:solidFill>
                <a:schemeClr val="tx1"/>
              </a:solidFill>
              <a:latin typeface="Segoe UI"/>
              <a:cs typeface="Segoe UI"/>
            </a:endParaRPr>
          </a:p>
        </p:txBody>
      </p:sp>
      <p:sp>
        <p:nvSpPr>
          <p:cNvPr id="2" name="TextBox 1">
            <a:extLst>
              <a:ext uri="{FF2B5EF4-FFF2-40B4-BE49-F238E27FC236}">
                <a16:creationId xmlns:a16="http://schemas.microsoft.com/office/drawing/2014/main" id="{D3176AE6-ECDF-F345-5F7E-1774EA03E119}"/>
              </a:ext>
            </a:extLst>
          </p:cNvPr>
          <p:cNvSpPr txBox="1"/>
          <p:nvPr/>
        </p:nvSpPr>
        <p:spPr>
          <a:xfrm>
            <a:off x="9753600" y="13041185"/>
            <a:ext cx="45720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GB" b="1" i="0" dirty="0">
                <a:solidFill>
                  <a:schemeClr val="tx1"/>
                </a:solidFill>
                <a:effectLst/>
                <a:latin typeface="Aptos" panose="020B0004020202020204" pitchFamily="34" charset="0"/>
              </a:rPr>
              <a:t>S1-241171</a:t>
            </a:r>
            <a:endParaRPr kumimoji="0" lang="en-GB" sz="3000" b="1" i="0" u="none" strike="noStrike" cap="none" spc="0" normalizeH="0" baseline="0" dirty="0">
              <a:ln>
                <a:noFill/>
              </a:ln>
              <a:solidFill>
                <a:schemeClr val="tx1"/>
              </a:solidFill>
              <a:effectLst/>
              <a:uFillTx/>
              <a:latin typeface="Aptos" panose="020B0004020202020204" pitchFamily="34" charset="0"/>
              <a:sym typeface="Helvetica Neue"/>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Rectangle"/>
          <p:cNvSpPr/>
          <p:nvPr/>
        </p:nvSpPr>
        <p:spPr>
          <a:xfrm>
            <a:off x="9604" y="-3264"/>
            <a:ext cx="24384001" cy="13722528"/>
          </a:xfrm>
          <a:prstGeom prst="rect">
            <a:avLst/>
          </a:prstGeom>
          <a:solidFill>
            <a:srgbClr val="0F2D6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40" name="BG1_16x9.png" descr="BG1_16x9.png"/>
          <p:cNvPicPr>
            <a:picLocks noChangeAspect="1"/>
          </p:cNvPicPr>
          <p:nvPr/>
        </p:nvPicPr>
        <p:blipFill>
          <a:blip r:embed="rId2">
            <a:alphaModFix amt="63476"/>
          </a:blip>
          <a:stretch>
            <a:fillRect/>
          </a:stretch>
        </p:blipFill>
        <p:spPr>
          <a:xfrm>
            <a:off x="-12472" y="241539"/>
            <a:ext cx="24384000" cy="13716000"/>
          </a:xfrm>
          <a:prstGeom prst="rect">
            <a:avLst/>
          </a:prstGeom>
          <a:ln w="12700">
            <a:miter lim="400000"/>
          </a:ln>
        </p:spPr>
      </p:pic>
      <p:pic>
        <p:nvPicPr>
          <p:cNvPr id="141" name="DSTI_White_Digital.png" descr="DSTI_White_Digital.png"/>
          <p:cNvPicPr>
            <a:picLocks noChangeAspect="1"/>
          </p:cNvPicPr>
          <p:nvPr/>
        </p:nvPicPr>
        <p:blipFill>
          <a:blip r:embed="rId3"/>
          <a:stretch>
            <a:fillRect/>
          </a:stretch>
        </p:blipFill>
        <p:spPr>
          <a:xfrm>
            <a:off x="20420187" y="671224"/>
            <a:ext cx="3275260" cy="1772312"/>
          </a:xfrm>
          <a:prstGeom prst="rect">
            <a:avLst/>
          </a:prstGeom>
          <a:ln w="12700">
            <a:miter lim="400000"/>
          </a:ln>
        </p:spPr>
      </p:pic>
      <p:sp>
        <p:nvSpPr>
          <p:cNvPr id="142" name="Sed do eiusmod tempor incididunt ut labore et dolore magna aliqua. Ut enim ad minim veniam, quis nostrud exercitation ullamco laboris nisi ut aliquip ex ea commodo consequat. Duis aute irure dolor in reprehenderit in voluptate velit esse cillum dolore eu"/>
          <p:cNvSpPr txBox="1"/>
          <p:nvPr/>
        </p:nvSpPr>
        <p:spPr>
          <a:xfrm>
            <a:off x="1517056" y="5023087"/>
            <a:ext cx="20568190" cy="7950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ctr">
            <a:spAutoFit/>
          </a:bodyPr>
          <a:lstStyle>
            <a:lvl1pPr algn="l">
              <a:defRPr sz="4500" b="0">
                <a:solidFill>
                  <a:srgbClr val="FFFFFF"/>
                </a:solidFill>
              </a:defRPr>
            </a:lvl1pPr>
          </a:lstStyle>
          <a:p>
            <a:endParaRPr/>
          </a:p>
        </p:txBody>
      </p:sp>
      <p:sp>
        <p:nvSpPr>
          <p:cNvPr id="143" name="Line"/>
          <p:cNvSpPr/>
          <p:nvPr/>
        </p:nvSpPr>
        <p:spPr>
          <a:xfrm flipV="1">
            <a:off x="951876" y="1445255"/>
            <a:ext cx="1" cy="12270745"/>
          </a:xfrm>
          <a:prstGeom prst="line">
            <a:avLst/>
          </a:prstGeom>
          <a:ln w="63500">
            <a:solidFill>
              <a:srgbClr val="C1E760"/>
            </a:solidFill>
            <a:miter lim="400000"/>
          </a:ln>
        </p:spPr>
        <p:txBody>
          <a:bodyPr lIns="50800" tIns="50800" rIns="50800" bIns="50800" anchor="ctr"/>
          <a:lstStyle/>
          <a:p>
            <a:endParaRPr/>
          </a:p>
        </p:txBody>
      </p:sp>
      <p:sp>
        <p:nvSpPr>
          <p:cNvPr id="144" name="Line"/>
          <p:cNvSpPr/>
          <p:nvPr/>
        </p:nvSpPr>
        <p:spPr>
          <a:xfrm>
            <a:off x="0" y="2866062"/>
            <a:ext cx="24381133" cy="1"/>
          </a:xfrm>
          <a:prstGeom prst="line">
            <a:avLst/>
          </a:prstGeom>
          <a:ln w="63500">
            <a:solidFill>
              <a:srgbClr val="71F4F6"/>
            </a:solidFill>
            <a:miter lim="400000"/>
          </a:ln>
        </p:spPr>
        <p:txBody>
          <a:bodyPr lIns="50800" tIns="50800" rIns="50800" bIns="50800" anchor="ctr"/>
          <a:lstStyle/>
          <a:p>
            <a:endParaRPr/>
          </a:p>
        </p:txBody>
      </p:sp>
      <p:sp>
        <p:nvSpPr>
          <p:cNvPr id="145" name="LOREM IPSUM"/>
          <p:cNvSpPr txBox="1"/>
          <p:nvPr/>
        </p:nvSpPr>
        <p:spPr>
          <a:xfrm>
            <a:off x="1572727" y="1070218"/>
            <a:ext cx="15416823" cy="15491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0800" tIns="50800" rIns="50800" bIns="50800" anchor="ctr">
            <a:spAutoFit/>
          </a:bodyPr>
          <a:lstStyle>
            <a:lvl1pPr algn="l">
              <a:defRPr sz="9400">
                <a:solidFill>
                  <a:srgbClr val="C1E760"/>
                </a:solidFill>
              </a:defRPr>
            </a:lvl1pPr>
          </a:lstStyle>
          <a:p>
            <a:r>
              <a:rPr lang="en-GB">
                <a:latin typeface="Aptos" panose="020B0004020202020204" pitchFamily="34" charset="0"/>
              </a:rPr>
              <a:t>Use Cases</a:t>
            </a:r>
            <a:endParaRPr>
              <a:latin typeface="Aptos" panose="020B0004020202020204" pitchFamily="34" charset="0"/>
            </a:endParaRPr>
          </a:p>
        </p:txBody>
      </p:sp>
      <p:sp>
        <p:nvSpPr>
          <p:cNvPr id="2" name="Dolor sit amet, consectetur adipiscing elit sed do eiusmod">
            <a:extLst>
              <a:ext uri="{FF2B5EF4-FFF2-40B4-BE49-F238E27FC236}">
                <a16:creationId xmlns:a16="http://schemas.microsoft.com/office/drawing/2014/main" id="{5ED75C44-949C-BD09-4691-1FE9273A5971}"/>
              </a:ext>
            </a:extLst>
          </p:cNvPr>
          <p:cNvSpPr txBox="1"/>
          <p:nvPr/>
        </p:nvSpPr>
        <p:spPr>
          <a:xfrm>
            <a:off x="1119399" y="3487659"/>
            <a:ext cx="22910161" cy="1330620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50800" tIns="50800" rIns="50800" bIns="50800" anchor="ctr">
            <a:spAutoFit/>
          </a:bodyPr>
          <a:lstStyle/>
          <a:p>
            <a:pPr algn="l">
              <a:defRPr sz="6300">
                <a:solidFill>
                  <a:srgbClr val="71F4F6"/>
                </a:solidFill>
              </a:defRPr>
            </a:pPr>
            <a:endParaRPr lang="en-GB" sz="3600" dirty="0">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r>
              <a:rPr lang="en-GB" sz="4400" dirty="0">
                <a:latin typeface="Aptos" panose="020B0004020202020204" pitchFamily="34" charset="0"/>
              </a:rPr>
              <a:t>Seamless, ubiquitous coverage</a:t>
            </a:r>
            <a:r>
              <a:rPr lang="en-GB" sz="3600" dirty="0">
                <a:latin typeface="Aptos" panose="020B0004020202020204" pitchFamily="34" charset="0"/>
              </a:rPr>
              <a:t>: </a:t>
            </a:r>
            <a:r>
              <a:rPr lang="en-GB" sz="3600" b="0" dirty="0">
                <a:latin typeface="Aptos" panose="020B0004020202020204" pitchFamily="34" charset="0"/>
              </a:rPr>
              <a:t>Good coverage across a wide area, including hard-to-reach locations, supported by spectrum sharing, satellite access and high-altitude platforms. </a:t>
            </a:r>
          </a:p>
          <a:p>
            <a:pPr algn="l">
              <a:defRPr sz="6300">
                <a:solidFill>
                  <a:srgbClr val="71F4F6"/>
                </a:solidFill>
              </a:defRPr>
            </a:pPr>
            <a:endParaRPr lang="en-GB" sz="4400" dirty="0">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r>
              <a:rPr lang="en-GB" sz="4400" dirty="0">
                <a:latin typeface="Aptos" panose="020B0004020202020204" pitchFamily="34" charset="0"/>
              </a:rPr>
              <a:t>Industrial IoT: </a:t>
            </a:r>
            <a:r>
              <a:rPr lang="en-GB" sz="3600" b="0" dirty="0">
                <a:latin typeface="Aptos" panose="020B0004020202020204" pitchFamily="34" charset="0"/>
              </a:rPr>
              <a:t>AI-enabled dynamic management, high precision positioning, and low latency in 6G to provide for fully automated industrial processes and  digital twinning.</a:t>
            </a:r>
            <a:endParaRPr lang="en-GB" sz="3600" dirty="0">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endParaRPr lang="en-GB" sz="3600" b="0" dirty="0">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r>
              <a:rPr lang="en-GB" sz="4400" dirty="0">
                <a:latin typeface="Aptos" panose="020B0004020202020204" pitchFamily="34" charset="0"/>
              </a:rPr>
              <a:t>AI-native network</a:t>
            </a:r>
            <a:r>
              <a:rPr lang="en-GB" sz="4000" dirty="0">
                <a:latin typeface="Aptos" panose="020B0004020202020204" pitchFamily="34" charset="0"/>
              </a:rPr>
              <a:t>: </a:t>
            </a:r>
            <a:r>
              <a:rPr lang="en-GB" sz="3600" b="0" dirty="0">
                <a:latin typeface="Aptos" panose="020B0004020202020204" pitchFamily="34" charset="0"/>
              </a:rPr>
              <a:t>Networks supported by AI across all components, enabling (under operator/policy control) dynamic adaptations to traffic and environment, active integration of observations and self-learning, interaction with neighbours securely, all enabled by secure federated learning models. </a:t>
            </a:r>
          </a:p>
          <a:p>
            <a:pPr algn="l">
              <a:defRPr sz="6300">
                <a:solidFill>
                  <a:srgbClr val="71F4F6"/>
                </a:solidFill>
              </a:defRPr>
            </a:pPr>
            <a:endParaRPr lang="en-GB" sz="4400" dirty="0">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r>
              <a:rPr lang="en-GB" sz="4400" dirty="0">
                <a:latin typeface="Aptos" panose="020B0004020202020204" pitchFamily="34" charset="0"/>
              </a:rPr>
              <a:t>Critical communications: </a:t>
            </a:r>
            <a:r>
              <a:rPr lang="en-GB" sz="3600" b="0" dirty="0">
                <a:latin typeface="Aptos" panose="020B0004020202020204" pitchFamily="34" charset="0"/>
              </a:rPr>
              <a:t>Networks able to prioritise public safety/critical communications across TN or NTN, including enhanced support for challenging scenarios with new capabilities e.g. sensing-enabled support in disaster scenarios.</a:t>
            </a:r>
            <a:r>
              <a:rPr lang="en-GB" sz="3600" dirty="0">
                <a:latin typeface="Aptos" panose="020B0004020202020204" pitchFamily="34" charset="0"/>
              </a:rPr>
              <a:t> </a:t>
            </a:r>
          </a:p>
          <a:p>
            <a:pPr algn="l">
              <a:defRPr sz="6300">
                <a:solidFill>
                  <a:srgbClr val="71F4F6"/>
                </a:solidFill>
              </a:defRPr>
            </a:pPr>
            <a:endParaRPr lang="en-GB" sz="3600" dirty="0">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endParaRPr lang="en-GB" sz="3600" dirty="0">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endParaRPr lang="en-GB" sz="3600" b="0" dirty="0">
              <a:solidFill>
                <a:schemeClr val="bg1"/>
              </a:solidFill>
              <a:latin typeface="Aptos" panose="020B0004020202020204" pitchFamily="34" charset="0"/>
            </a:endParaRPr>
          </a:p>
          <a:p>
            <a:pPr algn="l">
              <a:defRPr sz="6300">
                <a:solidFill>
                  <a:srgbClr val="71F4F6"/>
                </a:solidFill>
              </a:defRPr>
            </a:pPr>
            <a:endParaRPr lang="en-GB" sz="3600" dirty="0">
              <a:solidFill>
                <a:srgbClr val="71F4F6"/>
              </a:solidFill>
              <a:latin typeface="Aptos" panose="020B0004020202020204" pitchFamily="34" charset="0"/>
            </a:endParaRPr>
          </a:p>
          <a:p>
            <a:pPr marL="857250" indent="-857250" algn="l">
              <a:buFont typeface="Arial" panose="020B0604020202020204" pitchFamily="34" charset="0"/>
              <a:buChar char="•"/>
              <a:defRPr sz="6300">
                <a:solidFill>
                  <a:srgbClr val="71F4F6"/>
                </a:solidFill>
              </a:defRPr>
            </a:pPr>
            <a:endParaRPr lang="en-GB" sz="3600" dirty="0">
              <a:latin typeface="Aptos" panose="020B0004020202020204" pitchFamily="34" charset="0"/>
            </a:endParaRPr>
          </a:p>
          <a:p>
            <a:pPr algn="l">
              <a:defRPr sz="6300">
                <a:solidFill>
                  <a:srgbClr val="71F4F6"/>
                </a:solidFill>
              </a:defRPr>
            </a:pPr>
            <a:r>
              <a:rPr lang="en-GB" dirty="0">
                <a:latin typeface="Aptos" panose="020B0004020202020204" pitchFamily="34" charset="0"/>
              </a:rPr>
              <a:t> </a:t>
            </a:r>
          </a:p>
          <a:p>
            <a:pPr algn="l">
              <a:defRPr sz="6300">
                <a:solidFill>
                  <a:srgbClr val="71F4F6"/>
                </a:solidFill>
              </a:defRPr>
            </a:pPr>
            <a:endParaRPr lang="en-GB" dirty="0">
              <a:latin typeface="Aptos" panose="020B0004020202020204" pitchFamily="34" charset="0"/>
            </a:endParaRPr>
          </a:p>
        </p:txBody>
      </p:sp>
      <p:sp>
        <p:nvSpPr>
          <p:cNvPr id="3" name="TextBox 2">
            <a:extLst>
              <a:ext uri="{FF2B5EF4-FFF2-40B4-BE49-F238E27FC236}">
                <a16:creationId xmlns:a16="http://schemas.microsoft.com/office/drawing/2014/main" id="{56D8A637-4253-7022-E664-2B8DA98EC11D}"/>
              </a:ext>
            </a:extLst>
          </p:cNvPr>
          <p:cNvSpPr txBox="1"/>
          <p:nvPr/>
        </p:nvSpPr>
        <p:spPr>
          <a:xfrm>
            <a:off x="9753600" y="13043554"/>
            <a:ext cx="45720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GB" b="1" i="0" dirty="0">
                <a:solidFill>
                  <a:schemeClr val="tx1"/>
                </a:solidFill>
                <a:effectLst/>
                <a:latin typeface="Aptos" panose="020B0004020202020204" pitchFamily="34" charset="0"/>
              </a:rPr>
              <a:t>S1-241171</a:t>
            </a:r>
            <a:endParaRPr kumimoji="0" lang="en-GB" sz="3000" b="1" i="0" u="none" strike="noStrike" cap="none" spc="0" normalizeH="0" baseline="0" dirty="0">
              <a:ln>
                <a:noFill/>
              </a:ln>
              <a:solidFill>
                <a:schemeClr val="tx1"/>
              </a:solidFill>
              <a:effectLst/>
              <a:uFillTx/>
              <a:latin typeface="Aptos" panose="020B0004020202020204" pitchFamily="34" charset="0"/>
              <a:sym typeface="Helvetica Neue"/>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ogo of a lion unicorn and a unicorn&#10;&#10;Description automatically generated">
            <a:extLst>
              <a:ext uri="{FF2B5EF4-FFF2-40B4-BE49-F238E27FC236}">
                <a16:creationId xmlns:a16="http://schemas.microsoft.com/office/drawing/2014/main" id="{765D0386-1978-DA07-EE49-670BCD21E2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770"/>
            <a:ext cx="24429812" cy="13741770"/>
          </a:xfrm>
          <a:prstGeom prst="rect">
            <a:avLst/>
          </a:prstGeom>
        </p:spPr>
      </p:pic>
      <p:pic>
        <p:nvPicPr>
          <p:cNvPr id="141" name="DSTI_White_Digital.png" descr="DSTI_White_Digital.png"/>
          <p:cNvPicPr>
            <a:picLocks noChangeAspect="1"/>
          </p:cNvPicPr>
          <p:nvPr/>
        </p:nvPicPr>
        <p:blipFill>
          <a:blip r:embed="rId3"/>
          <a:stretch>
            <a:fillRect/>
          </a:stretch>
        </p:blipFill>
        <p:spPr>
          <a:xfrm>
            <a:off x="20420187" y="671224"/>
            <a:ext cx="3275260" cy="1772312"/>
          </a:xfrm>
          <a:prstGeom prst="rect">
            <a:avLst/>
          </a:prstGeom>
          <a:ln w="12700">
            <a:miter lim="400000"/>
          </a:ln>
        </p:spPr>
      </p:pic>
      <p:sp>
        <p:nvSpPr>
          <p:cNvPr id="142" name="Sed do eiusmod tempor incididunt ut labore et dolore magna aliqua. Ut enim ad minim veniam, quis nostrud exercitation ullamco laboris nisi ut aliquip ex ea commodo consequat. Duis aute irure dolor in reprehenderit in voluptate velit esse cillum dolore eu"/>
          <p:cNvSpPr txBox="1"/>
          <p:nvPr/>
        </p:nvSpPr>
        <p:spPr>
          <a:xfrm>
            <a:off x="1517056" y="5023087"/>
            <a:ext cx="20568190"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4500" b="0">
                <a:solidFill>
                  <a:srgbClr val="FFFFFF"/>
                </a:solidFill>
              </a:defRPr>
            </a:lvl1pPr>
          </a:lstStyle>
          <a:p>
            <a:endParaRPr/>
          </a:p>
        </p:txBody>
      </p:sp>
      <p:sp>
        <p:nvSpPr>
          <p:cNvPr id="4" name="TextBox 3">
            <a:extLst>
              <a:ext uri="{FF2B5EF4-FFF2-40B4-BE49-F238E27FC236}">
                <a16:creationId xmlns:a16="http://schemas.microsoft.com/office/drawing/2014/main" id="{9F06AB34-42F2-6BD8-4A9B-40192C73D008}"/>
              </a:ext>
            </a:extLst>
          </p:cNvPr>
          <p:cNvSpPr txBox="1"/>
          <p:nvPr/>
        </p:nvSpPr>
        <p:spPr>
          <a:xfrm>
            <a:off x="0" y="3045780"/>
            <a:ext cx="24429812" cy="1136721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914400" algn="l"/>
            <a:r>
              <a:rPr lang="en-GB" sz="7200" i="1" dirty="0">
                <a:solidFill>
                  <a:schemeClr val="tx1"/>
                </a:solidFill>
                <a:latin typeface="Aptos"/>
                <a:cs typeface="Segoe UI"/>
              </a:rPr>
              <a:t>Requirements: Security and Trust</a:t>
            </a:r>
            <a:r>
              <a:rPr lang="en-GB" sz="5400" i="1" dirty="0">
                <a:solidFill>
                  <a:schemeClr val="tx1"/>
                </a:solidFill>
                <a:latin typeface="Aptos"/>
                <a:cs typeface="Segoe UI"/>
              </a:rPr>
              <a:t> </a:t>
            </a:r>
            <a:endParaRPr lang="en-GB" sz="5400" b="0" dirty="0">
              <a:solidFill>
                <a:schemeClr val="tx1"/>
              </a:solidFill>
              <a:latin typeface="Aptos"/>
              <a:cs typeface="Segoe UI"/>
            </a:endParaRPr>
          </a:p>
          <a:p>
            <a:pPr marL="914400" algn="l"/>
            <a:endParaRPr lang="en-GB" sz="3600" b="0" dirty="0">
              <a:latin typeface="Aptos"/>
              <a:cs typeface="Segoe UI"/>
            </a:endParaRPr>
          </a:p>
          <a:p>
            <a:pPr marL="914400" algn="l"/>
            <a:r>
              <a:rPr lang="en-GB" sz="4000" b="0" dirty="0">
                <a:solidFill>
                  <a:schemeClr val="tx1"/>
                </a:solidFill>
                <a:latin typeface="Aptos"/>
                <a:cs typeface="Segoe UI"/>
              </a:rPr>
              <a:t>Complexity and heterogeneity of 6G demands robust security and trust provisions, using agreed standards</a:t>
            </a:r>
          </a:p>
          <a:p>
            <a:pPr marL="914400" algn="l"/>
            <a:endParaRPr lang="en-GB" sz="4000" b="0" dirty="0">
              <a:solidFill>
                <a:schemeClr val="tx1"/>
              </a:solidFill>
              <a:latin typeface="Aptos"/>
              <a:cs typeface="Segoe UI"/>
            </a:endParaRPr>
          </a:p>
          <a:p>
            <a:pPr marL="914400" algn="l"/>
            <a:r>
              <a:rPr lang="en-GB" sz="4000" dirty="0">
                <a:solidFill>
                  <a:schemeClr val="tx1"/>
                </a:solidFill>
                <a:latin typeface="Aptos"/>
                <a:cs typeface="Segoe UI"/>
              </a:rPr>
              <a:t>Resilience: </a:t>
            </a:r>
            <a:r>
              <a:rPr lang="en-GB" sz="3600" b="0" dirty="0">
                <a:solidFill>
                  <a:schemeClr val="tx1"/>
                </a:solidFill>
                <a:latin typeface="Aptos"/>
                <a:cs typeface="Segoe UI"/>
              </a:rPr>
              <a:t>Address ongoing vulnerabilities (including mobile core)</a:t>
            </a:r>
            <a:endParaRPr lang="en-US" sz="3600" b="0" dirty="0">
              <a:solidFill>
                <a:schemeClr val="tx1"/>
              </a:solidFill>
              <a:latin typeface="Aptos"/>
              <a:cs typeface="Segoe UI"/>
            </a:endParaRPr>
          </a:p>
          <a:p>
            <a:pPr marL="914400" algn="l"/>
            <a:endParaRPr lang="en-GB" sz="4000" dirty="0">
              <a:solidFill>
                <a:schemeClr val="tx1"/>
              </a:solidFill>
              <a:latin typeface="Aptos"/>
              <a:cs typeface="Segoe UI"/>
            </a:endParaRPr>
          </a:p>
          <a:p>
            <a:pPr marL="914400" algn="l"/>
            <a:r>
              <a:rPr lang="en-GB" sz="4000" dirty="0">
                <a:solidFill>
                  <a:schemeClr val="tx1"/>
                </a:solidFill>
                <a:latin typeface="Aptos"/>
                <a:cs typeface="Segoe UI"/>
              </a:rPr>
              <a:t>Zero trust approach: </a:t>
            </a:r>
            <a:r>
              <a:rPr lang="en-GB" sz="3600" b="0" dirty="0">
                <a:solidFill>
                  <a:schemeClr val="tx1"/>
                </a:solidFill>
                <a:latin typeface="Aptos"/>
                <a:cs typeface="Segoe UI"/>
              </a:rPr>
              <a:t>Variety of network elements and types of connection across systems demand a more secure connection paradigm (compared to 5G) as a general requirement of the system. Requirements:</a:t>
            </a:r>
            <a:endParaRPr lang="en-US" sz="3600" b="0" dirty="0">
              <a:solidFill>
                <a:schemeClr val="tx1"/>
              </a:solidFill>
              <a:latin typeface="Aptos"/>
              <a:cs typeface="Segoe UI"/>
            </a:endParaRPr>
          </a:p>
          <a:p>
            <a:pPr marL="914400" algn="l"/>
            <a:endParaRPr lang="en-GB" sz="2800" b="0" dirty="0">
              <a:solidFill>
                <a:schemeClr val="tx1"/>
              </a:solidFill>
              <a:latin typeface="Aptos"/>
              <a:cs typeface="Segoe UI"/>
            </a:endParaRPr>
          </a:p>
          <a:p>
            <a:pPr marL="914400" algn="l"/>
            <a:r>
              <a:rPr lang="en-GB" sz="2800" b="0" dirty="0">
                <a:solidFill>
                  <a:schemeClr val="tx1"/>
                </a:solidFill>
                <a:latin typeface="Aptos"/>
                <a:cs typeface="Segoe UI"/>
              </a:rPr>
              <a:t> • </a:t>
            </a:r>
            <a:r>
              <a:rPr lang="en-GB" sz="2800" dirty="0">
                <a:solidFill>
                  <a:schemeClr val="tx1"/>
                </a:solidFill>
                <a:latin typeface="Aptos"/>
                <a:cs typeface="Segoe UI"/>
              </a:rPr>
              <a:t>No automatic trust: </a:t>
            </a:r>
            <a:r>
              <a:rPr lang="en-GB" sz="2800" b="0" dirty="0">
                <a:solidFill>
                  <a:schemeClr val="tx1"/>
                </a:solidFill>
                <a:latin typeface="Aptos"/>
                <a:cs typeface="Segoe UI"/>
              </a:rPr>
              <a:t>no one entity should trust another automatically, nor protocol or third party, hardware or software in a multi-connection scenario. </a:t>
            </a:r>
          </a:p>
          <a:p>
            <a:pPr marL="914400" algn="l"/>
            <a:endParaRPr lang="en-GB" sz="2800" b="0" dirty="0">
              <a:solidFill>
                <a:schemeClr val="tx1"/>
              </a:solidFill>
              <a:latin typeface="Aptos"/>
              <a:cs typeface="Segoe UI"/>
            </a:endParaRPr>
          </a:p>
          <a:p>
            <a:pPr marL="914400" algn="l"/>
            <a:r>
              <a:rPr lang="en-GB" sz="2800" b="0" dirty="0">
                <a:solidFill>
                  <a:schemeClr val="tx1"/>
                </a:solidFill>
                <a:latin typeface="Aptos"/>
                <a:cs typeface="Segoe UI"/>
              </a:rPr>
              <a:t> </a:t>
            </a:r>
            <a:r>
              <a:rPr lang="en-GB" sz="2800" dirty="0">
                <a:solidFill>
                  <a:schemeClr val="tx1"/>
                </a:solidFill>
                <a:latin typeface="Aptos"/>
                <a:cs typeface="Segoe UI"/>
              </a:rPr>
              <a:t>•</a:t>
            </a:r>
            <a:r>
              <a:rPr lang="en-GB" sz="2800" b="0" dirty="0">
                <a:solidFill>
                  <a:schemeClr val="tx1"/>
                </a:solidFill>
                <a:latin typeface="Aptos"/>
                <a:cs typeface="Segoe UI"/>
              </a:rPr>
              <a:t> </a:t>
            </a:r>
            <a:r>
              <a:rPr lang="en-GB" sz="2800" dirty="0">
                <a:solidFill>
                  <a:schemeClr val="tx1"/>
                </a:solidFill>
                <a:latin typeface="Aptos"/>
                <a:cs typeface="Segoe UI"/>
              </a:rPr>
              <a:t>Backwards compatibility NOT to enable implicit trust</a:t>
            </a:r>
          </a:p>
          <a:p>
            <a:pPr marL="1371600" indent="-457200" algn="l">
              <a:buFont typeface="Arial" panose="020B0604020202020204" pitchFamily="34" charset="0"/>
              <a:buChar char="•"/>
            </a:pPr>
            <a:endParaRPr lang="en-GB" sz="2800" dirty="0">
              <a:solidFill>
                <a:schemeClr val="tx1"/>
              </a:solidFill>
              <a:latin typeface="Aptos"/>
              <a:cs typeface="Segoe UI"/>
            </a:endParaRPr>
          </a:p>
          <a:p>
            <a:pPr marL="914400" algn="l"/>
            <a:r>
              <a:rPr lang="en-GB" sz="2800" dirty="0">
                <a:solidFill>
                  <a:schemeClr val="tx1"/>
                </a:solidFill>
                <a:latin typeface="Aptos"/>
                <a:cs typeface="Segoe UI"/>
              </a:rPr>
              <a:t> • Overlying trust management capability:</a:t>
            </a:r>
            <a:r>
              <a:rPr lang="en-GB" sz="2800" b="0" dirty="0">
                <a:solidFill>
                  <a:schemeClr val="tx1"/>
                </a:solidFill>
                <a:latin typeface="Aptos"/>
                <a:cs typeface="Segoe UI"/>
              </a:rPr>
              <a:t> enabling secure communications, standards should enable an overlay solution (controlled by operator) that is trusted, enables secure comms and service provision between untrusted entities. </a:t>
            </a:r>
          </a:p>
          <a:p>
            <a:pPr marL="914400" algn="l"/>
            <a:endParaRPr lang="en-GB" sz="2800" b="0" dirty="0">
              <a:solidFill>
                <a:schemeClr val="tx1"/>
              </a:solidFill>
              <a:latin typeface="Aptos"/>
              <a:cs typeface="Segoe UI"/>
            </a:endParaRPr>
          </a:p>
          <a:p>
            <a:pPr marL="914400" algn="l"/>
            <a:r>
              <a:rPr lang="en-GB" sz="2800" dirty="0">
                <a:solidFill>
                  <a:schemeClr val="tx1"/>
                </a:solidFill>
                <a:latin typeface="Aptos"/>
                <a:cs typeface="Segoe UI"/>
              </a:rPr>
              <a:t>•  Configurability</a:t>
            </a:r>
            <a:r>
              <a:rPr lang="en-GB" sz="2800" b="0" dirty="0">
                <a:solidFill>
                  <a:schemeClr val="tx1"/>
                </a:solidFill>
                <a:latin typeface="Aptos"/>
                <a:cs typeface="Segoe UI"/>
              </a:rPr>
              <a:t>: various levels of trust between entities enabled (where zero trust not possible); method to detect trust failure, with connection of a trusted network to UE/endpoints to be reconfigurable. </a:t>
            </a:r>
          </a:p>
          <a:p>
            <a:pPr marL="914400" algn="l"/>
            <a:endParaRPr lang="en-US" sz="3200" b="0" dirty="0">
              <a:solidFill>
                <a:schemeClr val="tx1"/>
              </a:solidFill>
              <a:latin typeface="Aptos"/>
              <a:cs typeface="Segoe UI"/>
            </a:endParaRPr>
          </a:p>
          <a:p>
            <a:pPr marL="914400" algn="l"/>
            <a:r>
              <a:rPr lang="en-GB" sz="4000" dirty="0">
                <a:solidFill>
                  <a:schemeClr val="tx1"/>
                </a:solidFill>
                <a:latin typeface="Aptos"/>
                <a:cs typeface="Segoe UI"/>
              </a:rPr>
              <a:t>Quantum-safe security: </a:t>
            </a:r>
            <a:r>
              <a:rPr lang="en-GB" sz="3600" b="0" dirty="0">
                <a:solidFill>
                  <a:schemeClr val="tx1"/>
                </a:solidFill>
                <a:latin typeface="Aptos"/>
                <a:cs typeface="Segoe UI"/>
              </a:rPr>
              <a:t>General need for implementation of post-quantum cryptographic primitives and algorithms.</a:t>
            </a:r>
          </a:p>
        </p:txBody>
      </p:sp>
      <p:sp>
        <p:nvSpPr>
          <p:cNvPr id="2" name="TextBox 1">
            <a:extLst>
              <a:ext uri="{FF2B5EF4-FFF2-40B4-BE49-F238E27FC236}">
                <a16:creationId xmlns:a16="http://schemas.microsoft.com/office/drawing/2014/main" id="{D1C09E6E-203C-B393-5871-D6342049EA6C}"/>
              </a:ext>
            </a:extLst>
          </p:cNvPr>
          <p:cNvSpPr txBox="1"/>
          <p:nvPr/>
        </p:nvSpPr>
        <p:spPr>
          <a:xfrm>
            <a:off x="9753600" y="13848737"/>
            <a:ext cx="45720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GB" b="1" i="0" dirty="0">
                <a:solidFill>
                  <a:schemeClr val="tx1"/>
                </a:solidFill>
                <a:effectLst/>
                <a:latin typeface="Aptos" panose="020B0004020202020204" pitchFamily="34" charset="0"/>
              </a:rPr>
              <a:t>S1-241171</a:t>
            </a:r>
            <a:endParaRPr kumimoji="0" lang="en-GB" sz="3000" b="1" i="0" u="none" strike="noStrike" cap="none" spc="0" normalizeH="0" baseline="0" dirty="0">
              <a:ln>
                <a:noFill/>
              </a:ln>
              <a:solidFill>
                <a:schemeClr val="tx1"/>
              </a:solidFill>
              <a:effectLst/>
              <a:uFillTx/>
              <a:latin typeface="Aptos" panose="020B0004020202020204" pitchFamily="34" charset="0"/>
              <a:sym typeface="Helvetica Neue"/>
            </a:endParaRPr>
          </a:p>
        </p:txBody>
      </p:sp>
    </p:spTree>
    <p:extLst>
      <p:ext uri="{BB962C8B-B14F-4D97-AF65-F5344CB8AC3E}">
        <p14:creationId xmlns:p14="http://schemas.microsoft.com/office/powerpoint/2010/main" val="313109118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ogo of a lion unicorn and a unicorn&#10;&#10;Description automatically generated">
            <a:extLst>
              <a:ext uri="{FF2B5EF4-FFF2-40B4-BE49-F238E27FC236}">
                <a16:creationId xmlns:a16="http://schemas.microsoft.com/office/drawing/2014/main" id="{765D0386-1978-DA07-EE49-670BCD21E2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770"/>
            <a:ext cx="24429812" cy="13741770"/>
          </a:xfrm>
          <a:prstGeom prst="rect">
            <a:avLst/>
          </a:prstGeom>
        </p:spPr>
      </p:pic>
      <p:pic>
        <p:nvPicPr>
          <p:cNvPr id="141" name="DSTI_White_Digital.png" descr="DSTI_White_Digital.png"/>
          <p:cNvPicPr>
            <a:picLocks noChangeAspect="1"/>
          </p:cNvPicPr>
          <p:nvPr/>
        </p:nvPicPr>
        <p:blipFill>
          <a:blip r:embed="rId3"/>
          <a:stretch>
            <a:fillRect/>
          </a:stretch>
        </p:blipFill>
        <p:spPr>
          <a:xfrm>
            <a:off x="20420187" y="671224"/>
            <a:ext cx="3275260" cy="1772312"/>
          </a:xfrm>
          <a:prstGeom prst="rect">
            <a:avLst/>
          </a:prstGeom>
          <a:ln w="12700">
            <a:miter lim="400000"/>
          </a:ln>
        </p:spPr>
      </p:pic>
      <p:sp>
        <p:nvSpPr>
          <p:cNvPr id="142" name="Sed do eiusmod tempor incididunt ut labore et dolore magna aliqua. Ut enim ad minim veniam, quis nostrud exercitation ullamco laboris nisi ut aliquip ex ea commodo consequat. Duis aute irure dolor in reprehenderit in voluptate velit esse cillum dolore eu"/>
          <p:cNvSpPr txBox="1"/>
          <p:nvPr/>
        </p:nvSpPr>
        <p:spPr>
          <a:xfrm>
            <a:off x="1517056" y="5023087"/>
            <a:ext cx="20568190"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4500" b="0">
                <a:solidFill>
                  <a:srgbClr val="FFFFFF"/>
                </a:solidFill>
              </a:defRPr>
            </a:lvl1pPr>
          </a:lstStyle>
          <a:p>
            <a:endParaRPr/>
          </a:p>
        </p:txBody>
      </p:sp>
      <p:sp>
        <p:nvSpPr>
          <p:cNvPr id="2" name="Dolor sit amet, consectetur adipiscing elit sed do eiusmod">
            <a:extLst>
              <a:ext uri="{FF2B5EF4-FFF2-40B4-BE49-F238E27FC236}">
                <a16:creationId xmlns:a16="http://schemas.microsoft.com/office/drawing/2014/main" id="{5ED75C44-949C-BD09-4691-1FE9273A5971}"/>
              </a:ext>
            </a:extLst>
          </p:cNvPr>
          <p:cNvSpPr txBox="1"/>
          <p:nvPr/>
        </p:nvSpPr>
        <p:spPr>
          <a:xfrm>
            <a:off x="0" y="3564503"/>
            <a:ext cx="24429813" cy="10151497"/>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lgn="l">
              <a:defRPr sz="6300">
                <a:solidFill>
                  <a:srgbClr val="71F4F6"/>
                </a:solidFill>
              </a:defRPr>
            </a:pPr>
            <a:r>
              <a:rPr lang="en-GB" sz="5400" i="1" dirty="0">
                <a:solidFill>
                  <a:schemeClr val="tx1"/>
                </a:solidFill>
                <a:latin typeface="Aptos" panose="020B0004020202020204" pitchFamily="34" charset="0"/>
              </a:rPr>
              <a:t>	</a:t>
            </a:r>
            <a:r>
              <a:rPr lang="en-GB" sz="7200" i="1" dirty="0">
                <a:solidFill>
                  <a:schemeClr val="tx1"/>
                </a:solidFill>
                <a:latin typeface="Aptos" panose="020B0004020202020204" pitchFamily="34" charset="0"/>
              </a:rPr>
              <a:t>Requirements: NTN and NPN</a:t>
            </a:r>
          </a:p>
          <a:p>
            <a:pPr algn="l">
              <a:defRPr sz="6300">
                <a:solidFill>
                  <a:srgbClr val="71F4F6"/>
                </a:solidFill>
              </a:defRPr>
            </a:pPr>
            <a:endParaRPr lang="en-GB" sz="3600" dirty="0">
              <a:solidFill>
                <a:srgbClr val="71F4F6"/>
              </a:solidFill>
              <a:latin typeface="Aptos" panose="020B0004020202020204" pitchFamily="34" charset="0"/>
            </a:endParaRPr>
          </a:p>
          <a:p>
            <a:pPr algn="l">
              <a:defRPr sz="6300">
                <a:solidFill>
                  <a:srgbClr val="71F4F6"/>
                </a:solidFill>
              </a:defRPr>
            </a:pPr>
            <a:r>
              <a:rPr lang="en-GB" dirty="0">
                <a:latin typeface="Aptos"/>
              </a:rPr>
              <a:t>	</a:t>
            </a:r>
            <a:r>
              <a:rPr lang="en-GB" sz="4000" b="0" dirty="0">
                <a:solidFill>
                  <a:schemeClr val="tx1"/>
                </a:solidFill>
                <a:latin typeface="Aptos"/>
              </a:rPr>
              <a:t>Standards should further enable a true network of networks. </a:t>
            </a:r>
          </a:p>
          <a:p>
            <a:pPr algn="l">
              <a:defRPr sz="6300">
                <a:solidFill>
                  <a:srgbClr val="71F4F6"/>
                </a:solidFill>
              </a:defRPr>
            </a:pPr>
            <a:endParaRPr lang="en-GB" sz="4000" b="0" dirty="0">
              <a:solidFill>
                <a:schemeClr val="tx1"/>
              </a:solidFill>
              <a:latin typeface="Aptos"/>
            </a:endParaRPr>
          </a:p>
          <a:p>
            <a:pPr algn="l">
              <a:defRPr sz="6300">
                <a:solidFill>
                  <a:srgbClr val="71F4F6"/>
                </a:solidFill>
              </a:defRPr>
            </a:pPr>
            <a:r>
              <a:rPr lang="en-GB" sz="4000" b="0" dirty="0">
                <a:solidFill>
                  <a:schemeClr val="tx1"/>
                </a:solidFill>
                <a:latin typeface="Aptos"/>
              </a:rPr>
              <a:t>	</a:t>
            </a:r>
            <a:r>
              <a:rPr lang="en-GB" sz="4000" dirty="0">
                <a:solidFill>
                  <a:schemeClr val="tx1"/>
                </a:solidFill>
                <a:latin typeface="Aptos"/>
              </a:rPr>
              <a:t>NTN: </a:t>
            </a:r>
            <a:r>
              <a:rPr lang="en-GB" sz="3600" b="0" dirty="0">
                <a:solidFill>
                  <a:schemeClr val="tx1"/>
                </a:solidFill>
                <a:latin typeface="Aptos"/>
              </a:rPr>
              <a:t>Inherent interworking of TN and NTN, focus on improving coverage. Possible new requirements: </a:t>
            </a:r>
            <a:r>
              <a:rPr lang="en-GB" sz="4000" b="0" dirty="0">
                <a:solidFill>
                  <a:schemeClr val="tx1"/>
                </a:solidFill>
                <a:latin typeface="Aptos"/>
              </a:rPr>
              <a:t>     </a:t>
            </a:r>
            <a:endParaRPr lang="en-GB" sz="3200" dirty="0">
              <a:solidFill>
                <a:schemeClr val="tx1"/>
              </a:solidFill>
              <a:latin typeface="Aptos" panose="020B0004020202020204" pitchFamily="34" charset="0"/>
            </a:endParaRPr>
          </a:p>
          <a:p>
            <a:pPr algn="l">
              <a:defRPr sz="6300">
                <a:solidFill>
                  <a:srgbClr val="71F4F6"/>
                </a:solidFill>
              </a:defRPr>
            </a:pPr>
            <a:r>
              <a:rPr lang="en-GB" sz="4000" b="0" dirty="0">
                <a:solidFill>
                  <a:schemeClr val="tx1"/>
                </a:solidFill>
                <a:latin typeface="Aptos"/>
              </a:rPr>
              <a:t>                    </a:t>
            </a:r>
            <a:r>
              <a:rPr lang="en-GB" sz="4000" dirty="0">
                <a:solidFill>
                  <a:schemeClr val="tx1"/>
                </a:solidFill>
                <a:latin typeface="Aptos"/>
              </a:rPr>
              <a:t>•  </a:t>
            </a:r>
            <a:r>
              <a:rPr lang="en-GB" sz="3200" dirty="0">
                <a:solidFill>
                  <a:schemeClr val="tx1"/>
                </a:solidFill>
                <a:latin typeface="Aptos"/>
              </a:rPr>
              <a:t>PNT improvements and non-GNSS positioning</a:t>
            </a:r>
            <a:endParaRPr lang="en-GB" sz="3200" dirty="0">
              <a:solidFill>
                <a:schemeClr val="tx1"/>
              </a:solidFill>
              <a:latin typeface="Aptos" panose="020B0004020202020204" pitchFamily="34" charset="0"/>
            </a:endParaRPr>
          </a:p>
          <a:p>
            <a:pPr algn="l">
              <a:defRPr sz="6300">
                <a:solidFill>
                  <a:srgbClr val="71F4F6"/>
                </a:solidFill>
              </a:defRPr>
            </a:pPr>
            <a:r>
              <a:rPr lang="en-GB" sz="4000" dirty="0">
                <a:solidFill>
                  <a:schemeClr val="tx1"/>
                </a:solidFill>
                <a:latin typeface="Aptos"/>
              </a:rPr>
              <a:t>                    •  </a:t>
            </a:r>
            <a:r>
              <a:rPr lang="en-GB" sz="3200" dirty="0">
                <a:solidFill>
                  <a:schemeClr val="tx1"/>
                </a:solidFill>
                <a:latin typeface="Aptos"/>
              </a:rPr>
              <a:t>Greater HAP access to 3GPP systems, and support for multi-orbit</a:t>
            </a:r>
          </a:p>
          <a:p>
            <a:pPr algn="l">
              <a:defRPr sz="6300">
                <a:solidFill>
                  <a:srgbClr val="71F4F6"/>
                </a:solidFill>
              </a:defRPr>
            </a:pPr>
            <a:r>
              <a:rPr lang="en-GB" sz="3200" dirty="0">
                <a:solidFill>
                  <a:schemeClr val="tx1"/>
                </a:solidFill>
                <a:latin typeface="Aptos"/>
              </a:rPr>
              <a:t>                         </a:t>
            </a:r>
            <a:r>
              <a:rPr lang="en-GB" sz="4000" dirty="0">
                <a:solidFill>
                  <a:schemeClr val="tx1"/>
                </a:solidFill>
                <a:latin typeface="Aptos"/>
              </a:rPr>
              <a:t>•  </a:t>
            </a:r>
            <a:r>
              <a:rPr lang="en-GB" sz="3200" dirty="0">
                <a:solidFill>
                  <a:schemeClr val="tx1"/>
                </a:solidFill>
                <a:latin typeface="Aptos"/>
              </a:rPr>
              <a:t>Resource management capabilities fully extended to satellite and HAP access</a:t>
            </a:r>
            <a:r>
              <a:rPr lang="en-GB" sz="4000" dirty="0">
                <a:solidFill>
                  <a:schemeClr val="tx1"/>
                </a:solidFill>
                <a:latin typeface="Aptos"/>
              </a:rPr>
              <a:t> </a:t>
            </a:r>
          </a:p>
          <a:p>
            <a:pPr algn="l">
              <a:defRPr sz="6300">
                <a:solidFill>
                  <a:srgbClr val="71F4F6"/>
                </a:solidFill>
              </a:defRPr>
            </a:pPr>
            <a:r>
              <a:rPr lang="en-GB" sz="4000" dirty="0">
                <a:solidFill>
                  <a:schemeClr val="tx1"/>
                </a:solidFill>
                <a:latin typeface="Aptos"/>
              </a:rPr>
              <a:t>     </a:t>
            </a:r>
            <a:endParaRPr lang="en-GB" sz="4000" dirty="0">
              <a:solidFill>
                <a:schemeClr val="tx1"/>
              </a:solidFill>
            </a:endParaRPr>
          </a:p>
          <a:p>
            <a:pPr algn="l">
              <a:defRPr sz="6300">
                <a:solidFill>
                  <a:srgbClr val="71F4F6"/>
                </a:solidFill>
              </a:defRPr>
            </a:pPr>
            <a:endParaRPr lang="en-GB" sz="3600" b="0" dirty="0">
              <a:solidFill>
                <a:schemeClr val="tx1"/>
              </a:solidFill>
              <a:latin typeface="Aptos" panose="020B0004020202020204" pitchFamily="34" charset="0"/>
            </a:endParaRPr>
          </a:p>
          <a:p>
            <a:pPr algn="l">
              <a:defRPr sz="6300">
                <a:solidFill>
                  <a:srgbClr val="71F4F6"/>
                </a:solidFill>
              </a:defRPr>
            </a:pPr>
            <a:r>
              <a:rPr lang="en-GB" sz="3600" b="0" dirty="0">
                <a:solidFill>
                  <a:schemeClr val="tx1"/>
                </a:solidFill>
                <a:latin typeface="Aptos"/>
              </a:rPr>
              <a:t>	</a:t>
            </a:r>
            <a:r>
              <a:rPr lang="en-GB" sz="4000" dirty="0">
                <a:solidFill>
                  <a:schemeClr val="tx1"/>
                </a:solidFill>
                <a:latin typeface="Aptos"/>
              </a:rPr>
              <a:t>NPN:</a:t>
            </a:r>
            <a:r>
              <a:rPr lang="en-GB" sz="3600" b="0" dirty="0">
                <a:solidFill>
                  <a:schemeClr val="tx1"/>
                </a:solidFill>
                <a:latin typeface="Aptos"/>
              </a:rPr>
              <a:t> Explore further potential for NPN provisions to enable use-case specificity</a:t>
            </a:r>
          </a:p>
          <a:p>
            <a:pPr algn="l">
              <a:defRPr sz="6300">
                <a:solidFill>
                  <a:srgbClr val="71F4F6"/>
                </a:solidFill>
              </a:defRPr>
            </a:pPr>
            <a:r>
              <a:rPr lang="en-GB" sz="4000" b="0" dirty="0">
                <a:solidFill>
                  <a:schemeClr val="tx1"/>
                </a:solidFill>
                <a:latin typeface="Aptos" panose="020B0004020202020204" pitchFamily="34" charset="0"/>
              </a:rPr>
              <a:t>	</a:t>
            </a:r>
          </a:p>
          <a:p>
            <a:pPr algn="l">
              <a:defRPr sz="6300">
                <a:solidFill>
                  <a:srgbClr val="71F4F6"/>
                </a:solidFill>
              </a:defRPr>
            </a:pPr>
            <a:endParaRPr lang="en-GB" dirty="0">
              <a:latin typeface="Aptos" panose="020B0004020202020204" pitchFamily="34" charset="0"/>
            </a:endParaRPr>
          </a:p>
          <a:p>
            <a:pPr algn="l">
              <a:defRPr sz="6300">
                <a:solidFill>
                  <a:srgbClr val="71F4F6"/>
                </a:solidFill>
              </a:defRPr>
            </a:pPr>
            <a:endParaRPr lang="en-GB" dirty="0">
              <a:latin typeface="Aptos" panose="020B0004020202020204" pitchFamily="34" charset="0"/>
            </a:endParaRPr>
          </a:p>
        </p:txBody>
      </p:sp>
      <p:sp>
        <p:nvSpPr>
          <p:cNvPr id="3" name="AutoShape 2">
            <a:extLst>
              <a:ext uri="{FF2B5EF4-FFF2-40B4-BE49-F238E27FC236}">
                <a16:creationId xmlns:a16="http://schemas.microsoft.com/office/drawing/2014/main" id="{8553EFB8-425D-EA0A-705D-ABD682C22968}"/>
              </a:ext>
            </a:extLst>
          </p:cNvPr>
          <p:cNvSpPr>
            <a:spLocks noChangeAspect="1" noChangeArrowheads="1"/>
          </p:cNvSpPr>
          <p:nvPr/>
        </p:nvSpPr>
        <p:spPr bwMode="auto">
          <a:xfrm>
            <a:off x="12039600" y="6705600"/>
            <a:ext cx="7391400" cy="7391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TextBox 3">
            <a:extLst>
              <a:ext uri="{FF2B5EF4-FFF2-40B4-BE49-F238E27FC236}">
                <a16:creationId xmlns:a16="http://schemas.microsoft.com/office/drawing/2014/main" id="{E7D6BDA3-CE76-ED81-A3EF-F3A76A30F958}"/>
              </a:ext>
            </a:extLst>
          </p:cNvPr>
          <p:cNvSpPr txBox="1"/>
          <p:nvPr/>
        </p:nvSpPr>
        <p:spPr>
          <a:xfrm>
            <a:off x="9753600" y="13041185"/>
            <a:ext cx="45720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GB" b="1" i="0" dirty="0">
                <a:solidFill>
                  <a:schemeClr val="tx1"/>
                </a:solidFill>
                <a:effectLst/>
                <a:latin typeface="Aptos" panose="020B0004020202020204" pitchFamily="34" charset="0"/>
              </a:rPr>
              <a:t>S1-241171</a:t>
            </a:r>
            <a:endParaRPr kumimoji="0" lang="en-GB" sz="3000" b="1" i="0" u="none" strike="noStrike" cap="none" spc="0" normalizeH="0" baseline="0" dirty="0">
              <a:ln>
                <a:noFill/>
              </a:ln>
              <a:solidFill>
                <a:schemeClr val="tx1"/>
              </a:solidFill>
              <a:effectLst/>
              <a:uFillTx/>
              <a:latin typeface="Aptos" panose="020B0004020202020204" pitchFamily="34" charset="0"/>
              <a:sym typeface="Helvetica Neue"/>
            </a:endParaRPr>
          </a:p>
        </p:txBody>
      </p:sp>
    </p:spTree>
    <p:extLst>
      <p:ext uri="{BB962C8B-B14F-4D97-AF65-F5344CB8AC3E}">
        <p14:creationId xmlns:p14="http://schemas.microsoft.com/office/powerpoint/2010/main" val="319120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ogo of a lion unicorn and a unicorn&#10;&#10;Description automatically generated">
            <a:extLst>
              <a:ext uri="{FF2B5EF4-FFF2-40B4-BE49-F238E27FC236}">
                <a16:creationId xmlns:a16="http://schemas.microsoft.com/office/drawing/2014/main" id="{765D0386-1978-DA07-EE49-670BCD21E2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770"/>
            <a:ext cx="24429812" cy="13741770"/>
          </a:xfrm>
          <a:prstGeom prst="rect">
            <a:avLst/>
          </a:prstGeom>
        </p:spPr>
      </p:pic>
      <p:pic>
        <p:nvPicPr>
          <p:cNvPr id="141" name="DSTI_White_Digital.png" descr="DSTI_White_Digital.png"/>
          <p:cNvPicPr>
            <a:picLocks noChangeAspect="1"/>
          </p:cNvPicPr>
          <p:nvPr/>
        </p:nvPicPr>
        <p:blipFill>
          <a:blip r:embed="rId3"/>
          <a:stretch>
            <a:fillRect/>
          </a:stretch>
        </p:blipFill>
        <p:spPr>
          <a:xfrm>
            <a:off x="20420187" y="671224"/>
            <a:ext cx="3275260" cy="1772312"/>
          </a:xfrm>
          <a:prstGeom prst="rect">
            <a:avLst/>
          </a:prstGeom>
          <a:ln w="12700">
            <a:miter lim="400000"/>
          </a:ln>
        </p:spPr>
      </p:pic>
      <p:sp>
        <p:nvSpPr>
          <p:cNvPr id="142" name="Sed do eiusmod tempor incididunt ut labore et dolore magna aliqua. Ut enim ad minim veniam, quis nostrud exercitation ullamco laboris nisi ut aliquip ex ea commodo consequat. Duis aute irure dolor in reprehenderit in voluptate velit esse cillum dolore eu"/>
          <p:cNvSpPr txBox="1"/>
          <p:nvPr/>
        </p:nvSpPr>
        <p:spPr>
          <a:xfrm>
            <a:off x="1517056" y="5023087"/>
            <a:ext cx="20568190"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4500" b="0">
                <a:solidFill>
                  <a:srgbClr val="FFFFFF"/>
                </a:solidFill>
              </a:defRPr>
            </a:lvl1pPr>
          </a:lstStyle>
          <a:p>
            <a:endParaRPr/>
          </a:p>
        </p:txBody>
      </p:sp>
      <p:sp>
        <p:nvSpPr>
          <p:cNvPr id="2" name="Dolor sit amet, consectetur adipiscing elit sed do eiusmod">
            <a:extLst>
              <a:ext uri="{FF2B5EF4-FFF2-40B4-BE49-F238E27FC236}">
                <a16:creationId xmlns:a16="http://schemas.microsoft.com/office/drawing/2014/main" id="{5ED75C44-949C-BD09-4691-1FE9273A5971}"/>
              </a:ext>
            </a:extLst>
          </p:cNvPr>
          <p:cNvSpPr txBox="1"/>
          <p:nvPr/>
        </p:nvSpPr>
        <p:spPr>
          <a:xfrm>
            <a:off x="0" y="3649140"/>
            <a:ext cx="24429813" cy="11151771"/>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lgn="l">
              <a:defRPr sz="6300">
                <a:solidFill>
                  <a:srgbClr val="71F4F6"/>
                </a:solidFill>
              </a:defRPr>
            </a:pPr>
            <a:r>
              <a:rPr lang="en-GB" sz="5400" i="1" dirty="0">
                <a:solidFill>
                  <a:schemeClr val="tx1"/>
                </a:solidFill>
                <a:latin typeface="Aptos"/>
              </a:rPr>
              <a:t>	</a:t>
            </a:r>
            <a:r>
              <a:rPr lang="en-GB" sz="7200" i="1" dirty="0">
                <a:solidFill>
                  <a:schemeClr val="tx1"/>
                </a:solidFill>
                <a:latin typeface="Aptos"/>
              </a:rPr>
              <a:t>Requirements: Compute and Programmability</a:t>
            </a:r>
            <a:endParaRPr lang="en-GB" sz="3600" b="0" dirty="0">
              <a:solidFill>
                <a:schemeClr val="tx1"/>
              </a:solidFill>
              <a:latin typeface="Aptos" panose="020B0004020202020204" pitchFamily="34" charset="0"/>
            </a:endParaRPr>
          </a:p>
          <a:p>
            <a:pPr algn="l">
              <a:defRPr sz="6300">
                <a:solidFill>
                  <a:srgbClr val="71F4F6"/>
                </a:solidFill>
              </a:defRPr>
            </a:pPr>
            <a:r>
              <a:rPr lang="en-GB" sz="7200" i="1" dirty="0">
                <a:solidFill>
                  <a:schemeClr val="tx1"/>
                </a:solidFill>
                <a:latin typeface="Aptos"/>
              </a:rPr>
              <a:t> </a:t>
            </a:r>
            <a:r>
              <a:rPr lang="en-GB" sz="4000" b="0" dirty="0">
                <a:solidFill>
                  <a:schemeClr val="tx1"/>
                </a:solidFill>
                <a:latin typeface="Aptos"/>
              </a:rPr>
              <a:t>Move towards a much broader AI/ML integration in network to delivery greater autonomous operation</a:t>
            </a:r>
            <a:endParaRPr lang="en-GB" sz="4000" i="1" dirty="0">
              <a:solidFill>
                <a:schemeClr val="tx1"/>
              </a:solidFill>
              <a:latin typeface="Aptos" panose="020B0004020202020204" pitchFamily="34" charset="0"/>
            </a:endParaRPr>
          </a:p>
          <a:p>
            <a:pPr algn="l">
              <a:defRPr sz="6300">
                <a:solidFill>
                  <a:srgbClr val="71F4F6"/>
                </a:solidFill>
              </a:defRPr>
            </a:pPr>
            <a:endParaRPr lang="en-GB" sz="3600" dirty="0">
              <a:latin typeface="Aptos" panose="020B0004020202020204" pitchFamily="34" charset="0"/>
            </a:endParaRPr>
          </a:p>
          <a:p>
            <a:pPr algn="l">
              <a:defRPr sz="6300">
                <a:solidFill>
                  <a:srgbClr val="71F4F6"/>
                </a:solidFill>
              </a:defRPr>
            </a:pPr>
            <a:r>
              <a:rPr lang="en-GB" sz="4000" b="0" dirty="0">
                <a:solidFill>
                  <a:schemeClr val="tx1"/>
                </a:solidFill>
                <a:latin typeface="Aptos"/>
              </a:rPr>
              <a:t>  </a:t>
            </a:r>
            <a:r>
              <a:rPr lang="en-GB" sz="4000" dirty="0">
                <a:solidFill>
                  <a:schemeClr val="tx1"/>
                </a:solidFill>
                <a:latin typeface="Aptos"/>
              </a:rPr>
              <a:t>Expanded support: </a:t>
            </a:r>
            <a:r>
              <a:rPr lang="en-GB" sz="3600" b="0" dirty="0">
                <a:solidFill>
                  <a:schemeClr val="tx1"/>
                </a:solidFill>
                <a:latin typeface="Aptos"/>
              </a:rPr>
              <a:t>AI/ML functionality enabled wider and deeper. Possible areas: </a:t>
            </a:r>
            <a:endParaRPr lang="en-GB" sz="4000" b="0" dirty="0">
              <a:solidFill>
                <a:schemeClr val="tx1"/>
              </a:solidFill>
              <a:latin typeface="Aptos" panose="020B0004020202020204" pitchFamily="34" charset="0"/>
            </a:endParaRPr>
          </a:p>
          <a:p>
            <a:pPr algn="l">
              <a:defRPr sz="6300">
                <a:solidFill>
                  <a:srgbClr val="71F4F6"/>
                </a:solidFill>
              </a:defRPr>
            </a:pPr>
            <a:r>
              <a:rPr lang="en-GB" sz="3600" b="0" dirty="0">
                <a:solidFill>
                  <a:schemeClr val="tx1"/>
                </a:solidFill>
                <a:latin typeface="Aptos"/>
              </a:rPr>
              <a:t>             </a:t>
            </a:r>
            <a:r>
              <a:rPr lang="en-GB" sz="3600" dirty="0">
                <a:solidFill>
                  <a:schemeClr val="tx1"/>
                </a:solidFill>
                <a:latin typeface="Aptos"/>
              </a:rPr>
              <a:t>• </a:t>
            </a:r>
            <a:r>
              <a:rPr lang="en-GB" sz="3200" dirty="0">
                <a:solidFill>
                  <a:schemeClr val="tx1"/>
                </a:solidFill>
                <a:latin typeface="Aptos"/>
              </a:rPr>
              <a:t>Extend AI/ML role in resource, traffic, and energy management</a:t>
            </a:r>
          </a:p>
          <a:p>
            <a:pPr algn="l">
              <a:defRPr sz="6300">
                <a:solidFill>
                  <a:srgbClr val="71F4F6"/>
                </a:solidFill>
              </a:defRPr>
            </a:pPr>
            <a:r>
              <a:rPr lang="en-GB" sz="3200" dirty="0">
                <a:solidFill>
                  <a:schemeClr val="tx1"/>
                </a:solidFill>
              </a:rPr>
              <a:t>          </a:t>
            </a:r>
            <a:r>
              <a:rPr lang="en-GB" sz="3600" dirty="0">
                <a:solidFill>
                  <a:schemeClr val="tx1"/>
                </a:solidFill>
                <a:latin typeface="Aptos"/>
              </a:rPr>
              <a:t>    • </a:t>
            </a:r>
            <a:r>
              <a:rPr lang="en-GB" sz="3200" dirty="0">
                <a:solidFill>
                  <a:schemeClr val="tx1"/>
                </a:solidFill>
                <a:latin typeface="Aptos"/>
              </a:rPr>
              <a:t>Understand critical gaps e.g. auditing, AI-to-AI communication, secure learning, AI-enabled API</a:t>
            </a:r>
            <a:endParaRPr lang="en-GB" sz="3200" b="0" dirty="0">
              <a:solidFill>
                <a:schemeClr val="tx1"/>
              </a:solidFill>
              <a:latin typeface="Aptos"/>
            </a:endParaRPr>
          </a:p>
          <a:p>
            <a:pPr algn="l">
              <a:defRPr sz="6300">
                <a:solidFill>
                  <a:srgbClr val="71F4F6"/>
                </a:solidFill>
              </a:defRPr>
            </a:pPr>
            <a:r>
              <a:rPr lang="en-GB" sz="3200" dirty="0">
                <a:solidFill>
                  <a:schemeClr val="tx1"/>
                </a:solidFill>
                <a:latin typeface="Aptos"/>
              </a:rPr>
              <a:t>               </a:t>
            </a:r>
            <a:r>
              <a:rPr lang="en-GB" sz="3600" dirty="0">
                <a:solidFill>
                  <a:schemeClr val="tx1"/>
                </a:solidFill>
                <a:latin typeface="Aptos"/>
              </a:rPr>
              <a:t> • </a:t>
            </a:r>
            <a:r>
              <a:rPr lang="en-GB" sz="3200" dirty="0">
                <a:solidFill>
                  <a:schemeClr val="tx1"/>
                </a:solidFill>
                <a:latin typeface="Aptos"/>
              </a:rPr>
              <a:t>Consistency across all 3GPP network elements</a:t>
            </a:r>
            <a:endParaRPr lang="en-GB" sz="3600" dirty="0">
              <a:solidFill>
                <a:schemeClr val="tx1"/>
              </a:solidFill>
              <a:latin typeface="Aptos"/>
            </a:endParaRPr>
          </a:p>
          <a:p>
            <a:pPr algn="l">
              <a:defRPr sz="6300">
                <a:solidFill>
                  <a:srgbClr val="71F4F6"/>
                </a:solidFill>
              </a:defRPr>
            </a:pPr>
            <a:endParaRPr lang="en-GB" sz="4000" b="0" dirty="0">
              <a:solidFill>
                <a:schemeClr val="tx1"/>
              </a:solidFill>
              <a:latin typeface="Aptos"/>
            </a:endParaRPr>
          </a:p>
          <a:p>
            <a:pPr algn="l">
              <a:defRPr sz="6300">
                <a:solidFill>
                  <a:srgbClr val="71F4F6"/>
                </a:solidFill>
              </a:defRPr>
            </a:pPr>
            <a:endParaRPr lang="en-GB" sz="4000" b="0" dirty="0">
              <a:solidFill>
                <a:schemeClr val="tx1"/>
              </a:solidFill>
              <a:latin typeface="Aptos" panose="020B0004020202020204" pitchFamily="34" charset="0"/>
            </a:endParaRPr>
          </a:p>
          <a:p>
            <a:pPr algn="l">
              <a:defRPr sz="6300">
                <a:solidFill>
                  <a:srgbClr val="71F4F6"/>
                </a:solidFill>
              </a:defRPr>
            </a:pPr>
            <a:r>
              <a:rPr lang="en-GB" sz="4000" dirty="0">
                <a:solidFill>
                  <a:schemeClr val="tx1"/>
                </a:solidFill>
                <a:latin typeface="Aptos"/>
              </a:rPr>
              <a:t>         Robust privacy protections: </a:t>
            </a:r>
            <a:r>
              <a:rPr lang="en-GB" sz="3600" b="0" dirty="0">
                <a:solidFill>
                  <a:schemeClr val="tx1"/>
                </a:solidFill>
                <a:latin typeface="Aptos"/>
              </a:rPr>
              <a:t>Enable sufficient anonymisation and security in exposure of user data</a:t>
            </a:r>
          </a:p>
          <a:p>
            <a:pPr algn="l">
              <a:defRPr sz="6300">
                <a:solidFill>
                  <a:srgbClr val="71F4F6"/>
                </a:solidFill>
              </a:defRPr>
            </a:pPr>
            <a:r>
              <a:rPr lang="en-GB" sz="3600" dirty="0">
                <a:solidFill>
                  <a:schemeClr val="tx1"/>
                </a:solidFill>
                <a:latin typeface="Aptos"/>
              </a:rPr>
              <a:t>						    • Protections to enable regulatory requirements </a:t>
            </a:r>
            <a:endParaRPr lang="en-GB" sz="3600" b="0" dirty="0">
              <a:solidFill>
                <a:schemeClr val="tx1"/>
              </a:solidFill>
              <a:latin typeface="Aptos"/>
            </a:endParaRPr>
          </a:p>
          <a:p>
            <a:pPr algn="l">
              <a:defRPr sz="6300">
                <a:solidFill>
                  <a:srgbClr val="71F4F6"/>
                </a:solidFill>
              </a:defRPr>
            </a:pPr>
            <a:r>
              <a:rPr lang="en-GB" sz="3600" b="0" dirty="0">
                <a:solidFill>
                  <a:schemeClr val="tx1"/>
                </a:solidFill>
                <a:latin typeface="Aptos"/>
              </a:rPr>
              <a:t>                     </a:t>
            </a:r>
            <a:r>
              <a:rPr lang="en-GB" sz="3600" dirty="0">
                <a:solidFill>
                  <a:schemeClr val="tx1"/>
                </a:solidFill>
                <a:latin typeface="Aptos"/>
              </a:rPr>
              <a:t> •  Collaboration with other SDOs to ensure consistent approach       </a:t>
            </a:r>
          </a:p>
          <a:p>
            <a:pPr algn="l">
              <a:defRPr sz="6300">
                <a:solidFill>
                  <a:srgbClr val="71F4F6"/>
                </a:solidFill>
              </a:defRPr>
            </a:pPr>
            <a:r>
              <a:rPr lang="en-GB" sz="3200" dirty="0">
                <a:solidFill>
                  <a:schemeClr val="tx1"/>
                </a:solidFill>
                <a:latin typeface="Aptos"/>
              </a:rPr>
              <a:t>     			 	 </a:t>
            </a:r>
            <a:endParaRPr lang="en-GB" sz="6300" dirty="0">
              <a:solidFill>
                <a:schemeClr val="tx1"/>
              </a:solidFill>
            </a:endParaRPr>
          </a:p>
          <a:p>
            <a:pPr algn="l">
              <a:defRPr sz="6300">
                <a:solidFill>
                  <a:srgbClr val="71F4F6"/>
                </a:solidFill>
              </a:defRPr>
            </a:pPr>
            <a:r>
              <a:rPr lang="en-GB" sz="4000" dirty="0">
                <a:solidFill>
                  <a:schemeClr val="tx1"/>
                </a:solidFill>
                <a:latin typeface="Aptos"/>
              </a:rPr>
              <a:t>         N.B. Same applies for sensing-derived data</a:t>
            </a:r>
            <a:r>
              <a:rPr lang="en-GB" sz="4000" b="0" dirty="0">
                <a:solidFill>
                  <a:schemeClr val="tx1"/>
                </a:solidFill>
                <a:latin typeface="Aptos"/>
              </a:rPr>
              <a:t>	</a:t>
            </a:r>
          </a:p>
          <a:p>
            <a:pPr algn="l">
              <a:defRPr sz="6300">
                <a:solidFill>
                  <a:srgbClr val="71F4F6"/>
                </a:solidFill>
              </a:defRPr>
            </a:pPr>
            <a:endParaRPr lang="en-GB" dirty="0">
              <a:latin typeface="Aptos" panose="020B0004020202020204" pitchFamily="34" charset="0"/>
            </a:endParaRPr>
          </a:p>
          <a:p>
            <a:pPr algn="l">
              <a:defRPr sz="6300">
                <a:solidFill>
                  <a:srgbClr val="71F4F6"/>
                </a:solidFill>
              </a:defRPr>
            </a:pPr>
            <a:endParaRPr lang="en-GB" dirty="0">
              <a:latin typeface="Aptos" panose="020B0004020202020204" pitchFamily="34" charset="0"/>
            </a:endParaRPr>
          </a:p>
        </p:txBody>
      </p:sp>
      <p:sp>
        <p:nvSpPr>
          <p:cNvPr id="3" name="AutoShape 2">
            <a:extLst>
              <a:ext uri="{FF2B5EF4-FFF2-40B4-BE49-F238E27FC236}">
                <a16:creationId xmlns:a16="http://schemas.microsoft.com/office/drawing/2014/main" id="{8553EFB8-425D-EA0A-705D-ABD682C22968}"/>
              </a:ext>
            </a:extLst>
          </p:cNvPr>
          <p:cNvSpPr>
            <a:spLocks noChangeAspect="1" noChangeArrowheads="1"/>
          </p:cNvSpPr>
          <p:nvPr/>
        </p:nvSpPr>
        <p:spPr bwMode="auto">
          <a:xfrm>
            <a:off x="12039600" y="6705600"/>
            <a:ext cx="7391400" cy="7391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TextBox 3">
            <a:extLst>
              <a:ext uri="{FF2B5EF4-FFF2-40B4-BE49-F238E27FC236}">
                <a16:creationId xmlns:a16="http://schemas.microsoft.com/office/drawing/2014/main" id="{023E642A-0B24-B574-CF8D-9A2F1943856A}"/>
              </a:ext>
            </a:extLst>
          </p:cNvPr>
          <p:cNvSpPr txBox="1"/>
          <p:nvPr/>
        </p:nvSpPr>
        <p:spPr>
          <a:xfrm>
            <a:off x="9753600" y="14211300"/>
            <a:ext cx="45720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GB" b="1" i="0" dirty="0">
                <a:solidFill>
                  <a:schemeClr val="tx1"/>
                </a:solidFill>
                <a:effectLst/>
                <a:latin typeface="Aptos" panose="020B0004020202020204" pitchFamily="34" charset="0"/>
              </a:rPr>
              <a:t>S1-241171</a:t>
            </a:r>
            <a:endParaRPr kumimoji="0" lang="en-GB" sz="3000" b="1" i="0" u="none" strike="noStrike" cap="none" spc="0" normalizeH="0" baseline="0" dirty="0">
              <a:ln>
                <a:noFill/>
              </a:ln>
              <a:solidFill>
                <a:schemeClr val="tx1"/>
              </a:solidFill>
              <a:effectLst/>
              <a:uFillTx/>
              <a:latin typeface="Aptos" panose="020B0004020202020204" pitchFamily="34" charset="0"/>
              <a:sym typeface="Helvetica Neue"/>
            </a:endParaRPr>
          </a:p>
        </p:txBody>
      </p:sp>
    </p:spTree>
    <p:extLst>
      <p:ext uri="{BB962C8B-B14F-4D97-AF65-F5344CB8AC3E}">
        <p14:creationId xmlns:p14="http://schemas.microsoft.com/office/powerpoint/2010/main" val="375766316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ogo of a lion unicorn and a unicorn&#10;&#10;Description automatically generated">
            <a:extLst>
              <a:ext uri="{FF2B5EF4-FFF2-40B4-BE49-F238E27FC236}">
                <a16:creationId xmlns:a16="http://schemas.microsoft.com/office/drawing/2014/main" id="{765D0386-1978-DA07-EE49-670BCD21E2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770"/>
            <a:ext cx="24429812" cy="13741770"/>
          </a:xfrm>
          <a:prstGeom prst="rect">
            <a:avLst/>
          </a:prstGeom>
        </p:spPr>
      </p:pic>
      <p:pic>
        <p:nvPicPr>
          <p:cNvPr id="141" name="DSTI_White_Digital.png" descr="DSTI_White_Digital.png"/>
          <p:cNvPicPr>
            <a:picLocks noChangeAspect="1"/>
          </p:cNvPicPr>
          <p:nvPr/>
        </p:nvPicPr>
        <p:blipFill>
          <a:blip r:embed="rId3"/>
          <a:stretch>
            <a:fillRect/>
          </a:stretch>
        </p:blipFill>
        <p:spPr>
          <a:xfrm>
            <a:off x="20420187" y="671224"/>
            <a:ext cx="3275260" cy="1772312"/>
          </a:xfrm>
          <a:prstGeom prst="rect">
            <a:avLst/>
          </a:prstGeom>
          <a:ln w="12700">
            <a:miter lim="400000"/>
          </a:ln>
        </p:spPr>
      </p:pic>
      <p:sp>
        <p:nvSpPr>
          <p:cNvPr id="142" name="Sed do eiusmod tempor incididunt ut labore et dolore magna aliqua. Ut enim ad minim veniam, quis nostrud exercitation ullamco laboris nisi ut aliquip ex ea commodo consequat. Duis aute irure dolor in reprehenderit in voluptate velit esse cillum dolore eu"/>
          <p:cNvSpPr txBox="1"/>
          <p:nvPr/>
        </p:nvSpPr>
        <p:spPr>
          <a:xfrm>
            <a:off x="1517056" y="5023087"/>
            <a:ext cx="20568190"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4500" b="0">
                <a:solidFill>
                  <a:srgbClr val="FFFFFF"/>
                </a:solidFill>
              </a:defRPr>
            </a:lvl1pPr>
          </a:lstStyle>
          <a:p>
            <a:endParaRPr/>
          </a:p>
        </p:txBody>
      </p:sp>
      <p:sp>
        <p:nvSpPr>
          <p:cNvPr id="2" name="Dolor sit amet, consectetur adipiscing elit sed do eiusmod">
            <a:extLst>
              <a:ext uri="{FF2B5EF4-FFF2-40B4-BE49-F238E27FC236}">
                <a16:creationId xmlns:a16="http://schemas.microsoft.com/office/drawing/2014/main" id="{5ED75C44-949C-BD09-4691-1FE9273A5971}"/>
              </a:ext>
            </a:extLst>
          </p:cNvPr>
          <p:cNvSpPr txBox="1"/>
          <p:nvPr/>
        </p:nvSpPr>
        <p:spPr>
          <a:xfrm>
            <a:off x="-1" y="3459645"/>
            <a:ext cx="24429814" cy="11382603"/>
          </a:xfrm>
          <a:prstGeom prst="rect">
            <a:avLst/>
          </a:prstGeom>
          <a:solidFill>
            <a:schemeClr val="bg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lgn="l">
              <a:defRPr sz="6300">
                <a:solidFill>
                  <a:srgbClr val="71F4F6"/>
                </a:solidFill>
              </a:defRPr>
            </a:pPr>
            <a:r>
              <a:rPr lang="en-GB" sz="5400" i="1" dirty="0">
                <a:solidFill>
                  <a:schemeClr val="tx1"/>
                </a:solidFill>
                <a:latin typeface="Aptos" panose="020B0004020202020204" pitchFamily="34" charset="0"/>
              </a:rPr>
              <a:t>	</a:t>
            </a:r>
            <a:r>
              <a:rPr lang="en-GB" sz="7200" i="1" dirty="0">
                <a:solidFill>
                  <a:schemeClr val="tx1"/>
                </a:solidFill>
                <a:latin typeface="Aptos" panose="020B0004020202020204" pitchFamily="34" charset="0"/>
              </a:rPr>
              <a:t>Requirements: Energy Efficiency and Sustainability</a:t>
            </a:r>
            <a:endParaRPr lang="en-GB" sz="3600" b="0" dirty="0">
              <a:solidFill>
                <a:schemeClr val="bg1"/>
              </a:solidFill>
              <a:latin typeface="Aptos" panose="020B0004020202020204" pitchFamily="34" charset="0"/>
            </a:endParaRPr>
          </a:p>
          <a:p>
            <a:pPr algn="l">
              <a:defRPr sz="6300">
                <a:solidFill>
                  <a:srgbClr val="71F4F6"/>
                </a:solidFill>
              </a:defRPr>
            </a:pPr>
            <a:endParaRPr lang="en-GB" sz="3600" dirty="0">
              <a:solidFill>
                <a:srgbClr val="71F4F6"/>
              </a:solidFill>
              <a:latin typeface="Aptos" panose="020B0004020202020204" pitchFamily="34" charset="0"/>
            </a:endParaRPr>
          </a:p>
          <a:p>
            <a:pPr algn="l">
              <a:defRPr sz="6300">
                <a:solidFill>
                  <a:srgbClr val="71F4F6"/>
                </a:solidFill>
              </a:defRPr>
            </a:pPr>
            <a:r>
              <a:rPr lang="en-GB" dirty="0">
                <a:latin typeface="Aptos"/>
              </a:rPr>
              <a:t>	</a:t>
            </a:r>
            <a:r>
              <a:rPr lang="en-GB" sz="4000" b="0" dirty="0">
                <a:solidFill>
                  <a:schemeClr val="tx1"/>
                </a:solidFill>
                <a:latin typeface="Aptos"/>
              </a:rPr>
              <a:t>Identify requirements that support greater environmental sustainability enabled through the network</a:t>
            </a:r>
          </a:p>
          <a:p>
            <a:pPr algn="l">
              <a:defRPr sz="6300">
                <a:solidFill>
                  <a:srgbClr val="71F4F6"/>
                </a:solidFill>
              </a:defRPr>
            </a:pPr>
            <a:endParaRPr lang="en-GB" sz="4000" b="0" dirty="0">
              <a:solidFill>
                <a:schemeClr val="tx1"/>
              </a:solidFill>
              <a:latin typeface="Aptos"/>
            </a:endParaRPr>
          </a:p>
          <a:p>
            <a:pPr algn="l">
              <a:defRPr sz="6300">
                <a:solidFill>
                  <a:srgbClr val="71F4F6"/>
                </a:solidFill>
              </a:defRPr>
            </a:pPr>
            <a:r>
              <a:rPr lang="en-GB" sz="4000" b="0" dirty="0">
                <a:solidFill>
                  <a:schemeClr val="tx1"/>
                </a:solidFill>
                <a:latin typeface="Aptos"/>
              </a:rPr>
              <a:t>     </a:t>
            </a:r>
            <a:r>
              <a:rPr lang="en-GB" sz="4000" dirty="0">
                <a:solidFill>
                  <a:schemeClr val="tx1"/>
                </a:solidFill>
                <a:latin typeface="Aptos"/>
              </a:rPr>
              <a:t>Dynamic management: </a:t>
            </a:r>
            <a:r>
              <a:rPr lang="en-GB" sz="3600" b="0" dirty="0">
                <a:solidFill>
                  <a:schemeClr val="tx1"/>
                </a:solidFill>
                <a:latin typeface="Aptos"/>
              </a:rPr>
              <a:t>Closer to real-time alteration of power states and routing to reduce overall consumption</a:t>
            </a:r>
            <a:endParaRPr lang="en-GB" sz="4000" b="0" dirty="0">
              <a:solidFill>
                <a:schemeClr val="tx1"/>
              </a:solidFill>
              <a:latin typeface="Aptos" panose="020B0004020202020204" pitchFamily="34" charset="0"/>
            </a:endParaRPr>
          </a:p>
          <a:p>
            <a:pPr algn="l">
              <a:defRPr sz="6300">
                <a:solidFill>
                  <a:srgbClr val="71F4F6"/>
                </a:solidFill>
              </a:defRPr>
            </a:pPr>
            <a:endParaRPr lang="en-GB" sz="4000" dirty="0">
              <a:solidFill>
                <a:schemeClr val="tx1"/>
              </a:solidFill>
              <a:latin typeface="Aptos"/>
            </a:endParaRPr>
          </a:p>
          <a:p>
            <a:pPr algn="l">
              <a:defRPr sz="6300">
                <a:solidFill>
                  <a:srgbClr val="71F4F6"/>
                </a:solidFill>
              </a:defRPr>
            </a:pPr>
            <a:r>
              <a:rPr lang="en-GB" sz="4000" dirty="0">
                <a:solidFill>
                  <a:schemeClr val="tx1"/>
                </a:solidFill>
                <a:latin typeface="Aptos"/>
              </a:rPr>
              <a:t>     Compatibility:</a:t>
            </a:r>
            <a:r>
              <a:rPr lang="en-GB" sz="3600" dirty="0">
                <a:solidFill>
                  <a:schemeClr val="tx1"/>
                </a:solidFill>
                <a:latin typeface="Aptos"/>
              </a:rPr>
              <a:t> </a:t>
            </a:r>
            <a:r>
              <a:rPr lang="en-GB" sz="3600" b="0" dirty="0">
                <a:solidFill>
                  <a:schemeClr val="tx1"/>
                </a:solidFill>
                <a:latin typeface="Aptos"/>
              </a:rPr>
              <a:t>Backward compatibility and continuous evolution to mitigate sustainability impacts </a:t>
            </a:r>
            <a:endParaRPr lang="en-GB" sz="3600" dirty="0">
              <a:solidFill>
                <a:schemeClr val="tx1"/>
              </a:solidFill>
              <a:latin typeface="Aptos" panose="020B0004020202020204" pitchFamily="34" charset="0"/>
            </a:endParaRPr>
          </a:p>
          <a:p>
            <a:pPr algn="l">
              <a:defRPr sz="6300">
                <a:solidFill>
                  <a:srgbClr val="71F4F6"/>
                </a:solidFill>
              </a:defRPr>
            </a:pPr>
            <a:endParaRPr lang="en-GB" sz="4000" dirty="0">
              <a:solidFill>
                <a:schemeClr val="tx1"/>
              </a:solidFill>
              <a:latin typeface="Aptos" panose="020B0004020202020204" pitchFamily="34" charset="0"/>
            </a:endParaRPr>
          </a:p>
          <a:p>
            <a:pPr algn="l">
              <a:defRPr sz="6300">
                <a:solidFill>
                  <a:srgbClr val="71F4F6"/>
                </a:solidFill>
              </a:defRPr>
            </a:pPr>
            <a:r>
              <a:rPr lang="en-GB" sz="4000" dirty="0">
                <a:solidFill>
                  <a:schemeClr val="tx1"/>
                </a:solidFill>
                <a:latin typeface="Aptos"/>
              </a:rPr>
              <a:t>     KVIs:</a:t>
            </a:r>
            <a:r>
              <a:rPr lang="en-GB" sz="3600" dirty="0">
                <a:solidFill>
                  <a:schemeClr val="tx1"/>
                </a:solidFill>
                <a:latin typeface="Aptos"/>
              </a:rPr>
              <a:t> </a:t>
            </a:r>
            <a:r>
              <a:rPr lang="en-GB" sz="3600" b="0" dirty="0">
                <a:solidFill>
                  <a:schemeClr val="tx1"/>
                </a:solidFill>
                <a:latin typeface="Aptos"/>
              </a:rPr>
              <a:t>Agree definable KVs and build into studies (over time), allowing end-to-end perspective e.g. AI energy use</a:t>
            </a:r>
          </a:p>
          <a:p>
            <a:pPr algn="l">
              <a:defRPr sz="6300">
                <a:solidFill>
                  <a:srgbClr val="71F4F6"/>
                </a:solidFill>
              </a:defRPr>
            </a:pPr>
            <a:endParaRPr lang="en-GB" sz="3600" b="0" dirty="0">
              <a:solidFill>
                <a:schemeClr val="tx1"/>
              </a:solidFill>
              <a:latin typeface="Aptos" panose="020B0004020202020204" pitchFamily="34" charset="0"/>
            </a:endParaRPr>
          </a:p>
          <a:p>
            <a:pPr algn="l">
              <a:defRPr sz="6300">
                <a:solidFill>
                  <a:srgbClr val="71F4F6"/>
                </a:solidFill>
              </a:defRPr>
            </a:pPr>
            <a:r>
              <a:rPr lang="en-GB" sz="3600" b="0" dirty="0">
                <a:solidFill>
                  <a:schemeClr val="tx1"/>
                </a:solidFill>
                <a:latin typeface="Aptos"/>
              </a:rPr>
              <a:t>  </a:t>
            </a:r>
            <a:r>
              <a:rPr lang="en-GB" sz="4000" dirty="0">
                <a:solidFill>
                  <a:schemeClr val="tx1"/>
                </a:solidFill>
                <a:latin typeface="Aptos"/>
              </a:rPr>
              <a:t>Information: </a:t>
            </a:r>
            <a:r>
              <a:rPr lang="en-GB" sz="3600" b="0" dirty="0">
                <a:solidFill>
                  <a:schemeClr val="tx1"/>
                </a:solidFill>
                <a:latin typeface="Aptos"/>
              </a:rPr>
              <a:t>Opportunities to expose information to operators, trusted parties and UEs on energy mix</a:t>
            </a:r>
            <a:endParaRPr lang="en-GB" sz="3600" b="0" dirty="0">
              <a:solidFill>
                <a:schemeClr val="tx1"/>
              </a:solidFill>
              <a:latin typeface="Aptos" panose="020B0004020202020204" pitchFamily="34" charset="0"/>
            </a:endParaRPr>
          </a:p>
          <a:p>
            <a:pPr algn="l">
              <a:defRPr sz="6300">
                <a:solidFill>
                  <a:srgbClr val="71F4F6"/>
                </a:solidFill>
              </a:defRPr>
            </a:pPr>
            <a:endParaRPr lang="en-GB" sz="4000" b="0" dirty="0">
              <a:solidFill>
                <a:schemeClr val="tx1"/>
              </a:solidFill>
              <a:latin typeface="Aptos" panose="020B0004020202020204" pitchFamily="34" charset="0"/>
            </a:endParaRPr>
          </a:p>
          <a:p>
            <a:pPr algn="l">
              <a:defRPr sz="6300">
                <a:solidFill>
                  <a:srgbClr val="71F4F6"/>
                </a:solidFill>
              </a:defRPr>
            </a:pPr>
            <a:endParaRPr lang="en-GB" sz="4000" b="0" dirty="0">
              <a:solidFill>
                <a:schemeClr val="tx1"/>
              </a:solidFill>
              <a:latin typeface="Aptos" panose="020B0004020202020204" pitchFamily="34" charset="0"/>
            </a:endParaRPr>
          </a:p>
          <a:p>
            <a:pPr algn="l">
              <a:defRPr sz="6300">
                <a:solidFill>
                  <a:srgbClr val="71F4F6"/>
                </a:solidFill>
              </a:defRPr>
            </a:pPr>
            <a:endParaRPr lang="en-GB" sz="4000" b="0" dirty="0">
              <a:solidFill>
                <a:schemeClr val="tx1"/>
              </a:solidFill>
              <a:latin typeface="Aptos" panose="020B0004020202020204" pitchFamily="34" charset="0"/>
            </a:endParaRPr>
          </a:p>
          <a:p>
            <a:pPr algn="l">
              <a:defRPr sz="6300">
                <a:solidFill>
                  <a:srgbClr val="71F4F6"/>
                </a:solidFill>
              </a:defRPr>
            </a:pPr>
            <a:endParaRPr lang="en-GB" sz="6300" dirty="0">
              <a:solidFill>
                <a:srgbClr val="71F4F6"/>
              </a:solidFill>
              <a:latin typeface="Aptos" panose="020B0004020202020204" pitchFamily="34" charset="0"/>
            </a:endParaRPr>
          </a:p>
          <a:p>
            <a:pPr algn="l">
              <a:defRPr sz="6300">
                <a:solidFill>
                  <a:srgbClr val="71F4F6"/>
                </a:solidFill>
              </a:defRPr>
            </a:pPr>
            <a:endParaRPr lang="en-GB" dirty="0">
              <a:latin typeface="Aptos" panose="020B0004020202020204" pitchFamily="34" charset="0"/>
            </a:endParaRPr>
          </a:p>
        </p:txBody>
      </p:sp>
      <p:sp>
        <p:nvSpPr>
          <p:cNvPr id="3" name="AutoShape 2">
            <a:extLst>
              <a:ext uri="{FF2B5EF4-FFF2-40B4-BE49-F238E27FC236}">
                <a16:creationId xmlns:a16="http://schemas.microsoft.com/office/drawing/2014/main" id="{8553EFB8-425D-EA0A-705D-ABD682C22968}"/>
              </a:ext>
            </a:extLst>
          </p:cNvPr>
          <p:cNvSpPr>
            <a:spLocks noChangeAspect="1" noChangeArrowheads="1"/>
          </p:cNvSpPr>
          <p:nvPr/>
        </p:nvSpPr>
        <p:spPr bwMode="auto">
          <a:xfrm>
            <a:off x="12039600" y="6705600"/>
            <a:ext cx="7391400" cy="7391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TextBox 3">
            <a:extLst>
              <a:ext uri="{FF2B5EF4-FFF2-40B4-BE49-F238E27FC236}">
                <a16:creationId xmlns:a16="http://schemas.microsoft.com/office/drawing/2014/main" id="{6B7E486C-8244-6123-5DC6-B3C8F477F6EF}"/>
              </a:ext>
            </a:extLst>
          </p:cNvPr>
          <p:cNvSpPr txBox="1"/>
          <p:nvPr/>
        </p:nvSpPr>
        <p:spPr>
          <a:xfrm>
            <a:off x="9753600" y="14187495"/>
            <a:ext cx="457200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GB" b="1" i="0" dirty="0">
                <a:solidFill>
                  <a:schemeClr val="tx1"/>
                </a:solidFill>
                <a:effectLst/>
                <a:latin typeface="Aptos" panose="020B0004020202020204" pitchFamily="34" charset="0"/>
              </a:rPr>
              <a:t>S1-241171</a:t>
            </a:r>
            <a:endParaRPr kumimoji="0" lang="en-GB" sz="3000" b="1" i="0" u="none" strike="noStrike" cap="none" spc="0" normalizeH="0" baseline="0" dirty="0">
              <a:ln>
                <a:noFill/>
              </a:ln>
              <a:solidFill>
                <a:schemeClr val="tx1"/>
              </a:solidFill>
              <a:effectLst/>
              <a:uFillTx/>
              <a:latin typeface="Aptos" panose="020B0004020202020204" pitchFamily="34" charset="0"/>
              <a:sym typeface="Helvetica Neue"/>
            </a:endParaRPr>
          </a:p>
        </p:txBody>
      </p:sp>
    </p:spTree>
    <p:extLst>
      <p:ext uri="{BB962C8B-B14F-4D97-AF65-F5344CB8AC3E}">
        <p14:creationId xmlns:p14="http://schemas.microsoft.com/office/powerpoint/2010/main" val="4044522427"/>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Core Document" ma:contentTypeID="0x0101004691A8DE0991884F8E90AD6474FC737301008FCFCC4865073F4F879B48AEA245896F" ma:contentTypeVersion="14" ma:contentTypeDescription="Create a new document." ma:contentTypeScope="" ma:versionID="21a3b716e44bdce5f7bf056f5551ba33">
  <xsd:schema xmlns:xsd="http://www.w3.org/2001/XMLSchema" xmlns:xs="http://www.w3.org/2001/XMLSchema" xmlns:p="http://schemas.microsoft.com/office/2006/metadata/properties" xmlns:ns2="0f9fa326-da26-4ea8-b6a9-645e8136fe1d" xmlns:ns3="ff703899-8d75-4aca-b033-7707afe6eeb1" xmlns:ns4="aaacb922-5235-4a66-b188-303b9b46fbd7" xmlns:ns5="5fd89483-07cb-490c-afdb-fd561833165c" targetNamespace="http://schemas.microsoft.com/office/2006/metadata/properties" ma:root="true" ma:fieldsID="29a355f6880f9da7cb4e881fd636817c" ns2:_="" ns3:_="" ns4:_="" ns5:_="">
    <xsd:import namespace="0f9fa326-da26-4ea8-b6a9-645e8136fe1d"/>
    <xsd:import namespace="ff703899-8d75-4aca-b033-7707afe6eeb1"/>
    <xsd:import namespace="aaacb922-5235-4a66-b188-303b9b46fbd7"/>
    <xsd:import namespace="5fd89483-07cb-490c-afdb-fd561833165c"/>
    <xsd:element name="properties">
      <xsd:complexType>
        <xsd:sequence>
          <xsd:element name="documentManagement">
            <xsd:complexType>
              <xsd:all>
                <xsd:element ref="ns2:c6f593ada1854b629148449de059396b" minOccurs="0"/>
                <xsd:element ref="ns3:TaxCatchAll" minOccurs="0"/>
                <xsd:element ref="ns3:TaxCatchAllLabel" minOccurs="0"/>
                <xsd:element ref="ns2:m817f42addf14c9a838da36e78800043" minOccurs="0"/>
                <xsd:element ref="ns2:h573c97cf80c4aa6b446c5363dc3ac94" minOccurs="0"/>
                <xsd:element ref="ns4:LegacyData" minOccurs="0"/>
                <xsd:element ref="ns3:_dlc_DocId" minOccurs="0"/>
                <xsd:element ref="ns3:_dlc_DocIdPersistId" minOccurs="0"/>
                <xsd:element ref="ns3:_dlc_DocIdUrl" minOccurs="0"/>
                <xsd:element ref="ns5:MediaServiceMetadata" minOccurs="0"/>
                <xsd:element ref="ns5:MediaServiceFastMetadata" minOccurs="0"/>
                <xsd:element ref="ns5:MediaServiceObjectDetectorVersions" minOccurs="0"/>
                <xsd:element ref="ns3:SharedWithUsers" minOccurs="0"/>
                <xsd:element ref="ns3:SharedWithDetails" minOccurs="0"/>
                <xsd:element ref="ns5:MediaServiceSearchProperties" minOccurs="0"/>
                <xsd:element ref="ns5:MediaServiceDateTaken" minOccurs="0"/>
                <xsd:element ref="ns5:MediaServiceGenerationTime" minOccurs="0"/>
                <xsd:element ref="ns5:MediaServiceEventHashCode" minOccurs="0"/>
                <xsd:element ref="ns5: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9fa326-da26-4ea8-b6a9-645e8136fe1d" elementFormDefault="qualified">
    <xsd:import namespace="http://schemas.microsoft.com/office/2006/documentManagement/types"/>
    <xsd:import namespace="http://schemas.microsoft.com/office/infopath/2007/PartnerControls"/>
    <xsd:element name="c6f593ada1854b629148449de059396b" ma:index="8" nillable="true" ma:taxonomy="true" ma:internalName="c6f593ada1854b629148449de059396b" ma:taxonomyFieldName="KIM_GovernmentBody" ma:displayName="Government Body" ma:default="3;#DSIT|9b2b16d8-8f0e-f9f9-8d2e-30d6eeb93788" ma:fieldId="{c6f593ad-a185-4b62-9148-449de059396b}" ma:sspId="9b0aeba9-2bce-41c2-8545-5d12d676a674" ma:termSetId="46784332-da01-4f4a-94fa-2a245cb438b3" ma:anchorId="00000000-0000-0000-0000-000000000000" ma:open="false" ma:isKeyword="false">
      <xsd:complexType>
        <xsd:sequence>
          <xsd:element ref="pc:Terms" minOccurs="0" maxOccurs="1"/>
        </xsd:sequence>
      </xsd:complexType>
    </xsd:element>
    <xsd:element name="m817f42addf14c9a838da36e78800043" ma:index="12" nillable="true" ma:taxonomy="true" ma:internalName="m817f42addf14c9a838da36e78800043" ma:taxonomyFieldName="KIM_Function" ma:displayName="Function" ma:default="1;#Digital infrastructure|e45c9a55-c81e-d45b-00ef-2e00847db4fe" ma:fieldId="{6817f42a-ddf1-4c9a-838d-a36e78800043}" ma:sspId="9b0aeba9-2bce-41c2-8545-5d12d676a674" ma:termSetId="8a8c3714-5ee2-45f9-8c60-591b9d070299" ma:anchorId="00000000-0000-0000-0000-000000000000" ma:open="false" ma:isKeyword="false">
      <xsd:complexType>
        <xsd:sequence>
          <xsd:element ref="pc:Terms" minOccurs="0" maxOccurs="1"/>
        </xsd:sequence>
      </xsd:complexType>
    </xsd:element>
    <xsd:element name="h573c97cf80c4aa6b446c5363dc3ac94" ma:index="14" nillable="true" ma:taxonomy="true" ma:internalName="h573c97cf80c4aa6b446c5363dc3ac94" ma:taxonomyFieldName="KIM_Activity" ma:displayName="Activity" ma:default="2;#Diversification strategy|3077952e-7e65-d486-3efa-1156da1f5aa6" ma:fieldId="{1573c97c-f80c-4aa6-b446-c5363dc3ac94}" ma:sspId="9b0aeba9-2bce-41c2-8545-5d12d676a674" ma:termSetId="5c6dcaef-f335-486f-b10e-5a74f102472a"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f703899-8d75-4aca-b033-7707afe6eeb1"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50803454-ef23-41bf-b563-c02f5d4c5f82}" ma:internalName="TaxCatchAll" ma:showField="CatchAllData" ma:web="ff703899-8d75-4aca-b033-7707afe6eeb1">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0803454-ef23-41bf-b563-c02f5d4c5f82}" ma:internalName="TaxCatchAllLabel" ma:readOnly="true" ma:showField="CatchAllDataLabel" ma:web="ff703899-8d75-4aca-b033-7707afe6eeb1">
      <xsd:complexType>
        <xsd:complexContent>
          <xsd:extension base="dms:MultiChoiceLookup">
            <xsd:sequence>
              <xsd:element name="Value" type="dms:Lookup" maxOccurs="unbounded" minOccurs="0" nillable="true"/>
            </xsd:sequence>
          </xsd:extension>
        </xsd:complexContent>
      </xsd:complexType>
    </xsd:element>
    <xsd:element name="_dlc_DocId" ma:index="17" nillable="true" ma:displayName="Document ID Value" ma:description="The value of the document ID assigned to this item." ma:indexed="true" ma:internalName="_dlc_DocId" ma:readOnly="true">
      <xsd:simpleType>
        <xsd:restriction base="dms:Text"/>
      </xsd:simpleType>
    </xsd:element>
    <xsd:element name="_dlc_DocIdPersistId" ma:index="18" nillable="true" ma:displayName="Persist ID" ma:description="Keep ID on add." ma:hidden="true" ma:internalName="_dlc_DocIdPersistId" ma:readOnly="true">
      <xsd:simpleType>
        <xsd:restriction base="dms:Boolean"/>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acb922-5235-4a66-b188-303b9b46fbd7" elementFormDefault="qualified">
    <xsd:import namespace="http://schemas.microsoft.com/office/2006/documentManagement/types"/>
    <xsd:import namespace="http://schemas.microsoft.com/office/infopath/2007/PartnerControls"/>
    <xsd:element name="LegacyData" ma:index="16" nillable="true" ma:displayName="Legacy Data" ma:internalName="LegacyDa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d89483-07cb-490c-afdb-fd561833165c" elementFormDefault="qualified">
    <xsd:import namespace="http://schemas.microsoft.com/office/2006/documentManagement/types"/>
    <xsd:import namespace="http://schemas.microsoft.com/office/infopath/2007/PartnerControls"/>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DateTaken" ma:index="26" nillable="true" ma:displayName="MediaServiceDateTaken" ma:hidden="true" ma:indexed="true" ma:internalName="MediaServiceDateTaken" ma:readOnly="true">
      <xsd:simpleType>
        <xsd:restriction base="dms:Text"/>
      </xsd:simple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LengthInSeconds" ma:index="29"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LegacyData xmlns="aaacb922-5235-4a66-b188-303b9b46fbd7" xsi:nil="true"/>
    <TaxCatchAll xmlns="ff703899-8d75-4aca-b033-7707afe6eeb1">
      <Value>3</Value>
      <Value>2</Value>
      <Value>1</Value>
    </TaxCatchAll>
    <_dlc_DocId xmlns="ff703899-8d75-4aca-b033-7707afe6eeb1">ZPHJZ37WS43S-989458012-692</_dlc_DocId>
    <_dlc_DocIdUrl xmlns="ff703899-8d75-4aca-b033-7707afe6eeb1">
      <Url>https://beisgov.sharepoint.com/sites/FutureTelecomsTechnologyPolicyUnit-OS-InternationalandStandards/_layouts/15/DocIdRedir.aspx?ID=ZPHJZ37WS43S-989458012-692</Url>
      <Description>ZPHJZ37WS43S-989458012-692</Description>
    </_dlc_DocIdUrl>
    <c6f593ada1854b629148449de059396b xmlns="0f9fa326-da26-4ea8-b6a9-645e8136fe1d">
      <Terms xmlns="http://schemas.microsoft.com/office/infopath/2007/PartnerControls">
        <TermInfo xmlns="http://schemas.microsoft.com/office/infopath/2007/PartnerControls">
          <TermName xmlns="http://schemas.microsoft.com/office/infopath/2007/PartnerControls">DSIT</TermName>
          <TermId xmlns="http://schemas.microsoft.com/office/infopath/2007/PartnerControls">9b2b16d8-8f0e-f9f9-8d2e-30d6eeb93788</TermId>
        </TermInfo>
      </Terms>
    </c6f593ada1854b629148449de059396b>
    <m817f42addf14c9a838da36e78800043 xmlns="0f9fa326-da26-4ea8-b6a9-645e8136fe1d">
      <Terms xmlns="http://schemas.microsoft.com/office/infopath/2007/PartnerControls">
        <TermInfo xmlns="http://schemas.microsoft.com/office/infopath/2007/PartnerControls">
          <TermName xmlns="http://schemas.microsoft.com/office/infopath/2007/PartnerControls">Digital infrastructure</TermName>
          <TermId xmlns="http://schemas.microsoft.com/office/infopath/2007/PartnerControls">e45c9a55-c81e-d45b-00ef-2e00847db4fe</TermId>
        </TermInfo>
      </Terms>
    </m817f42addf14c9a838da36e78800043>
    <h573c97cf80c4aa6b446c5363dc3ac94 xmlns="0f9fa326-da26-4ea8-b6a9-645e8136fe1d">
      <Terms xmlns="http://schemas.microsoft.com/office/infopath/2007/PartnerControls">
        <TermInfo xmlns="http://schemas.microsoft.com/office/infopath/2007/PartnerControls">
          <TermName xmlns="http://schemas.microsoft.com/office/infopath/2007/PartnerControls">Diversification strategy</TermName>
          <TermId xmlns="http://schemas.microsoft.com/office/infopath/2007/PartnerControls">3077952e-7e65-d486-3efa-1156da1f5aa6</TermId>
        </TermInfo>
      </Terms>
    </h573c97cf80c4aa6b446c5363dc3ac94>
    <SharedWithUsers xmlns="ff703899-8d75-4aca-b033-7707afe6eeb1">
      <UserInfo>
        <DisplayName>Campbell, Malcolm (DSIT)</DisplayName>
        <AccountId>150</AccountId>
        <AccountType/>
      </UserInfo>
      <UserInfo>
        <DisplayName>Patterson, Charles (DSIT)</DisplayName>
        <AccountId>11</AccountId>
        <AccountType/>
      </UserInfo>
    </SharedWithUsers>
  </documentManagement>
</p:properties>
</file>

<file path=customXml/itemProps1.xml><?xml version="1.0" encoding="utf-8"?>
<ds:datastoreItem xmlns:ds="http://schemas.openxmlformats.org/officeDocument/2006/customXml" ds:itemID="{9C43AD68-797C-4038-97C6-8AF8087A2D45}">
  <ds:schemaRefs>
    <ds:schemaRef ds:uri="http://schemas.microsoft.com/sharepoint/v3/contenttype/forms"/>
  </ds:schemaRefs>
</ds:datastoreItem>
</file>

<file path=customXml/itemProps2.xml><?xml version="1.0" encoding="utf-8"?>
<ds:datastoreItem xmlns:ds="http://schemas.openxmlformats.org/officeDocument/2006/customXml" ds:itemID="{0DEE49D3-7FC8-48A5-B63D-A8FE09E71B80}">
  <ds:schemaRefs>
    <ds:schemaRef ds:uri="0f9fa326-da26-4ea8-b6a9-645e8136fe1d"/>
    <ds:schemaRef ds:uri="5fd89483-07cb-490c-afdb-fd561833165c"/>
    <ds:schemaRef ds:uri="aaacb922-5235-4a66-b188-303b9b46fbd7"/>
    <ds:schemaRef ds:uri="ff703899-8d75-4aca-b033-7707afe6eeb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390AC31-EAFE-4A1C-87C7-D8D454C6EA57}">
  <ds:schemaRefs>
    <ds:schemaRef ds:uri="http://schemas.microsoft.com/sharepoint/events"/>
  </ds:schemaRefs>
</ds:datastoreItem>
</file>

<file path=customXml/itemProps4.xml><?xml version="1.0" encoding="utf-8"?>
<ds:datastoreItem xmlns:ds="http://schemas.openxmlformats.org/officeDocument/2006/customXml" ds:itemID="{6884A064-72B3-49D1-B946-7946777250A2}">
  <ds:schemaRefs>
    <ds:schemaRef ds:uri="0f9fa326-da26-4ea8-b6a9-645e8136fe1d"/>
    <ds:schemaRef ds:uri="5fd89483-07cb-490c-afdb-fd561833165c"/>
    <ds:schemaRef ds:uri="aaacb922-5235-4a66-b188-303b9b46fbd7"/>
    <ds:schemaRef ds:uri="ff703899-8d75-4aca-b033-7707afe6eeb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TotalTime>
  <Words>769</Words>
  <Application>Microsoft Office PowerPoint</Application>
  <PresentationFormat>Custom</PresentationFormat>
  <Paragraphs>93</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Arial</vt:lpstr>
      <vt:lpstr>Helvetica Neue</vt:lpstr>
      <vt:lpstr>Helvetica Neue Light</vt:lpstr>
      <vt:lpstr>Helvetica Neue Medium</vt:lpstr>
      <vt:lpstr>Segoe UI</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Patterson, Charles (DSIT)</cp:lastModifiedBy>
  <cp:revision>41</cp:revision>
  <dcterms:modified xsi:type="dcterms:W3CDTF">2024-05-17T13:48:54Z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a62f585-b40f-4ab9-bafe-39150f03d124_Enabled">
    <vt:lpwstr>true</vt:lpwstr>
  </property>
  <property fmtid="{D5CDD505-2E9C-101B-9397-08002B2CF9AE}" pid="3" name="MSIP_Label_ba62f585-b40f-4ab9-bafe-39150f03d124_SetDate">
    <vt:lpwstr>2024-01-11T09:14:06Z</vt:lpwstr>
  </property>
  <property fmtid="{D5CDD505-2E9C-101B-9397-08002B2CF9AE}" pid="4" name="MSIP_Label_ba62f585-b40f-4ab9-bafe-39150f03d124_Method">
    <vt:lpwstr>Standard</vt:lpwstr>
  </property>
  <property fmtid="{D5CDD505-2E9C-101B-9397-08002B2CF9AE}" pid="5" name="MSIP_Label_ba62f585-b40f-4ab9-bafe-39150f03d124_Name">
    <vt:lpwstr>OFFICIAL</vt:lpwstr>
  </property>
  <property fmtid="{D5CDD505-2E9C-101B-9397-08002B2CF9AE}" pid="6" name="MSIP_Label_ba62f585-b40f-4ab9-bafe-39150f03d124_SiteId">
    <vt:lpwstr>cbac7005-02c1-43eb-b497-e6492d1b2dd8</vt:lpwstr>
  </property>
  <property fmtid="{D5CDD505-2E9C-101B-9397-08002B2CF9AE}" pid="7" name="MSIP_Label_ba62f585-b40f-4ab9-bafe-39150f03d124_ActionId">
    <vt:lpwstr>7885b29b-7269-4c9f-af6d-474022161da3</vt:lpwstr>
  </property>
  <property fmtid="{D5CDD505-2E9C-101B-9397-08002B2CF9AE}" pid="8" name="MSIP_Label_ba62f585-b40f-4ab9-bafe-39150f03d124_ContentBits">
    <vt:lpwstr>0</vt:lpwstr>
  </property>
  <property fmtid="{D5CDD505-2E9C-101B-9397-08002B2CF9AE}" pid="9" name="ContentTypeId">
    <vt:lpwstr>0x0101004691A8DE0991884F8E90AD6474FC737301008FCFCC4865073F4F879B48AEA245896F</vt:lpwstr>
  </property>
  <property fmtid="{D5CDD505-2E9C-101B-9397-08002B2CF9AE}" pid="10" name="Business Unit">
    <vt:lpwstr>1;#Internal Communications|3633d5a3-731a-4af5-ab75-e2aba398c41c</vt:lpwstr>
  </property>
  <property fmtid="{D5CDD505-2E9C-101B-9397-08002B2CF9AE}" pid="11" name="_dlc_DocIdItemGuid">
    <vt:lpwstr>349709f7-9aed-4dc2-9a64-83ac089df309</vt:lpwstr>
  </property>
  <property fmtid="{D5CDD505-2E9C-101B-9397-08002B2CF9AE}" pid="12" name="MediaServiceImageTags">
    <vt:lpwstr/>
  </property>
  <property fmtid="{D5CDD505-2E9C-101B-9397-08002B2CF9AE}" pid="13" name="KIM_Function">
    <vt:lpwstr>1;#Digital infrastructure|e45c9a55-c81e-d45b-00ef-2e00847db4fe</vt:lpwstr>
  </property>
  <property fmtid="{D5CDD505-2E9C-101B-9397-08002B2CF9AE}" pid="14" name="KIM_GovernmentBody">
    <vt:lpwstr>3;#DSIT|9b2b16d8-8f0e-f9f9-8d2e-30d6eeb93788</vt:lpwstr>
  </property>
  <property fmtid="{D5CDD505-2E9C-101B-9397-08002B2CF9AE}" pid="15" name="KIM_Activity">
    <vt:lpwstr>2;#Diversification strategy|3077952e-7e65-d486-3efa-1156da1f5aa6</vt:lpwstr>
  </property>
</Properties>
</file>