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4"/>
  </p:notesMasterIdLst>
  <p:sldIdLst>
    <p:sldId id="303" r:id="rId7"/>
    <p:sldId id="2147478737" r:id="rId8"/>
    <p:sldId id="2147478739" r:id="rId9"/>
    <p:sldId id="2147478738" r:id="rId10"/>
    <p:sldId id="2147478741" r:id="rId11"/>
    <p:sldId id="2147478743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EE33B2-7E75-49C3-9A9D-40DF2320FB9C}" v="3" dt="2024-05-17T11:29:00.757"/>
    <p1510:client id="{DC3BDA67-CD8A-4AE1-BC7A-E20F7CDE5809}" v="58" dt="2024-05-16T10:31:42.8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A0AC1-BC9D-459C-94DC-9B798DE0A4E4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9221F9F-2DEA-4DBC-B37D-6F4D7EB593EB}">
      <dgm:prSet phldrT="[Text]"/>
      <dgm:spPr/>
      <dgm:t>
        <a:bodyPr/>
        <a:lstStyle/>
        <a:p>
          <a:r>
            <a:rPr lang="en-US"/>
            <a:t>Pros</a:t>
          </a:r>
        </a:p>
      </dgm:t>
    </dgm:pt>
    <dgm:pt modelId="{E9210C43-B438-4ECC-8230-E1D9A7CC83C0}" type="parTrans" cxnId="{CC39F3E3-C5A7-46BD-9761-61AD9B4A9DC5}">
      <dgm:prSet/>
      <dgm:spPr/>
      <dgm:t>
        <a:bodyPr/>
        <a:lstStyle/>
        <a:p>
          <a:endParaRPr lang="en-US"/>
        </a:p>
      </dgm:t>
    </dgm:pt>
    <dgm:pt modelId="{BEBF1579-6746-4723-B7E9-A98384CFCEF4}" type="sibTrans" cxnId="{CC39F3E3-C5A7-46BD-9761-61AD9B4A9DC5}">
      <dgm:prSet/>
      <dgm:spPr/>
      <dgm:t>
        <a:bodyPr/>
        <a:lstStyle/>
        <a:p>
          <a:endParaRPr lang="en-US"/>
        </a:p>
      </dgm:t>
    </dgm:pt>
    <dgm:pt modelId="{07980107-5914-4991-A16F-7C4FDA86ED3F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Cost/benefits approach</a:t>
          </a:r>
        </a:p>
      </dgm:t>
    </dgm:pt>
    <dgm:pt modelId="{9E8E7BEE-0574-4983-B5F0-456FBF7CD1EE}" type="parTrans" cxnId="{B17608CD-9ABA-4732-87AE-98A0A705A856}">
      <dgm:prSet/>
      <dgm:spPr/>
      <dgm:t>
        <a:bodyPr/>
        <a:lstStyle/>
        <a:p>
          <a:endParaRPr lang="en-US"/>
        </a:p>
      </dgm:t>
    </dgm:pt>
    <dgm:pt modelId="{36042E31-3ACB-47BC-BFB6-B82EE351A6D6}" type="sibTrans" cxnId="{B17608CD-9ABA-4732-87AE-98A0A705A856}">
      <dgm:prSet/>
      <dgm:spPr/>
      <dgm:t>
        <a:bodyPr/>
        <a:lstStyle/>
        <a:p>
          <a:endParaRPr lang="en-US"/>
        </a:p>
      </dgm:t>
    </dgm:pt>
    <dgm:pt modelId="{8BCE9C88-E730-45CD-8A3C-BD3F6ABADD9A}">
      <dgm:prSet phldrT="[Text]"/>
      <dgm:spPr/>
      <dgm:t>
        <a:bodyPr/>
        <a:lstStyle/>
        <a:p>
          <a:r>
            <a:rPr lang="en-US"/>
            <a:t>Cons</a:t>
          </a:r>
        </a:p>
      </dgm:t>
    </dgm:pt>
    <dgm:pt modelId="{86E761C1-3BEE-49F8-89D7-32902BA3934F}" type="parTrans" cxnId="{C3E20F9A-81D6-47E6-9EC2-43C4645D4E5D}">
      <dgm:prSet/>
      <dgm:spPr/>
      <dgm:t>
        <a:bodyPr/>
        <a:lstStyle/>
        <a:p>
          <a:endParaRPr lang="en-US"/>
        </a:p>
      </dgm:t>
    </dgm:pt>
    <dgm:pt modelId="{BC1EF14B-D2B0-4CF7-B41D-562D93C8BF59}" type="sibTrans" cxnId="{C3E20F9A-81D6-47E6-9EC2-43C4645D4E5D}">
      <dgm:prSet/>
      <dgm:spPr/>
      <dgm:t>
        <a:bodyPr/>
        <a:lstStyle/>
        <a:p>
          <a:endParaRPr lang="en-US"/>
        </a:p>
      </dgm:t>
    </dgm:pt>
    <dgm:pt modelId="{1D818961-9B9D-481D-AFF8-E34A174D6161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No quantitative analysis</a:t>
          </a:r>
        </a:p>
      </dgm:t>
    </dgm:pt>
    <dgm:pt modelId="{E1993DBC-A874-45F4-94E8-D94F42E5E6C8}" type="parTrans" cxnId="{F9D27DFA-79DC-4AC4-9B2D-A56DE25347DA}">
      <dgm:prSet/>
      <dgm:spPr/>
      <dgm:t>
        <a:bodyPr/>
        <a:lstStyle/>
        <a:p>
          <a:endParaRPr lang="en-US"/>
        </a:p>
      </dgm:t>
    </dgm:pt>
    <dgm:pt modelId="{9CFBA81A-BE94-4F8D-9985-C53B32A46245}" type="sibTrans" cxnId="{F9D27DFA-79DC-4AC4-9B2D-A56DE25347DA}">
      <dgm:prSet/>
      <dgm:spPr/>
      <dgm:t>
        <a:bodyPr/>
        <a:lstStyle/>
        <a:p>
          <a:endParaRPr lang="en-US"/>
        </a:p>
      </dgm:t>
    </dgm:pt>
    <dgm:pt modelId="{61EE91C3-6068-4061-9E7A-23351D866472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Limited visualization of coverage/gaps</a:t>
          </a:r>
        </a:p>
      </dgm:t>
    </dgm:pt>
    <dgm:pt modelId="{EB37C5C5-0F95-45D3-818D-3FEEF67C08BC}" type="parTrans" cxnId="{AC9790F4-13E4-40E2-B444-83C078687F8E}">
      <dgm:prSet/>
      <dgm:spPr/>
      <dgm:t>
        <a:bodyPr/>
        <a:lstStyle/>
        <a:p>
          <a:endParaRPr lang="en-US"/>
        </a:p>
      </dgm:t>
    </dgm:pt>
    <dgm:pt modelId="{B3535DF5-3193-419A-9273-37412A4B2F83}" type="sibTrans" cxnId="{AC9790F4-13E4-40E2-B444-83C078687F8E}">
      <dgm:prSet/>
      <dgm:spPr/>
      <dgm:t>
        <a:bodyPr/>
        <a:lstStyle/>
        <a:p>
          <a:endParaRPr lang="en-US"/>
        </a:p>
      </dgm:t>
    </dgm:pt>
    <dgm:pt modelId="{8BD71DD3-F4CE-40A8-9430-436465C3F88C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Qualitative overview</a:t>
          </a:r>
        </a:p>
      </dgm:t>
    </dgm:pt>
    <dgm:pt modelId="{CAFDCD72-5DF3-478A-97C3-F1C81F03BB0A}" type="parTrans" cxnId="{793B978C-24E1-4318-885A-0493C56FE62C}">
      <dgm:prSet/>
      <dgm:spPr/>
      <dgm:t>
        <a:bodyPr/>
        <a:lstStyle/>
        <a:p>
          <a:endParaRPr lang="en-US"/>
        </a:p>
      </dgm:t>
    </dgm:pt>
    <dgm:pt modelId="{4E550AC9-4485-4EF1-B490-AB35F43BF27C}" type="sibTrans" cxnId="{793B978C-24E1-4318-885A-0493C56FE62C}">
      <dgm:prSet/>
      <dgm:spPr/>
      <dgm:t>
        <a:bodyPr/>
        <a:lstStyle/>
        <a:p>
          <a:endParaRPr lang="en-US"/>
        </a:p>
      </dgm:t>
    </dgm:pt>
    <dgm:pt modelId="{FA8A1328-5D6F-40CD-A77B-070EFFD2CBEB}" type="pres">
      <dgm:prSet presAssocID="{64BA0AC1-BC9D-459C-94DC-9B798DE0A4E4}" presName="Name0" presStyleCnt="0">
        <dgm:presLayoutVars>
          <dgm:dir/>
          <dgm:animLvl val="lvl"/>
          <dgm:resizeHandles val="exact"/>
        </dgm:presLayoutVars>
      </dgm:prSet>
      <dgm:spPr/>
    </dgm:pt>
    <dgm:pt modelId="{78B2E284-00A7-42D1-8F26-85AF73D5EF83}" type="pres">
      <dgm:prSet presAssocID="{79221F9F-2DEA-4DBC-B37D-6F4D7EB593EB}" presName="composite" presStyleCnt="0"/>
      <dgm:spPr/>
    </dgm:pt>
    <dgm:pt modelId="{64DD44CB-78EF-4C2B-9A56-AD899AC760D6}" type="pres">
      <dgm:prSet presAssocID="{79221F9F-2DEA-4DBC-B37D-6F4D7EB593E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987C4195-F8D5-4D02-8559-E24D54933E8F}" type="pres">
      <dgm:prSet presAssocID="{79221F9F-2DEA-4DBC-B37D-6F4D7EB593EB}" presName="desTx" presStyleLbl="alignAccFollowNode1" presStyleIdx="0" presStyleCnt="2">
        <dgm:presLayoutVars>
          <dgm:bulletEnabled val="1"/>
        </dgm:presLayoutVars>
      </dgm:prSet>
      <dgm:spPr/>
    </dgm:pt>
    <dgm:pt modelId="{9A85FBE5-70B3-4762-BE50-485BCB86E78D}" type="pres">
      <dgm:prSet presAssocID="{BEBF1579-6746-4723-B7E9-A98384CFCEF4}" presName="space" presStyleCnt="0"/>
      <dgm:spPr/>
    </dgm:pt>
    <dgm:pt modelId="{342CCCDE-2115-4183-894A-6C1FCF0C757E}" type="pres">
      <dgm:prSet presAssocID="{8BCE9C88-E730-45CD-8A3C-BD3F6ABADD9A}" presName="composite" presStyleCnt="0"/>
      <dgm:spPr/>
    </dgm:pt>
    <dgm:pt modelId="{6AF0D894-11B2-4DEB-B682-181C4499C270}" type="pres">
      <dgm:prSet presAssocID="{8BCE9C88-E730-45CD-8A3C-BD3F6ABADD9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C584A45-590C-4FD9-B1E2-D4454CD52D11}" type="pres">
      <dgm:prSet presAssocID="{8BCE9C88-E730-45CD-8A3C-BD3F6ABADD9A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D1010F3F-DF12-4486-86D0-A87B0CB29B7C}" type="presOf" srcId="{79221F9F-2DEA-4DBC-B37D-6F4D7EB593EB}" destId="{64DD44CB-78EF-4C2B-9A56-AD899AC760D6}" srcOrd="0" destOrd="0" presId="urn:microsoft.com/office/officeart/2005/8/layout/hList1"/>
    <dgm:cxn modelId="{E660B07C-8CDD-4D4B-AA26-2A4671CD2A86}" type="presOf" srcId="{61EE91C3-6068-4061-9E7A-23351D866472}" destId="{8C584A45-590C-4FD9-B1E2-D4454CD52D11}" srcOrd="0" destOrd="1" presId="urn:microsoft.com/office/officeart/2005/8/layout/hList1"/>
    <dgm:cxn modelId="{793B978C-24E1-4318-885A-0493C56FE62C}" srcId="{79221F9F-2DEA-4DBC-B37D-6F4D7EB593EB}" destId="{8BD71DD3-F4CE-40A8-9430-436465C3F88C}" srcOrd="1" destOrd="0" parTransId="{CAFDCD72-5DF3-478A-97C3-F1C81F03BB0A}" sibTransId="{4E550AC9-4485-4EF1-B490-AB35F43BF27C}"/>
    <dgm:cxn modelId="{C3E20F9A-81D6-47E6-9EC2-43C4645D4E5D}" srcId="{64BA0AC1-BC9D-459C-94DC-9B798DE0A4E4}" destId="{8BCE9C88-E730-45CD-8A3C-BD3F6ABADD9A}" srcOrd="1" destOrd="0" parTransId="{86E761C1-3BEE-49F8-89D7-32902BA3934F}" sibTransId="{BC1EF14B-D2B0-4CF7-B41D-562D93C8BF59}"/>
    <dgm:cxn modelId="{64D4A9B3-4A42-46EF-B8B8-25011B980AC8}" type="presOf" srcId="{8BCE9C88-E730-45CD-8A3C-BD3F6ABADD9A}" destId="{6AF0D894-11B2-4DEB-B682-181C4499C270}" srcOrd="0" destOrd="0" presId="urn:microsoft.com/office/officeart/2005/8/layout/hList1"/>
    <dgm:cxn modelId="{A20CF0C2-F5AC-49F5-BFCB-F6C91F7922A4}" type="presOf" srcId="{07980107-5914-4991-A16F-7C4FDA86ED3F}" destId="{987C4195-F8D5-4D02-8559-E24D54933E8F}" srcOrd="0" destOrd="0" presId="urn:microsoft.com/office/officeart/2005/8/layout/hList1"/>
    <dgm:cxn modelId="{B17608CD-9ABA-4732-87AE-98A0A705A856}" srcId="{79221F9F-2DEA-4DBC-B37D-6F4D7EB593EB}" destId="{07980107-5914-4991-A16F-7C4FDA86ED3F}" srcOrd="0" destOrd="0" parTransId="{9E8E7BEE-0574-4983-B5F0-456FBF7CD1EE}" sibTransId="{36042E31-3ACB-47BC-BFB6-B82EE351A6D6}"/>
    <dgm:cxn modelId="{9F24CCDD-709E-4ABE-9F75-601A4C7CBB6E}" type="presOf" srcId="{8BD71DD3-F4CE-40A8-9430-436465C3F88C}" destId="{987C4195-F8D5-4D02-8559-E24D54933E8F}" srcOrd="0" destOrd="1" presId="urn:microsoft.com/office/officeart/2005/8/layout/hList1"/>
    <dgm:cxn modelId="{CC39F3E3-C5A7-46BD-9761-61AD9B4A9DC5}" srcId="{64BA0AC1-BC9D-459C-94DC-9B798DE0A4E4}" destId="{79221F9F-2DEA-4DBC-B37D-6F4D7EB593EB}" srcOrd="0" destOrd="0" parTransId="{E9210C43-B438-4ECC-8230-E1D9A7CC83C0}" sibTransId="{BEBF1579-6746-4723-B7E9-A98384CFCEF4}"/>
    <dgm:cxn modelId="{AC9790F4-13E4-40E2-B444-83C078687F8E}" srcId="{8BCE9C88-E730-45CD-8A3C-BD3F6ABADD9A}" destId="{61EE91C3-6068-4061-9E7A-23351D866472}" srcOrd="1" destOrd="0" parTransId="{EB37C5C5-0F95-45D3-818D-3FEEF67C08BC}" sibTransId="{B3535DF5-3193-419A-9273-37412A4B2F83}"/>
    <dgm:cxn modelId="{E8E610F9-82B9-4321-8DF7-E998BA81055F}" type="presOf" srcId="{1D818961-9B9D-481D-AFF8-E34A174D6161}" destId="{8C584A45-590C-4FD9-B1E2-D4454CD52D11}" srcOrd="0" destOrd="0" presId="urn:microsoft.com/office/officeart/2005/8/layout/hList1"/>
    <dgm:cxn modelId="{F9D27DFA-79DC-4AC4-9B2D-A56DE25347DA}" srcId="{8BCE9C88-E730-45CD-8A3C-BD3F6ABADD9A}" destId="{1D818961-9B9D-481D-AFF8-E34A174D6161}" srcOrd="0" destOrd="0" parTransId="{E1993DBC-A874-45F4-94E8-D94F42E5E6C8}" sibTransId="{9CFBA81A-BE94-4F8D-9985-C53B32A46245}"/>
    <dgm:cxn modelId="{838116FB-921B-42AD-AF79-B7F77131A449}" type="presOf" srcId="{64BA0AC1-BC9D-459C-94DC-9B798DE0A4E4}" destId="{FA8A1328-5D6F-40CD-A77B-070EFFD2CBEB}" srcOrd="0" destOrd="0" presId="urn:microsoft.com/office/officeart/2005/8/layout/hList1"/>
    <dgm:cxn modelId="{1DD5B033-81DA-4717-89B7-9D77190920FF}" type="presParOf" srcId="{FA8A1328-5D6F-40CD-A77B-070EFFD2CBEB}" destId="{78B2E284-00A7-42D1-8F26-85AF73D5EF83}" srcOrd="0" destOrd="0" presId="urn:microsoft.com/office/officeart/2005/8/layout/hList1"/>
    <dgm:cxn modelId="{A9C98BE1-51E7-4A10-94AB-9F78EF4AD8CC}" type="presParOf" srcId="{78B2E284-00A7-42D1-8F26-85AF73D5EF83}" destId="{64DD44CB-78EF-4C2B-9A56-AD899AC760D6}" srcOrd="0" destOrd="0" presId="urn:microsoft.com/office/officeart/2005/8/layout/hList1"/>
    <dgm:cxn modelId="{A73784D2-4E24-426A-9B5B-DDE899B934D8}" type="presParOf" srcId="{78B2E284-00A7-42D1-8F26-85AF73D5EF83}" destId="{987C4195-F8D5-4D02-8559-E24D54933E8F}" srcOrd="1" destOrd="0" presId="urn:microsoft.com/office/officeart/2005/8/layout/hList1"/>
    <dgm:cxn modelId="{9A311442-7901-4FCE-9A42-FF6ECAD143FC}" type="presParOf" srcId="{FA8A1328-5D6F-40CD-A77B-070EFFD2CBEB}" destId="{9A85FBE5-70B3-4762-BE50-485BCB86E78D}" srcOrd="1" destOrd="0" presId="urn:microsoft.com/office/officeart/2005/8/layout/hList1"/>
    <dgm:cxn modelId="{34901E61-D8D6-437E-A388-D4A7395D0486}" type="presParOf" srcId="{FA8A1328-5D6F-40CD-A77B-070EFFD2CBEB}" destId="{342CCCDE-2115-4183-894A-6C1FCF0C757E}" srcOrd="2" destOrd="0" presId="urn:microsoft.com/office/officeart/2005/8/layout/hList1"/>
    <dgm:cxn modelId="{DD7FEEB3-C1C7-4363-8505-E5A598EFB831}" type="presParOf" srcId="{342CCCDE-2115-4183-894A-6C1FCF0C757E}" destId="{6AF0D894-11B2-4DEB-B682-181C4499C270}" srcOrd="0" destOrd="0" presId="urn:microsoft.com/office/officeart/2005/8/layout/hList1"/>
    <dgm:cxn modelId="{AA2346A7-657D-49C5-A56E-0153E74AA100}" type="presParOf" srcId="{342CCCDE-2115-4183-894A-6C1FCF0C757E}" destId="{8C584A45-590C-4FD9-B1E2-D4454CD52D1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DD44CB-78EF-4C2B-9A56-AD899AC760D6}">
      <dsp:nvSpPr>
        <dsp:cNvPr id="0" name=""/>
        <dsp:cNvSpPr/>
      </dsp:nvSpPr>
      <dsp:spPr>
        <a:xfrm>
          <a:off x="14" y="1000503"/>
          <a:ext cx="1431626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Pros</a:t>
          </a:r>
        </a:p>
      </dsp:txBody>
      <dsp:txXfrm>
        <a:off x="14" y="1000503"/>
        <a:ext cx="1431626" cy="374400"/>
      </dsp:txXfrm>
    </dsp:sp>
    <dsp:sp modelId="{987C4195-F8D5-4D02-8559-E24D54933E8F}">
      <dsp:nvSpPr>
        <dsp:cNvPr id="0" name=""/>
        <dsp:cNvSpPr/>
      </dsp:nvSpPr>
      <dsp:spPr>
        <a:xfrm>
          <a:off x="14" y="1374903"/>
          <a:ext cx="1431626" cy="105939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Cost/benefits approach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Qualitative overview</a:t>
          </a:r>
        </a:p>
      </dsp:txBody>
      <dsp:txXfrm>
        <a:off x="14" y="1374903"/>
        <a:ext cx="1431626" cy="1059398"/>
      </dsp:txXfrm>
    </dsp:sp>
    <dsp:sp modelId="{6AF0D894-11B2-4DEB-B682-181C4499C270}">
      <dsp:nvSpPr>
        <dsp:cNvPr id="0" name=""/>
        <dsp:cNvSpPr/>
      </dsp:nvSpPr>
      <dsp:spPr>
        <a:xfrm>
          <a:off x="1632069" y="1000503"/>
          <a:ext cx="1431626" cy="374400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Cons</a:t>
          </a:r>
        </a:p>
      </dsp:txBody>
      <dsp:txXfrm>
        <a:off x="1632069" y="1000503"/>
        <a:ext cx="1431626" cy="374400"/>
      </dsp:txXfrm>
    </dsp:sp>
    <dsp:sp modelId="{8C584A45-590C-4FD9-B1E2-D4454CD52D11}">
      <dsp:nvSpPr>
        <dsp:cNvPr id="0" name=""/>
        <dsp:cNvSpPr/>
      </dsp:nvSpPr>
      <dsp:spPr>
        <a:xfrm>
          <a:off x="1632069" y="1374903"/>
          <a:ext cx="1431626" cy="1059398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No quantitative analysis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Limited visualization of coverage/gaps</a:t>
          </a:r>
        </a:p>
      </dsp:txBody>
      <dsp:txXfrm>
        <a:off x="1632069" y="1374903"/>
        <a:ext cx="1431626" cy="105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16/05/2024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hexa-x-ii.eu/wp-content/uploads/2024/01/Hexa-X-II-D1.2_slideSet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hexa-x-ii.eu/wp-content/uploads/2024/01/Hexa-X-II-D1.2_slideSet.pdf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 lnSpcReduction="100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Considerations on </a:t>
            </a:r>
            <a:r>
              <a:rPr lang="en-US" i="1" dirty="0"/>
              <a:t>implementing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S1-241020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SID(s)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In “Justification” section</a:t>
            </a:r>
          </a:p>
          <a:p>
            <a:pPr lvl="1"/>
            <a:r>
              <a:rPr lang="en-US" altLang="en-US" i="1" dirty="0"/>
              <a:t>Request</a:t>
            </a:r>
            <a:r>
              <a:rPr lang="en-US" altLang="en-US" dirty="0"/>
              <a:t> to discuss the impacted SA1 KVs</a:t>
            </a:r>
          </a:p>
          <a:p>
            <a:r>
              <a:rPr lang="en-US" altLang="en-US" dirty="0"/>
              <a:t>In “Objective” section</a:t>
            </a:r>
          </a:p>
          <a:p>
            <a:pPr lvl="1"/>
            <a:r>
              <a:rPr lang="en-US" altLang="en-US" i="1" dirty="0"/>
              <a:t>Request</a:t>
            </a:r>
            <a:r>
              <a:rPr lang="en-US" altLang="en-US" dirty="0"/>
              <a:t> to add an objective bullet regarding KV analysis</a:t>
            </a:r>
          </a:p>
          <a:p>
            <a:pPr lvl="2"/>
            <a:r>
              <a:rPr lang="en-US" altLang="en-US" dirty="0"/>
              <a:t>E.g. boilerplate text: “identify the specific benefits and costs with respect to KVs”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ASSUMPTION: no formal impact on the SID template. </a:t>
            </a:r>
            <a:r>
              <a:rPr lang="en-US" i="1" dirty="0">
                <a:solidFill>
                  <a:srgbClr val="FF0000"/>
                </a:solidFill>
              </a:rPr>
              <a:t>Requests</a:t>
            </a:r>
            <a:r>
              <a:rPr lang="en-US" dirty="0">
                <a:solidFill>
                  <a:srgbClr val="FF0000"/>
                </a:solidFill>
              </a:rPr>
              <a:t> are recommended suggestions.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301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(1/4)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Background: Example of analysis of a use case with respect to KVs (“Seamless Immersive Reality”)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98019-6A23-AC60-5745-000164A0A157}"/>
              </a:ext>
            </a:extLst>
          </p:cNvPr>
          <p:cNvSpPr txBox="1"/>
          <p:nvPr/>
        </p:nvSpPr>
        <p:spPr>
          <a:xfrm>
            <a:off x="393314" y="6367790"/>
            <a:ext cx="5008726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67"/>
              <a:t>Source: </a:t>
            </a:r>
            <a:r>
              <a:rPr lang="en-US" sz="1100">
                <a:hlinkClick r:id="rId2"/>
              </a:rPr>
              <a:t>Hexa-X-II D1.2 6G Use cases and Requirements</a:t>
            </a:r>
            <a:endParaRPr lang="en-US" sz="1067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637A871-0B06-9AD7-1832-3AAA8714D5AA}"/>
              </a:ext>
            </a:extLst>
          </p:cNvPr>
          <p:cNvGraphicFramePr/>
          <p:nvPr/>
        </p:nvGraphicFramePr>
        <p:xfrm>
          <a:off x="8547706" y="2849744"/>
          <a:ext cx="3063711" cy="3434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C663206-01F4-30A0-9825-0934DD2012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537" y="2647680"/>
            <a:ext cx="7575723" cy="352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0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(2/4)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</p:spPr>
        <p:txBody>
          <a:bodyPr/>
          <a:lstStyle/>
          <a:p>
            <a:r>
              <a:rPr lang="en-US" noProof="0" dirty="0"/>
              <a:t>(NEW) subclause in UC template </a:t>
            </a:r>
          </a:p>
          <a:p>
            <a:endParaRPr lang="en-US" noProof="0" dirty="0"/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r>
              <a:rPr lang="en-US" sz="1800" b="1" kern="1200" dirty="0">
                <a:solidFill>
                  <a:srgbClr val="001135"/>
                </a:solidFill>
                <a:latin typeface="Nokia Pure Text Light"/>
                <a:ea typeface="+mn-ea"/>
                <a:cs typeface="+mn-cs"/>
              </a:rPr>
              <a:t>“5.x.7 Potential key values impacts of the use case” (1/2)</a:t>
            </a:r>
          </a:p>
          <a:p>
            <a:pPr lvl="0"/>
            <a:endParaRPr lang="en-US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98019-6A23-AC60-5745-000164A0A157}"/>
              </a:ext>
            </a:extLst>
          </p:cNvPr>
          <p:cNvSpPr txBox="1"/>
          <p:nvPr/>
        </p:nvSpPr>
        <p:spPr>
          <a:xfrm>
            <a:off x="393314" y="6367790"/>
            <a:ext cx="5008726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67"/>
              <a:t>Source: </a:t>
            </a:r>
            <a:r>
              <a:rPr lang="en-US" sz="1100">
                <a:hlinkClick r:id="rId2"/>
              </a:rPr>
              <a:t>Hexa-X-II D1.2 6G Use cases and Requirements</a:t>
            </a:r>
            <a:endParaRPr lang="en-US" sz="1067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9ED527D-BD35-3106-ED90-C80B474FC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102" y="3017043"/>
            <a:ext cx="5095875" cy="170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9053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(4/4)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50"/>
            <a:ext cx="9664700" cy="4830763"/>
          </a:xfrm>
        </p:spPr>
        <p:txBody>
          <a:bodyPr/>
          <a:lstStyle/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r>
              <a:rPr lang="en-US" sz="2800" dirty="0"/>
              <a:t>(NEW) top-level clause for consolidated impacts</a:t>
            </a:r>
          </a:p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endParaRPr lang="en-US" sz="2800" dirty="0"/>
          </a:p>
          <a:p>
            <a:pPr marL="67732" indent="0">
              <a:buNone/>
            </a:pPr>
            <a:r>
              <a:rPr lang="en-US" sz="2400" b="1" dirty="0"/>
              <a:t>“X. Consolidated KV impacts” </a:t>
            </a:r>
          </a:p>
          <a:p>
            <a:pPr lvl="1"/>
            <a:r>
              <a:rPr lang="en-US" sz="2000" b="1" dirty="0"/>
              <a:t>Example of possible content</a:t>
            </a:r>
          </a:p>
          <a:p>
            <a:pPr lvl="2"/>
            <a:r>
              <a:rPr lang="en-US" dirty="0"/>
              <a:t>Summary (table) of the KV impacts across the overall use cases </a:t>
            </a:r>
          </a:p>
          <a:p>
            <a:pPr lvl="2"/>
            <a:r>
              <a:rPr lang="en-US" dirty="0"/>
              <a:t>Summary of recommendations of actions/considerations for other 3GPP groups and/or external </a:t>
            </a:r>
            <a:r>
              <a:rPr lang="en-US" dirty="0" err="1"/>
              <a:t>organisations</a:t>
            </a:r>
            <a:endParaRPr lang="en-US" dirty="0"/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73296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741A29-0D75-2CD8-64CE-8CB17FCD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435C7-5031-3283-73D3-66EE22E93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proposed to endorse the following considerations as way forward to </a:t>
            </a:r>
            <a:r>
              <a:rPr lang="en-US" u="sng" dirty="0"/>
              <a:t>implement</a:t>
            </a:r>
            <a:r>
              <a:rPr lang="en-US" dirty="0"/>
              <a:t> “key values” in SA1 6G Rel20 study: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i="1" dirty="0"/>
              <a:t>Request</a:t>
            </a:r>
            <a:r>
              <a:rPr lang="en-US" altLang="en-US" dirty="0"/>
              <a:t> to address the impact on the commonly agreed KVs in the 6G Rel20 SID(s) </a:t>
            </a:r>
            <a:r>
              <a:rPr lang="en-US" altLang="en-US" i="1" dirty="0"/>
              <a:t>Justification</a:t>
            </a:r>
            <a:r>
              <a:rPr lang="en-US" altLang="en-US" dirty="0"/>
              <a:t> and </a:t>
            </a:r>
            <a:r>
              <a:rPr lang="en-US" altLang="en-US" i="1" dirty="0"/>
              <a:t>Objective</a:t>
            </a:r>
            <a:r>
              <a:rPr lang="en-US" altLang="en-US" dirty="0"/>
              <a:t> sections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dirty="0"/>
              <a:t>Include a KV analysis of each use case in the 6G SA1 TR template as new subclause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dirty="0"/>
              <a:t>Include a consolidated KV analysis in the 6G SA1 TR template as new clause</a:t>
            </a:r>
          </a:p>
        </p:txBody>
      </p:sp>
    </p:spTree>
    <p:extLst>
      <p:ext uri="{BB962C8B-B14F-4D97-AF65-F5344CB8AC3E}">
        <p14:creationId xmlns:p14="http://schemas.microsoft.com/office/powerpoint/2010/main" val="247672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RBI5PAMIO524-1616901215-22763</_dlc_DocId>
    <HideFromDelve xmlns="71c5aaf6-e6ce-465b-b873-5148d2a4c105">false</HideFromDelve>
    <_dlc_DocIdUrl xmlns="71c5aaf6-e6ce-465b-b873-5148d2a4c105">
      <Url>https://nokia.sharepoint.com/sites/gxp/_layouts/15/DocIdRedir.aspx?ID=RBI5PAMIO524-1616901215-22763</Url>
      <Description>RBI5PAMIO524-1616901215-22763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B91150F-6C29-4D01-9C2A-26DFE2253169}">
  <ds:schemaRefs>
    <ds:schemaRef ds:uri="http://purl.org/dc/dcmitype/"/>
    <ds:schemaRef ds:uri="http://purl.org/dc/elements/1.1/"/>
    <ds:schemaRef ds:uri="3f2ce089-3858-4176-9a21-a30f9204848e"/>
    <ds:schemaRef ds:uri="7275bb01-7583-478d-bc14-e839a2dd5989"/>
    <ds:schemaRef ds:uri="71c5aaf6-e6ce-465b-b873-5148d2a4c105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</Words>
  <Application>Microsoft Office PowerPoint</Application>
  <PresentationFormat>Widescreen</PresentationFormat>
  <Paragraphs>42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Nokia Pure Text Light</vt:lpstr>
      <vt:lpstr>Times New Roman</vt:lpstr>
      <vt:lpstr>2_Office Theme</vt:lpstr>
      <vt:lpstr>PowerPoint Presentation</vt:lpstr>
      <vt:lpstr>How to implement “key values” in SA1 Rel20 Part2 Proposal for 6G SID(s)</vt:lpstr>
      <vt:lpstr>How to implement “key values” in SA1 Rel20 Part2 Proposal for 6G TR(s) (1/4)</vt:lpstr>
      <vt:lpstr>How to implement “key values” in SA1 Rel20 Part2 Proposal for 6G TR(s) (2/4)</vt:lpstr>
      <vt:lpstr>How to implement “key values” in SA1 Rel20 Part2 Proposal for 6G TR(s) (4/4)</vt:lpstr>
      <vt:lpstr>Summary of proposal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2024-05-17T15:55:47Z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72377936-8353-4775-aa8f-abd1d4bb42ae</vt:lpwstr>
  </property>
</Properties>
</file>