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2"/>
  </p:sldMasterIdLst>
  <p:notesMasterIdLst>
    <p:notesMasterId r:id="rId12"/>
  </p:notesMasterIdLst>
  <p:sldIdLst>
    <p:sldId id="270" r:id="rId3"/>
    <p:sldId id="341" r:id="rId4"/>
    <p:sldId id="1210" r:id="rId5"/>
    <p:sldId id="1191" r:id="rId6"/>
    <p:sldId id="1199" r:id="rId7"/>
    <p:sldId id="1223" r:id="rId8"/>
    <p:sldId id="1224" r:id="rId9"/>
    <p:sldId id="1213" r:id="rId10"/>
    <p:sldId id="269" r:id="rId11"/>
  </p:sldIdLst>
  <p:sldSz cx="24384000" cy="13716000"/>
  <p:notesSz cx="7077075" cy="9363075"/>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1D816CF-6499-21F5-B15D-7FED71E8911D}" name="AIoTr00" initials="AIoT00" userId="AIoTr00"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1" clrIdx="0"/>
  <p:cmAuthor id="2" name="OPPO Zhe Fu" initials="OPPO"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176FA5"/>
    <a:srgbClr val="2DC84D"/>
    <a:srgbClr val="0B5AB1"/>
    <a:srgbClr val="FFFFFF"/>
    <a:srgbClr val="F8E108"/>
    <a:srgbClr val="FFCCFF"/>
    <a:srgbClr val="0584B7"/>
    <a:srgbClr val="FF9999"/>
    <a:srgbClr val="1170AB"/>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96" autoAdjust="0"/>
    <p:restoredTop sz="94802" autoAdjust="0"/>
  </p:normalViewPr>
  <p:slideViewPr>
    <p:cSldViewPr snapToGrid="0" snapToObjects="1">
      <p:cViewPr varScale="1">
        <p:scale>
          <a:sx n="32" d="100"/>
          <a:sy n="32" d="100"/>
        </p:scale>
        <p:origin x="76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36" Type="http://schemas.microsoft.com/office/2018/10/relationships/authors" Target="author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417513" y="701675"/>
            <a:ext cx="6242050" cy="3511550"/>
          </a:xfrm>
          <a:prstGeom prst="rect">
            <a:avLst/>
          </a:prstGeom>
        </p:spPr>
        <p:txBody>
          <a:bodyPr lIns="93936" tIns="46968" rIns="93936" bIns="46968"/>
          <a:lstStyle/>
          <a:p>
            <a:endParaRPr/>
          </a:p>
        </p:txBody>
      </p:sp>
      <p:sp>
        <p:nvSpPr>
          <p:cNvPr id="136" name="Shape 136"/>
          <p:cNvSpPr>
            <a:spLocks noGrp="1"/>
          </p:cNvSpPr>
          <p:nvPr>
            <p:ph type="body" sz="quarter" idx="1"/>
          </p:nvPr>
        </p:nvSpPr>
        <p:spPr>
          <a:xfrm>
            <a:off x="943610" y="4447461"/>
            <a:ext cx="5189855" cy="4213384"/>
          </a:xfrm>
          <a:prstGeom prst="rect">
            <a:avLst/>
          </a:prstGeom>
        </p:spPr>
        <p:txBody>
          <a:bodyPr lIns="93936" tIns="46968" rIns="93936" bIns="46968"/>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a:spcBef>
                <a:spcPct val="0"/>
              </a:spcBef>
            </a:pPr>
            <a:fld id="{8B3BF649-4B4C-4B88-A6AF-44777579EECA}" type="slidenum">
              <a:rPr lang="en-GB" altLang="en-US"/>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870847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defTabSz="457200" eaLnBrk="1" fontAlgn="auto" latinLnBrk="0" hangingPunct="1">
              <a:lnSpc>
                <a:spcPct val="118000"/>
              </a:lnSpc>
              <a:spcBef>
                <a:spcPts val="0"/>
              </a:spcBef>
              <a:spcAft>
                <a:spcPts val="0"/>
              </a:spcAft>
              <a:buClrTx/>
              <a:buSzTx/>
              <a:buFontTx/>
              <a:buNone/>
              <a:tabLst/>
              <a:defRPr/>
            </a:pPr>
            <a:r>
              <a:rPr lang="zh-CN" altLang="en-US" sz="2000" dirty="0"/>
              <a:t>在云端和终端进行分布式处理的混合</a:t>
            </a:r>
            <a:r>
              <a:rPr lang="en-US" altLang="zh-CN" sz="2000" dirty="0"/>
              <a:t>AI</a:t>
            </a:r>
            <a:r>
              <a:rPr lang="zh-CN" altLang="en-US" sz="2000" dirty="0"/>
              <a:t>是</a:t>
            </a:r>
            <a:r>
              <a:rPr lang="en-US" altLang="zh-CN" sz="2000" dirty="0"/>
              <a:t>AI</a:t>
            </a:r>
            <a:r>
              <a:rPr lang="zh-CN" altLang="en-US" sz="2000" dirty="0"/>
              <a:t>的未来。随着</a:t>
            </a:r>
            <a:r>
              <a:rPr lang="en-US" altLang="zh-CN" sz="2000" dirty="0"/>
              <a:t>LLM(AGI)</a:t>
            </a:r>
            <a:r>
              <a:rPr lang="zh-CN" altLang="en-US" sz="2000" dirty="0"/>
              <a:t>大模型轻量化趋势混合</a:t>
            </a:r>
            <a:r>
              <a:rPr lang="en-US" altLang="zh-CN" sz="2000" dirty="0"/>
              <a:t>AI</a:t>
            </a:r>
            <a:r>
              <a:rPr lang="zh-CN" altLang="en-US" sz="2000" dirty="0"/>
              <a:t>架构，或仅在终端侧运行</a:t>
            </a:r>
            <a:r>
              <a:rPr lang="en-US" altLang="zh-CN" sz="2000" dirty="0"/>
              <a:t>AI</a:t>
            </a:r>
            <a:r>
              <a:rPr lang="zh-CN" altLang="en-US" sz="2000" dirty="0"/>
              <a:t>。比如，目前端侧已支持</a:t>
            </a:r>
            <a:r>
              <a:rPr lang="en-US" altLang="zh-CN" sz="2000" dirty="0"/>
              <a:t>10B+</a:t>
            </a:r>
            <a:r>
              <a:rPr lang="zh-CN" altLang="en-US" sz="2000" dirty="0"/>
              <a:t>参数级大模型</a:t>
            </a:r>
            <a:endParaRPr lang="en-US" altLang="zh-CN" sz="2000" dirty="0"/>
          </a:p>
          <a:p>
            <a:endParaRPr lang="zh-CN" altLang="en-US" dirty="0"/>
          </a:p>
        </p:txBody>
      </p:sp>
    </p:spTree>
    <p:extLst>
      <p:ext uri="{BB962C8B-B14F-4D97-AF65-F5344CB8AC3E}">
        <p14:creationId xmlns:p14="http://schemas.microsoft.com/office/powerpoint/2010/main" val="7772257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t>2024/2/15</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6" y="2724912"/>
            <a:ext cx="2284177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5" y="2724912"/>
            <a:ext cx="10682677"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4" name="文本占位符 9"/>
          <p:cNvSpPr>
            <a:spLocks noGrp="1"/>
          </p:cNvSpPr>
          <p:nvPr>
            <p:ph type="body" sz="quarter" idx="11"/>
          </p:nvPr>
        </p:nvSpPr>
        <p:spPr>
          <a:xfrm>
            <a:off x="12568136" y="2726079"/>
            <a:ext cx="1105014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dirty="0"/>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panose="00020600040101010101" charset="-122"/>
                <a:ea typeface="OPPOSans R" panose="00020600040101010101" charset="-122"/>
                <a:cs typeface="OPPOSans R" panose="00020600040101010101" charset="-122"/>
              </a:rPr>
              <a:t>Thank you</a:t>
            </a:r>
            <a:endParaRPr lang="en-US" dirty="0">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332394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63700" y="3419477"/>
            <a:ext cx="21031200" cy="5705474"/>
          </a:xfrm>
        </p:spPr>
        <p:txBody>
          <a:bodyPr anchor="b"/>
          <a:lstStyle>
            <a:lvl1pPr>
              <a:defRPr sz="12000"/>
            </a:lvl1pPr>
          </a:lstStyle>
          <a:p>
            <a:r>
              <a:rPr lang="en-US"/>
              <a:t>Click to edit Master title style</a:t>
            </a:r>
            <a:endParaRPr lang="en-US" dirty="0"/>
          </a:p>
        </p:txBody>
      </p:sp>
    </p:spTree>
    <p:extLst>
      <p:ext uri="{BB962C8B-B14F-4D97-AF65-F5344CB8AC3E}">
        <p14:creationId xmlns:p14="http://schemas.microsoft.com/office/powerpoint/2010/main" val="3004925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2968" y="3"/>
            <a:ext cx="10291232" cy="12661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3674272" y="7624430"/>
            <a:ext cx="17068800" cy="3505200"/>
          </a:xfrm>
        </p:spPr>
        <p:txBody>
          <a:bodyPr/>
          <a:lstStyle>
            <a:lvl1pPr marL="0" indent="0" algn="ctr">
              <a:buNone/>
              <a:defRPr/>
            </a:lvl1pPr>
            <a:lvl2pPr marL="1219200" indent="0" algn="ctr">
              <a:buNone/>
              <a:defRPr/>
            </a:lvl2pPr>
            <a:lvl3pPr marL="2438400" indent="0" algn="ctr">
              <a:buNone/>
              <a:defRPr/>
            </a:lvl3pPr>
            <a:lvl4pPr marL="3657600" indent="0" algn="ctr">
              <a:buNone/>
              <a:defRPr/>
            </a:lvl4pPr>
            <a:lvl5pPr marL="4875530" indent="0" algn="ctr">
              <a:buNone/>
              <a:defRPr/>
            </a:lvl5pPr>
            <a:lvl6pPr marL="6094730" indent="0" algn="ctr">
              <a:buNone/>
              <a:defRPr/>
            </a:lvl6pPr>
            <a:lvl7pPr marL="7313930" indent="0" algn="ctr">
              <a:buNone/>
              <a:defRPr/>
            </a:lvl7pPr>
            <a:lvl8pPr marL="8533130" indent="0" algn="ctr">
              <a:buNone/>
              <a:defRPr/>
            </a:lvl8pPr>
            <a:lvl9pPr marL="975233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49759764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1.pn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78910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2573296"/>
            <a:ext cx="22841775" cy="9742529"/>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77" r:id="rId7"/>
    <p:sldLayoutId id="2147483678" r:id="rId8"/>
    <p:sldLayoutId id="2147483679" r:id="rId9"/>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6" Type="http://schemas.openxmlformats.org/officeDocument/2006/relationships/image" Target="../media/image15.emf"/><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emf"/><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6959600" y="6815666"/>
            <a:ext cx="12700000" cy="1241878"/>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marL="457200" indent="-457200">
              <a:spcBef>
                <a:spcPct val="0"/>
              </a:spcBef>
              <a:buFontTx/>
              <a:buChar char="-"/>
              <a:defRPr/>
            </a:pPr>
            <a:endParaRPr lang="en-GB" altLang="en-US" sz="3200" i="1" dirty="0">
              <a:latin typeface="Arial" panose="020B0604020202020204" pitchFamily="34" charset="0"/>
            </a:endParaRPr>
          </a:p>
          <a:p>
            <a:pPr marL="762000" indent="-762000">
              <a:spcBef>
                <a:spcPct val="0"/>
              </a:spcBef>
              <a:buFontTx/>
              <a:buChar char="-"/>
              <a:defRPr/>
            </a:pPr>
            <a:endParaRPr lang="en-GB" altLang="en-US" sz="4270" dirty="0">
              <a:latin typeface="Times New Roman" panose="02020603050405020304" pitchFamily="18" charset="0"/>
            </a:endParaRPr>
          </a:p>
        </p:txBody>
      </p:sp>
      <p:sp>
        <p:nvSpPr>
          <p:cNvPr id="6149" name="AutoShape 14"/>
          <p:cNvSpPr>
            <a:spLocks noChangeArrowheads="1"/>
          </p:cNvSpPr>
          <p:nvPr/>
        </p:nvSpPr>
        <p:spPr bwMode="auto">
          <a:xfrm>
            <a:off x="21171" y="12746571"/>
            <a:ext cx="16450734" cy="647698"/>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243814" tIns="121906" rIns="243814" bIns="121906" anchor="ct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endParaRPr lang="en-US" altLang="en-US" sz="2670">
              <a:latin typeface="Arial" panose="020B0604020202020204" pitchFamily="34" charset="0"/>
            </a:endParaRPr>
          </a:p>
        </p:txBody>
      </p:sp>
      <p:sp>
        <p:nvSpPr>
          <p:cNvPr id="6150" name="TextBox 6"/>
          <p:cNvSpPr txBox="1">
            <a:spLocks noChangeArrowheads="1"/>
          </p:cNvSpPr>
          <p:nvPr/>
        </p:nvSpPr>
        <p:spPr bwMode="auto">
          <a:xfrm>
            <a:off x="38102" y="12729637"/>
            <a:ext cx="16590432" cy="770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43814" tIns="121906" rIns="243814" bIns="121906" anchor="ct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a:spcBef>
                <a:spcPct val="0"/>
              </a:spcBef>
              <a:buFontTx/>
              <a:buNone/>
            </a:pPr>
            <a:r>
              <a:rPr lang="en-GB" altLang="en-US" sz="2670" dirty="0">
                <a:solidFill>
                  <a:schemeClr val="bg1"/>
                </a:solidFill>
                <a:latin typeface="Arial" panose="020B0604020202020204" pitchFamily="34" charset="0"/>
              </a:rPr>
              <a:t>S1-240015</a:t>
            </a:r>
            <a:r>
              <a:rPr lang="en-GB" altLang="en-US" sz="2130" dirty="0">
                <a:solidFill>
                  <a:schemeClr val="bg1"/>
                </a:solidFill>
                <a:latin typeface="Arial" panose="020B0604020202020204" pitchFamily="34" charset="0"/>
              </a:rPr>
              <a:t>, 3GPP TSG SA1#103, 26 Jan. - 1 Feb. 2024, e-meeting</a:t>
            </a:r>
          </a:p>
        </p:txBody>
      </p:sp>
      <p:sp>
        <p:nvSpPr>
          <p:cNvPr id="8" name="副标题 2"/>
          <p:cNvSpPr>
            <a:spLocks noGrp="1"/>
          </p:cNvSpPr>
          <p:nvPr>
            <p:ph type="subTitle" idx="1"/>
          </p:nvPr>
        </p:nvSpPr>
        <p:spPr>
          <a:xfrm>
            <a:off x="3405352" y="8003116"/>
            <a:ext cx="17068800" cy="3505200"/>
          </a:xfrm>
        </p:spPr>
        <p:txBody>
          <a:bodyPr>
            <a:normAutofit/>
          </a:bodyPr>
          <a:lstStyle/>
          <a:p>
            <a:r>
              <a:rPr lang="en-US" altLang="zh-CN" sz="3200" b="1" dirty="0">
                <a:solidFill>
                  <a:schemeClr val="tx1"/>
                </a:solidFill>
              </a:rPr>
              <a:t>OPPO</a:t>
            </a:r>
          </a:p>
          <a:p>
            <a:r>
              <a:rPr lang="en-US" altLang="zh-CN" sz="3200" b="1" dirty="0">
                <a:solidFill>
                  <a:schemeClr val="tx1"/>
                </a:solidFill>
              </a:rPr>
              <a:t>Contact: Xu, Yang (xuyang@oppo.com)</a:t>
            </a:r>
            <a:endParaRPr lang="zh-CN" altLang="en-US" sz="3200" b="1" dirty="0">
              <a:solidFill>
                <a:schemeClr val="tx1"/>
              </a:solidFill>
            </a:endParaRPr>
          </a:p>
        </p:txBody>
      </p:sp>
      <p:sp>
        <p:nvSpPr>
          <p:cNvPr id="9" name="标题 1"/>
          <p:cNvSpPr txBox="1"/>
          <p:nvPr/>
        </p:nvSpPr>
        <p:spPr>
          <a:xfrm>
            <a:off x="2946400" y="4767009"/>
            <a:ext cx="20726400" cy="2940050"/>
          </a:xfrm>
          <a:prstGeom prst="rect">
            <a:avLst/>
          </a:prstGeom>
        </p:spPr>
        <p:txBody>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anose="020F0502020204030204" pitchFamily="34" charset="0"/>
              </a:defRPr>
            </a:lvl2pPr>
            <a:lvl3pPr algn="ctr" rtl="0" eaLnBrk="1" fontAlgn="base" hangingPunct="1">
              <a:spcBef>
                <a:spcPct val="0"/>
              </a:spcBef>
              <a:spcAft>
                <a:spcPct val="0"/>
              </a:spcAft>
              <a:defRPr sz="4200">
                <a:solidFill>
                  <a:srgbClr val="FF0000"/>
                </a:solidFill>
                <a:latin typeface="Calibri" panose="020F0502020204030204" pitchFamily="34" charset="0"/>
              </a:defRPr>
            </a:lvl3pPr>
            <a:lvl4pPr algn="ctr" rtl="0" eaLnBrk="1" fontAlgn="base" hangingPunct="1">
              <a:spcBef>
                <a:spcPct val="0"/>
              </a:spcBef>
              <a:spcAft>
                <a:spcPct val="0"/>
              </a:spcAft>
              <a:defRPr sz="4200">
                <a:solidFill>
                  <a:srgbClr val="FF0000"/>
                </a:solidFill>
                <a:latin typeface="Calibri" panose="020F0502020204030204" pitchFamily="34" charset="0"/>
              </a:defRPr>
            </a:lvl4pPr>
            <a:lvl5pPr algn="ctr" rtl="0" eaLnBrk="1" fontAlgn="base" hangingPunct="1">
              <a:spcBef>
                <a:spcPct val="0"/>
              </a:spcBef>
              <a:spcAft>
                <a:spcPct val="0"/>
              </a:spcAft>
              <a:defRPr sz="4200">
                <a:solidFill>
                  <a:srgbClr val="FF0000"/>
                </a:solidFill>
                <a:latin typeface="Calibri" panose="020F0502020204030204" pitchFamily="34" charset="0"/>
              </a:defRPr>
            </a:lvl5pPr>
            <a:lvl6pPr marL="609600" algn="ctr" rtl="0" eaLnBrk="1" fontAlgn="base" hangingPunct="1">
              <a:spcBef>
                <a:spcPct val="0"/>
              </a:spcBef>
              <a:spcAft>
                <a:spcPct val="0"/>
              </a:spcAft>
              <a:defRPr sz="4265">
                <a:solidFill>
                  <a:srgbClr val="FF0000"/>
                </a:solidFill>
                <a:latin typeface="Calibri" panose="020F0502020204030204" pitchFamily="34" charset="0"/>
              </a:defRPr>
            </a:lvl6pPr>
            <a:lvl7pPr marL="1219200" algn="ctr" rtl="0" eaLnBrk="1" fontAlgn="base" hangingPunct="1">
              <a:spcBef>
                <a:spcPct val="0"/>
              </a:spcBef>
              <a:spcAft>
                <a:spcPct val="0"/>
              </a:spcAft>
              <a:defRPr sz="4265">
                <a:solidFill>
                  <a:srgbClr val="FF0000"/>
                </a:solidFill>
                <a:latin typeface="Calibri" panose="020F0502020204030204" pitchFamily="34" charset="0"/>
              </a:defRPr>
            </a:lvl7pPr>
            <a:lvl8pPr marL="1828800" algn="ctr" rtl="0" eaLnBrk="1" fontAlgn="base" hangingPunct="1">
              <a:spcBef>
                <a:spcPct val="0"/>
              </a:spcBef>
              <a:spcAft>
                <a:spcPct val="0"/>
              </a:spcAft>
              <a:defRPr sz="4265">
                <a:solidFill>
                  <a:srgbClr val="FF0000"/>
                </a:solidFill>
                <a:latin typeface="Calibri" panose="020F0502020204030204" pitchFamily="34" charset="0"/>
              </a:defRPr>
            </a:lvl8pPr>
            <a:lvl9pPr marL="2438400" algn="ctr" rtl="0" eaLnBrk="1" fontAlgn="base" hangingPunct="1">
              <a:spcBef>
                <a:spcPct val="0"/>
              </a:spcBef>
              <a:spcAft>
                <a:spcPct val="0"/>
              </a:spcAft>
              <a:defRPr sz="4265">
                <a:solidFill>
                  <a:srgbClr val="FF0000"/>
                </a:solidFill>
                <a:latin typeface="Calibri" panose="020F0502020204030204" pitchFamily="34" charset="0"/>
              </a:defRPr>
            </a:lvl9pPr>
          </a:lstStyle>
          <a:p>
            <a:r>
              <a:rPr lang="en-US" altLang="zh-CN" sz="6800" dirty="0"/>
              <a:t>Study of 3GPP system assisted Cross-domain AI</a:t>
            </a:r>
          </a:p>
          <a:p>
            <a:r>
              <a:rPr lang="en-US" altLang="zh-CN" sz="6800" dirty="0"/>
              <a:t>-Discussion paper </a:t>
            </a:r>
            <a:endParaRPr lang="en-US" sz="6800"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D255023-1A7A-48CF-A300-3017A2EA513A}"/>
              </a:ext>
            </a:extLst>
          </p:cNvPr>
          <p:cNvSpPr/>
          <p:nvPr/>
        </p:nvSpPr>
        <p:spPr>
          <a:xfrm>
            <a:off x="2765827" y="5422269"/>
            <a:ext cx="18095842" cy="6719083"/>
          </a:xfrm>
          <a:prstGeom prst="rect">
            <a:avLst/>
          </a:prstGeom>
        </p:spPr>
        <p:txBody>
          <a:bodyPr wrap="square">
            <a:spAutoFit/>
          </a:bodyPr>
          <a:lstStyle/>
          <a:p>
            <a:pPr marL="685800" indent="-685800" algn="l">
              <a:lnSpc>
                <a:spcPct val="200000"/>
              </a:lnSpc>
              <a:buFont typeface="Wingdings" panose="05000000000000000000" pitchFamily="2" charset="2"/>
              <a:buChar char="n"/>
            </a:pPr>
            <a:r>
              <a:rPr lang="en-US" altLang="zh-CN" sz="5600" dirty="0">
                <a:solidFill>
                  <a:schemeClr val="tx1"/>
                </a:solidFill>
              </a:rPr>
              <a:t>Part-a: Vertical FL</a:t>
            </a:r>
          </a:p>
          <a:p>
            <a:pPr algn="l">
              <a:lnSpc>
                <a:spcPct val="200000"/>
              </a:lnSpc>
            </a:pPr>
            <a:r>
              <a:rPr lang="en-US" altLang="zh-CN" sz="5600" dirty="0">
                <a:solidFill>
                  <a:schemeClr val="tx1"/>
                </a:solidFill>
              </a:rPr>
              <a:t>   Part-b: Mobile AI </a:t>
            </a:r>
          </a:p>
          <a:p>
            <a:pPr marL="685800" indent="-685800" algn="l">
              <a:lnSpc>
                <a:spcPct val="200000"/>
              </a:lnSpc>
              <a:buFont typeface="Wingdings" panose="05000000000000000000" pitchFamily="2" charset="2"/>
              <a:buChar char="n"/>
            </a:pPr>
            <a:r>
              <a:rPr lang="en-US" altLang="zh-CN" sz="5600" dirty="0">
                <a:solidFill>
                  <a:schemeClr val="tx1"/>
                </a:solidFill>
              </a:rPr>
              <a:t>SID Objective </a:t>
            </a:r>
            <a:endParaRPr lang="en-US" altLang="zh-CN" sz="5600" dirty="0">
              <a:solidFill>
                <a:srgbClr val="0070C0"/>
              </a:solidFill>
            </a:endParaRPr>
          </a:p>
          <a:p>
            <a:pPr algn="l">
              <a:lnSpc>
                <a:spcPct val="200000"/>
              </a:lnSpc>
            </a:pPr>
            <a:endParaRPr lang="en-US" altLang="zh-CN" sz="5600" dirty="0">
              <a:solidFill>
                <a:schemeClr val="tx1"/>
              </a:solidFill>
            </a:endParaRPr>
          </a:p>
        </p:txBody>
      </p:sp>
      <p:sp>
        <p:nvSpPr>
          <p:cNvPr id="2" name="矩形 1">
            <a:extLst>
              <a:ext uri="{FF2B5EF4-FFF2-40B4-BE49-F238E27FC236}">
                <a16:creationId xmlns:a16="http://schemas.microsoft.com/office/drawing/2014/main" id="{BD373D25-5B29-4518-8CD5-33E6ED96E319}"/>
              </a:ext>
            </a:extLst>
          </p:cNvPr>
          <p:cNvSpPr/>
          <p:nvPr/>
        </p:nvSpPr>
        <p:spPr>
          <a:xfrm>
            <a:off x="2765827" y="2532442"/>
            <a:ext cx="17816423" cy="2401748"/>
          </a:xfrm>
          <a:prstGeom prst="rect">
            <a:avLst/>
          </a:prstGeom>
        </p:spPr>
        <p:txBody>
          <a:bodyPr wrap="square">
            <a:spAutoFit/>
          </a:bodyPr>
          <a:lstStyle/>
          <a:p>
            <a:pPr algn="l">
              <a:lnSpc>
                <a:spcPct val="120000"/>
              </a:lnSpc>
            </a:pPr>
            <a:r>
              <a:rPr lang="en-US" altLang="zh-CN" sz="3200" dirty="0"/>
              <a:t>Cross-domain AI </a:t>
            </a:r>
            <a:r>
              <a:rPr lang="en-US" altLang="zh-CN" sz="3200" b="0" dirty="0"/>
              <a:t>is to safely use local data from different domains to perform AI operations (AI training and inference) for the same (group) user. Since a training and inference often involves data from different domains, cross-domain AI is the trend in the development of AI technology in the near future. </a:t>
            </a:r>
            <a:endParaRPr lang="en-US" altLang="zh-CN" sz="7200" b="0" dirty="0">
              <a:solidFill>
                <a:schemeClr val="tx1"/>
              </a:solidFill>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6C7DAE-535F-414E-B769-B93170B5040E}"/>
              </a:ext>
            </a:extLst>
          </p:cNvPr>
          <p:cNvSpPr>
            <a:spLocks noGrp="1"/>
          </p:cNvSpPr>
          <p:nvPr>
            <p:ph type="title"/>
          </p:nvPr>
        </p:nvSpPr>
        <p:spPr>
          <a:xfrm>
            <a:off x="625684" y="178088"/>
            <a:ext cx="22841775" cy="1695050"/>
          </a:xfrm>
        </p:spPr>
        <p:txBody>
          <a:bodyPr/>
          <a:lstStyle/>
          <a:p>
            <a:pPr algn="l"/>
            <a:r>
              <a:rPr lang="en-US" altLang="zh-CN" dirty="0"/>
              <a:t>Part-a: Vertical FL</a:t>
            </a:r>
            <a:endParaRPr lang="zh-CN" altLang="en-US" dirty="0"/>
          </a:p>
        </p:txBody>
      </p:sp>
      <p:sp>
        <p:nvSpPr>
          <p:cNvPr id="5" name="文本占位符 4">
            <a:extLst>
              <a:ext uri="{FF2B5EF4-FFF2-40B4-BE49-F238E27FC236}">
                <a16:creationId xmlns:a16="http://schemas.microsoft.com/office/drawing/2014/main" id="{E951D9FC-A7B5-47B6-AB65-DFD56288950C}"/>
              </a:ext>
            </a:extLst>
          </p:cNvPr>
          <p:cNvSpPr>
            <a:spLocks noGrp="1"/>
          </p:cNvSpPr>
          <p:nvPr>
            <p:ph type="body" sz="quarter" idx="10"/>
          </p:nvPr>
        </p:nvSpPr>
        <p:spPr>
          <a:xfrm>
            <a:off x="771112" y="2043432"/>
            <a:ext cx="21800130" cy="2055635"/>
          </a:xfrm>
        </p:spPr>
        <p:txBody>
          <a:bodyPr>
            <a:normAutofit/>
          </a:bodyPr>
          <a:lstStyle/>
          <a:p>
            <a:pPr marL="457200" indent="-457200">
              <a:buFont typeface="Wingdings" panose="05000000000000000000" pitchFamily="2" charset="2"/>
              <a:buChar char="n"/>
            </a:pPr>
            <a:r>
              <a:rPr lang="en-US" altLang="zh-CN" sz="2800" b="1" dirty="0">
                <a:solidFill>
                  <a:srgbClr val="FF0000"/>
                </a:solidFill>
              </a:rPr>
              <a:t>Vertical FL (V-FL) </a:t>
            </a:r>
            <a:r>
              <a:rPr lang="en-US" altLang="zh-CN" sz="2400" dirty="0"/>
              <a:t>is a typical cross-domain AI. In the SA1 research of R18 and R19, only the horizontal federated learning (H-FL) scenario has been studied, while the vertical federated learning scenario has not yet been covered </a:t>
            </a:r>
            <a:endParaRPr lang="zh-CN" altLang="en-US" sz="2400" dirty="0"/>
          </a:p>
        </p:txBody>
      </p:sp>
      <p:pic>
        <p:nvPicPr>
          <p:cNvPr id="6" name="图片 5">
            <a:extLst>
              <a:ext uri="{FF2B5EF4-FFF2-40B4-BE49-F238E27FC236}">
                <a16:creationId xmlns:a16="http://schemas.microsoft.com/office/drawing/2014/main" id="{AAFA9A71-C0BF-450E-8011-53EBED935F4A}"/>
              </a:ext>
            </a:extLst>
          </p:cNvPr>
          <p:cNvPicPr>
            <a:picLocks noChangeAspect="1"/>
          </p:cNvPicPr>
          <p:nvPr/>
        </p:nvPicPr>
        <p:blipFill>
          <a:blip r:embed="rId3"/>
          <a:stretch>
            <a:fillRect/>
          </a:stretch>
        </p:blipFill>
        <p:spPr>
          <a:xfrm>
            <a:off x="2323451" y="3450778"/>
            <a:ext cx="5945252" cy="5349734"/>
          </a:xfrm>
          <a:prstGeom prst="rect">
            <a:avLst/>
          </a:prstGeom>
        </p:spPr>
      </p:pic>
      <p:sp>
        <p:nvSpPr>
          <p:cNvPr id="9" name="文本框 8">
            <a:extLst>
              <a:ext uri="{FF2B5EF4-FFF2-40B4-BE49-F238E27FC236}">
                <a16:creationId xmlns:a16="http://schemas.microsoft.com/office/drawing/2014/main" id="{863CE004-9E81-485D-8D95-FA0DB3FDAFA8}"/>
              </a:ext>
            </a:extLst>
          </p:cNvPr>
          <p:cNvSpPr txBox="1"/>
          <p:nvPr/>
        </p:nvSpPr>
        <p:spPr>
          <a:xfrm>
            <a:off x="508687" y="8723626"/>
            <a:ext cx="6866148" cy="231858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altLang="zh-CN" sz="2400" dirty="0"/>
              <a:t>Horizontal-FL</a:t>
            </a:r>
            <a:r>
              <a:rPr lang="en-US" altLang="zh-CN" sz="2400" b="0" dirty="0"/>
              <a:t>: Multiple participants each have complete data sets (including samples and labels) of different users (User). The same application server (organizer) initiates the training task. The inference is that each member can perform it by himself</a:t>
            </a:r>
            <a:endParaRPr kumimoji="0" lang="en-US" altLang="zh-CN" sz="2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1" name="文本框 10">
            <a:extLst>
              <a:ext uri="{FF2B5EF4-FFF2-40B4-BE49-F238E27FC236}">
                <a16:creationId xmlns:a16="http://schemas.microsoft.com/office/drawing/2014/main" id="{970C48FB-55DE-4A44-A5A6-9D2E7E32E106}"/>
              </a:ext>
            </a:extLst>
          </p:cNvPr>
          <p:cNvSpPr txBox="1"/>
          <p:nvPr/>
        </p:nvSpPr>
        <p:spPr>
          <a:xfrm>
            <a:off x="12279659" y="8606459"/>
            <a:ext cx="8209376" cy="231858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altLang="zh-CN" sz="2400" dirty="0">
                <a:solidFill>
                  <a:srgbClr val="FF0000"/>
                </a:solidFill>
              </a:rPr>
              <a:t>Vertical-FL</a:t>
            </a:r>
            <a:r>
              <a:rPr lang="en-US" altLang="zh-CN" sz="2400" b="0" dirty="0">
                <a:solidFill>
                  <a:srgbClr val="FF0000"/>
                </a:solidFill>
              </a:rPr>
              <a:t>: </a:t>
            </a:r>
            <a:r>
              <a:rPr lang="en-US" altLang="zh-CN" sz="2400" b="0" dirty="0"/>
              <a:t>The data sets of the same (or a group of) users (User) are scattered among participants in different domains (UE, core network, application server). Data from each domain needs to be used to form a complete data set for training and inference. , and the organizer of the participant training with the label</a:t>
            </a:r>
            <a:endParaRPr kumimoji="0" lang="zh-CN" altLang="en-US" sz="24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pic>
        <p:nvPicPr>
          <p:cNvPr id="4" name="图片 3">
            <a:extLst>
              <a:ext uri="{FF2B5EF4-FFF2-40B4-BE49-F238E27FC236}">
                <a16:creationId xmlns:a16="http://schemas.microsoft.com/office/drawing/2014/main" id="{F5C5221E-14FE-41B8-B191-741256EE32BF}"/>
              </a:ext>
            </a:extLst>
          </p:cNvPr>
          <p:cNvPicPr>
            <a:picLocks noChangeAspect="1"/>
          </p:cNvPicPr>
          <p:nvPr/>
        </p:nvPicPr>
        <p:blipFill>
          <a:blip r:embed="rId4"/>
          <a:stretch>
            <a:fillRect/>
          </a:stretch>
        </p:blipFill>
        <p:spPr>
          <a:xfrm>
            <a:off x="7374835" y="8874990"/>
            <a:ext cx="3498574" cy="2303833"/>
          </a:xfrm>
          <a:prstGeom prst="rect">
            <a:avLst/>
          </a:prstGeom>
        </p:spPr>
      </p:pic>
      <p:pic>
        <p:nvPicPr>
          <p:cNvPr id="7" name="图片 6">
            <a:extLst>
              <a:ext uri="{FF2B5EF4-FFF2-40B4-BE49-F238E27FC236}">
                <a16:creationId xmlns:a16="http://schemas.microsoft.com/office/drawing/2014/main" id="{9DCE80CB-A6F1-46ED-8E29-06C7D74C1815}"/>
              </a:ext>
            </a:extLst>
          </p:cNvPr>
          <p:cNvPicPr>
            <a:picLocks noChangeAspect="1"/>
          </p:cNvPicPr>
          <p:nvPr/>
        </p:nvPicPr>
        <p:blipFill>
          <a:blip r:embed="rId5"/>
          <a:stretch>
            <a:fillRect/>
          </a:stretch>
        </p:blipFill>
        <p:spPr>
          <a:xfrm>
            <a:off x="20507814" y="8800868"/>
            <a:ext cx="3343785" cy="2089975"/>
          </a:xfrm>
          <a:prstGeom prst="rect">
            <a:avLst/>
          </a:prstGeom>
        </p:spPr>
      </p:pic>
      <p:sp>
        <p:nvSpPr>
          <p:cNvPr id="12" name="矩形 11">
            <a:extLst>
              <a:ext uri="{FF2B5EF4-FFF2-40B4-BE49-F238E27FC236}">
                <a16:creationId xmlns:a16="http://schemas.microsoft.com/office/drawing/2014/main" id="{63B5B5AD-8D85-4AE8-B76B-87F540FDA447}"/>
              </a:ext>
            </a:extLst>
          </p:cNvPr>
          <p:cNvSpPr/>
          <p:nvPr/>
        </p:nvSpPr>
        <p:spPr>
          <a:xfrm>
            <a:off x="1269025" y="11589534"/>
            <a:ext cx="22021268" cy="1082348"/>
          </a:xfrm>
          <a:prstGeom prst="rect">
            <a:avLst/>
          </a:prstGeom>
          <a:ln w="38100">
            <a:solidFill>
              <a:srgbClr val="00B050"/>
            </a:solidFill>
          </a:ln>
        </p:spPr>
        <p:txBody>
          <a:bodyPr wrap="square">
            <a:spAutoFit/>
          </a:bodyPr>
          <a:lstStyle/>
          <a:p>
            <a:pPr marL="457200" indent="-457200" algn="l">
              <a:spcBef>
                <a:spcPts val="500"/>
              </a:spcBef>
              <a:spcAft>
                <a:spcPts val="500"/>
              </a:spcAft>
              <a:buFont typeface="Wingdings" panose="05000000000000000000" pitchFamily="2" charset="2"/>
              <a:buChar char="p"/>
            </a:pPr>
            <a:r>
              <a:rPr lang="en-US" altLang="zh-CN" sz="2800" dirty="0">
                <a:solidFill>
                  <a:srgbClr val="FF0000"/>
                </a:solidFill>
              </a:rPr>
              <a:t>For V-FL, the Potential requirements </a:t>
            </a:r>
            <a:r>
              <a:rPr lang="en-US" altLang="zh-CN" sz="2800">
                <a:solidFill>
                  <a:srgbClr val="FF0000"/>
                </a:solidFill>
              </a:rPr>
              <a:t>to 3GPP </a:t>
            </a:r>
            <a:r>
              <a:rPr lang="en-US" altLang="zh-CN" sz="2800" dirty="0">
                <a:solidFill>
                  <a:srgbClr val="FF0000"/>
                </a:solidFill>
              </a:rPr>
              <a:t>system includes</a:t>
            </a:r>
          </a:p>
          <a:p>
            <a:pPr algn="l">
              <a:spcBef>
                <a:spcPts val="500"/>
              </a:spcBef>
              <a:spcAft>
                <a:spcPts val="500"/>
              </a:spcAft>
            </a:pPr>
            <a:r>
              <a:rPr lang="en-US" altLang="zh-CN" sz="2800" b="0" dirty="0"/>
              <a:t>Cross-domain transmission of intermediate data, sub-model configuration, data alignment, interaction of intermediate training results, etc.</a:t>
            </a:r>
            <a:endParaRPr lang="zh-CN" altLang="en-US" sz="2800" b="0" dirty="0"/>
          </a:p>
        </p:txBody>
      </p:sp>
      <p:pic>
        <p:nvPicPr>
          <p:cNvPr id="13" name="图片 12">
            <a:extLst>
              <a:ext uri="{FF2B5EF4-FFF2-40B4-BE49-F238E27FC236}">
                <a16:creationId xmlns:a16="http://schemas.microsoft.com/office/drawing/2014/main" id="{B9489DB4-A9A3-45B7-BD71-483B7DF00505}"/>
              </a:ext>
            </a:extLst>
          </p:cNvPr>
          <p:cNvPicPr>
            <a:picLocks noChangeAspect="1"/>
          </p:cNvPicPr>
          <p:nvPr/>
        </p:nvPicPr>
        <p:blipFill>
          <a:blip r:embed="rId6"/>
          <a:stretch>
            <a:fillRect/>
          </a:stretch>
        </p:blipFill>
        <p:spPr>
          <a:xfrm>
            <a:off x="12110099" y="3876262"/>
            <a:ext cx="12013482" cy="3889854"/>
          </a:xfrm>
          <a:prstGeom prst="rect">
            <a:avLst/>
          </a:prstGeom>
        </p:spPr>
      </p:pic>
    </p:spTree>
    <p:extLst>
      <p:ext uri="{BB962C8B-B14F-4D97-AF65-F5344CB8AC3E}">
        <p14:creationId xmlns:p14="http://schemas.microsoft.com/office/powerpoint/2010/main" val="14699531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4B6D2E-C84A-4DC6-8325-DEE30F1733B3}"/>
              </a:ext>
            </a:extLst>
          </p:cNvPr>
          <p:cNvSpPr>
            <a:spLocks noGrp="1"/>
          </p:cNvSpPr>
          <p:nvPr>
            <p:ph type="title"/>
          </p:nvPr>
        </p:nvSpPr>
        <p:spPr>
          <a:xfrm>
            <a:off x="975187" y="351873"/>
            <a:ext cx="22841775" cy="1695050"/>
          </a:xfrm>
        </p:spPr>
        <p:txBody>
          <a:bodyPr>
            <a:normAutofit/>
          </a:bodyPr>
          <a:lstStyle/>
          <a:p>
            <a:pPr algn="l"/>
            <a:r>
              <a:rPr lang="en-US" altLang="zh-CN" dirty="0"/>
              <a:t>Example use case-1: real-time </a:t>
            </a:r>
            <a:r>
              <a:rPr lang="en-US" altLang="zh-CN" dirty="0" err="1"/>
              <a:t>QoE</a:t>
            </a:r>
            <a:r>
              <a:rPr lang="zh-CN" altLang="en-US" dirty="0"/>
              <a:t> </a:t>
            </a:r>
            <a:r>
              <a:rPr lang="en-US" altLang="zh-CN" dirty="0"/>
              <a:t>prediction</a:t>
            </a:r>
            <a:endParaRPr lang="zh-CN" altLang="en-US" dirty="0"/>
          </a:p>
        </p:txBody>
      </p:sp>
      <p:grpSp>
        <p:nvGrpSpPr>
          <p:cNvPr id="68" name="组合 67">
            <a:extLst>
              <a:ext uri="{FF2B5EF4-FFF2-40B4-BE49-F238E27FC236}">
                <a16:creationId xmlns:a16="http://schemas.microsoft.com/office/drawing/2014/main" id="{7947658E-3A20-4C66-A9E1-C0387EF998BE}"/>
              </a:ext>
            </a:extLst>
          </p:cNvPr>
          <p:cNvGrpSpPr/>
          <p:nvPr/>
        </p:nvGrpSpPr>
        <p:grpSpPr>
          <a:xfrm>
            <a:off x="16048221" y="7726099"/>
            <a:ext cx="8062355" cy="4995719"/>
            <a:chOff x="15745321" y="5519918"/>
            <a:chExt cx="8062355" cy="4995719"/>
          </a:xfrm>
        </p:grpSpPr>
        <p:sp>
          <p:nvSpPr>
            <p:cNvPr id="41" name="文本框 40">
              <a:extLst>
                <a:ext uri="{FF2B5EF4-FFF2-40B4-BE49-F238E27FC236}">
                  <a16:creationId xmlns:a16="http://schemas.microsoft.com/office/drawing/2014/main" id="{C778BBFA-1348-4529-92AD-F21BE07659D6}"/>
                </a:ext>
              </a:extLst>
            </p:cNvPr>
            <p:cNvSpPr txBox="1"/>
            <p:nvPr/>
          </p:nvSpPr>
          <p:spPr>
            <a:xfrm>
              <a:off x="15915186" y="6130387"/>
              <a:ext cx="1734449" cy="50270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600" b="0" i="0" u="none" strike="noStrike" cap="none" spc="0" normalizeH="0" baseline="0" dirty="0">
                  <a:ln>
                    <a:noFill/>
                  </a:ln>
                  <a:solidFill>
                    <a:schemeClr val="tx1"/>
                  </a:solidFill>
                  <a:effectLst/>
                  <a:uFillTx/>
                  <a:latin typeface="Helvetica Neue"/>
                  <a:ea typeface="Helvetica Neue"/>
                  <a:cs typeface="Helvetica Neue"/>
                  <a:sym typeface="Helvetica Neue"/>
                </a:rPr>
                <a:t>Data in CN</a:t>
              </a:r>
              <a:endParaRPr kumimoji="0" lang="zh-CN" altLang="en-US" sz="2600" b="0" i="0" u="none" strike="noStrike" cap="none" spc="0" normalizeH="0" baseline="0" dirty="0">
                <a:ln>
                  <a:noFill/>
                </a:ln>
                <a:solidFill>
                  <a:schemeClr val="tx1"/>
                </a:solidFill>
                <a:effectLst/>
                <a:uFillTx/>
                <a:latin typeface="Helvetica Neue"/>
                <a:ea typeface="Helvetica Neue"/>
                <a:cs typeface="Helvetica Neue"/>
                <a:sym typeface="Helvetica Neue"/>
              </a:endParaRPr>
            </a:p>
          </p:txBody>
        </p:sp>
        <p:sp>
          <p:nvSpPr>
            <p:cNvPr id="42" name="文本框 41">
              <a:extLst>
                <a:ext uri="{FF2B5EF4-FFF2-40B4-BE49-F238E27FC236}">
                  <a16:creationId xmlns:a16="http://schemas.microsoft.com/office/drawing/2014/main" id="{ED53F4F1-D6E6-4D12-89E2-1102E07C859D}"/>
                </a:ext>
              </a:extLst>
            </p:cNvPr>
            <p:cNvSpPr txBox="1"/>
            <p:nvPr/>
          </p:nvSpPr>
          <p:spPr>
            <a:xfrm>
              <a:off x="15999341" y="7508921"/>
              <a:ext cx="1699183" cy="50270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600" b="0" i="0" u="none" strike="noStrike" cap="none" spc="0" normalizeH="0" baseline="0" dirty="0">
                  <a:ln>
                    <a:noFill/>
                  </a:ln>
                  <a:solidFill>
                    <a:schemeClr val="tx1"/>
                  </a:solidFill>
                  <a:effectLst/>
                  <a:uFillTx/>
                  <a:latin typeface="Helvetica Neue"/>
                  <a:ea typeface="Helvetica Neue"/>
                  <a:cs typeface="Helvetica Neue"/>
                  <a:sym typeface="Helvetica Neue"/>
                </a:rPr>
                <a:t>Data in AS</a:t>
              </a:r>
              <a:endParaRPr kumimoji="0" lang="zh-CN" altLang="en-US" sz="2600" b="0" i="0" u="none" strike="noStrike" cap="none" spc="0" normalizeH="0" baseline="0" dirty="0">
                <a:ln>
                  <a:noFill/>
                </a:ln>
                <a:solidFill>
                  <a:schemeClr val="tx1"/>
                </a:solidFill>
                <a:effectLst/>
                <a:uFillTx/>
                <a:latin typeface="Helvetica Neue"/>
                <a:ea typeface="Helvetica Neue"/>
                <a:cs typeface="Helvetica Neue"/>
                <a:sym typeface="Helvetica Neue"/>
              </a:endParaRPr>
            </a:p>
          </p:txBody>
        </p:sp>
        <p:sp>
          <p:nvSpPr>
            <p:cNvPr id="35" name="矩形: 圆角 34">
              <a:extLst>
                <a:ext uri="{FF2B5EF4-FFF2-40B4-BE49-F238E27FC236}">
                  <a16:creationId xmlns:a16="http://schemas.microsoft.com/office/drawing/2014/main" id="{9A5776B2-EFE5-4FC1-9EC2-44FD9984F879}"/>
                </a:ext>
              </a:extLst>
            </p:cNvPr>
            <p:cNvSpPr/>
            <p:nvPr/>
          </p:nvSpPr>
          <p:spPr>
            <a:xfrm>
              <a:off x="18573037" y="5519918"/>
              <a:ext cx="2575396" cy="4467881"/>
            </a:xfrm>
            <a:prstGeom prst="roundRect">
              <a:avLst/>
            </a:prstGeom>
            <a:ln/>
          </p:spPr>
          <p:style>
            <a:lnRef idx="1">
              <a:schemeClr val="accent5"/>
            </a:lnRef>
            <a:fillRef idx="2">
              <a:schemeClr val="accent5"/>
            </a:fillRef>
            <a:effectRef idx="1">
              <a:schemeClr val="accent5"/>
            </a:effectRef>
            <a:fontRef idx="minor">
              <a:schemeClr val="dk1"/>
            </a:fontRef>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2" name="箭头: 右 31">
              <a:extLst>
                <a:ext uri="{FF2B5EF4-FFF2-40B4-BE49-F238E27FC236}">
                  <a16:creationId xmlns:a16="http://schemas.microsoft.com/office/drawing/2014/main" id="{D507D6DB-486B-4645-B987-91F3CF83CE56}"/>
                </a:ext>
              </a:extLst>
            </p:cNvPr>
            <p:cNvSpPr/>
            <p:nvPr/>
          </p:nvSpPr>
          <p:spPr>
            <a:xfrm>
              <a:off x="21691823" y="7311351"/>
              <a:ext cx="1121420" cy="916184"/>
            </a:xfrm>
            <a:prstGeom prst="rightArrow">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3" name="文本框 32">
              <a:extLst>
                <a:ext uri="{FF2B5EF4-FFF2-40B4-BE49-F238E27FC236}">
                  <a16:creationId xmlns:a16="http://schemas.microsoft.com/office/drawing/2014/main" id="{18928AA6-E05C-4916-8C15-F4237F7FDCAB}"/>
                </a:ext>
              </a:extLst>
            </p:cNvPr>
            <p:cNvSpPr txBox="1"/>
            <p:nvPr/>
          </p:nvSpPr>
          <p:spPr>
            <a:xfrm>
              <a:off x="21232280" y="5990875"/>
              <a:ext cx="2575396" cy="148758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3000" b="1" i="0" u="none" strike="noStrike" cap="none" spc="0" normalizeH="0" baseline="0" dirty="0">
                  <a:ln>
                    <a:noFill/>
                  </a:ln>
                  <a:solidFill>
                    <a:srgbClr val="FF0000"/>
                  </a:solidFill>
                  <a:effectLst/>
                  <a:uFillTx/>
                  <a:latin typeface="Helvetica Neue"/>
                  <a:ea typeface="Helvetica Neue"/>
                  <a:cs typeface="Helvetica Neue"/>
                  <a:sym typeface="Helvetica Neue"/>
                </a:rPr>
                <a:t>Predicted </a:t>
              </a:r>
            </a:p>
            <a:p>
              <a:pPr marL="0" marR="0" indent="0" algn="ctr" defTabSz="825500" rtl="0" fontAlgn="auto" latinLnBrk="0" hangingPunct="0">
                <a:lnSpc>
                  <a:spcPct val="100000"/>
                </a:lnSpc>
                <a:spcBef>
                  <a:spcPts val="0"/>
                </a:spcBef>
                <a:spcAft>
                  <a:spcPts val="0"/>
                </a:spcAft>
                <a:buClrTx/>
                <a:buSzTx/>
                <a:buFontTx/>
                <a:buNone/>
              </a:pPr>
              <a:r>
                <a:rPr kumimoji="0" lang="en-US" altLang="zh-CN" sz="3000" b="1" i="0" u="none" strike="noStrike" cap="none" spc="0" normalizeH="0" baseline="0" dirty="0">
                  <a:ln>
                    <a:noFill/>
                  </a:ln>
                  <a:solidFill>
                    <a:srgbClr val="FF0000"/>
                  </a:solidFill>
                  <a:effectLst/>
                  <a:uFillTx/>
                  <a:latin typeface="Helvetica Neue"/>
                  <a:ea typeface="Helvetica Neue"/>
                  <a:cs typeface="Helvetica Neue"/>
                  <a:sym typeface="Helvetica Neue"/>
                </a:rPr>
                <a:t>QoE for video gaming</a:t>
              </a:r>
              <a:endParaRPr kumimoji="0" lang="zh-CN" altLang="en-US" sz="3000" b="1" i="0" u="none" strike="noStrike" cap="none" spc="0" normalizeH="0" baseline="0" dirty="0">
                <a:ln>
                  <a:noFill/>
                </a:ln>
                <a:solidFill>
                  <a:srgbClr val="FF0000"/>
                </a:solidFill>
                <a:effectLst/>
                <a:uFillTx/>
                <a:latin typeface="Helvetica Neue"/>
                <a:ea typeface="Helvetica Neue"/>
                <a:cs typeface="Helvetica Neue"/>
                <a:sym typeface="Helvetica Neue"/>
              </a:endParaRPr>
            </a:p>
          </p:txBody>
        </p:sp>
        <p:sp>
          <p:nvSpPr>
            <p:cNvPr id="34" name="文本框 33">
              <a:extLst>
                <a:ext uri="{FF2B5EF4-FFF2-40B4-BE49-F238E27FC236}">
                  <a16:creationId xmlns:a16="http://schemas.microsoft.com/office/drawing/2014/main" id="{2C68AC0A-3CAE-4C33-BCE7-4F123B7EFCE5}"/>
                </a:ext>
              </a:extLst>
            </p:cNvPr>
            <p:cNvSpPr txBox="1"/>
            <p:nvPr/>
          </p:nvSpPr>
          <p:spPr>
            <a:xfrm>
              <a:off x="17791684" y="10043713"/>
              <a:ext cx="4268797" cy="4719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Global AI Model (for one UE)</a:t>
              </a:r>
              <a:endPar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46" name="文本框 45">
              <a:extLst>
                <a:ext uri="{FF2B5EF4-FFF2-40B4-BE49-F238E27FC236}">
                  <a16:creationId xmlns:a16="http://schemas.microsoft.com/office/drawing/2014/main" id="{48894611-C397-4E40-BF8B-90304E9C02F2}"/>
                </a:ext>
              </a:extLst>
            </p:cNvPr>
            <p:cNvSpPr txBox="1"/>
            <p:nvPr/>
          </p:nvSpPr>
          <p:spPr>
            <a:xfrm>
              <a:off x="15745321" y="8897559"/>
              <a:ext cx="1716817" cy="50270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lang="en-US" altLang="zh-CN" sz="2600" b="0" dirty="0">
                  <a:solidFill>
                    <a:schemeClr val="tx1"/>
                  </a:solidFill>
                </a:rPr>
                <a:t>Data</a:t>
              </a:r>
              <a:r>
                <a:rPr kumimoji="0" lang="en-US" altLang="zh-CN" sz="2600" b="0" i="0" u="none" strike="noStrike" cap="none" spc="0" normalizeH="0" baseline="0" dirty="0">
                  <a:ln>
                    <a:noFill/>
                  </a:ln>
                  <a:solidFill>
                    <a:schemeClr val="tx1"/>
                  </a:solidFill>
                  <a:effectLst/>
                  <a:uFillTx/>
                  <a:latin typeface="Helvetica Neue"/>
                  <a:ea typeface="Helvetica Neue"/>
                  <a:cs typeface="Helvetica Neue"/>
                  <a:sym typeface="Helvetica Neue"/>
                </a:rPr>
                <a:t> in </a:t>
              </a:r>
              <a:r>
                <a:rPr lang="en-US" altLang="zh-CN" sz="2600" b="0" dirty="0">
                  <a:solidFill>
                    <a:schemeClr val="tx1"/>
                  </a:solidFill>
                </a:rPr>
                <a:t>UE</a:t>
              </a:r>
              <a:endParaRPr kumimoji="0" lang="zh-CN" altLang="en-US" sz="2600" b="0" i="0" u="none" strike="noStrike" cap="none" spc="0" normalizeH="0" baseline="0" dirty="0">
                <a:ln>
                  <a:noFill/>
                </a:ln>
                <a:solidFill>
                  <a:schemeClr val="tx1"/>
                </a:solidFill>
                <a:effectLst/>
                <a:uFillTx/>
                <a:latin typeface="Helvetica Neue"/>
                <a:ea typeface="Helvetica Neue"/>
                <a:cs typeface="Helvetica Neue"/>
                <a:sym typeface="Helvetica Neue"/>
              </a:endParaRPr>
            </a:p>
          </p:txBody>
        </p:sp>
        <p:grpSp>
          <p:nvGrpSpPr>
            <p:cNvPr id="53" name="组合 52">
              <a:extLst>
                <a:ext uri="{FF2B5EF4-FFF2-40B4-BE49-F238E27FC236}">
                  <a16:creationId xmlns:a16="http://schemas.microsoft.com/office/drawing/2014/main" id="{7179599A-DD86-4E9F-998A-D88EF8B76E49}"/>
                </a:ext>
              </a:extLst>
            </p:cNvPr>
            <p:cNvGrpSpPr/>
            <p:nvPr/>
          </p:nvGrpSpPr>
          <p:grpSpPr>
            <a:xfrm>
              <a:off x="18816468" y="7371112"/>
              <a:ext cx="2124898" cy="897844"/>
              <a:chOff x="4451616" y="11982877"/>
              <a:chExt cx="2124898" cy="897844"/>
            </a:xfrm>
            <a:solidFill>
              <a:srgbClr val="92D050"/>
            </a:solidFill>
          </p:grpSpPr>
          <p:sp>
            <p:nvSpPr>
              <p:cNvPr id="54" name="矩形 53">
                <a:extLst>
                  <a:ext uri="{FF2B5EF4-FFF2-40B4-BE49-F238E27FC236}">
                    <a16:creationId xmlns:a16="http://schemas.microsoft.com/office/drawing/2014/main" id="{3C53E7E3-FC1C-4212-A798-427684076BEA}"/>
                  </a:ext>
                </a:extLst>
              </p:cNvPr>
              <p:cNvSpPr/>
              <p:nvPr/>
            </p:nvSpPr>
            <p:spPr>
              <a:xfrm>
                <a:off x="4451616" y="11982877"/>
                <a:ext cx="2124898" cy="89784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55" name="文本框 54">
                <a:extLst>
                  <a:ext uri="{FF2B5EF4-FFF2-40B4-BE49-F238E27FC236}">
                    <a16:creationId xmlns:a16="http://schemas.microsoft.com/office/drawing/2014/main" id="{B4A1CC81-5A0A-4E8B-814A-00E9E389722D}"/>
                  </a:ext>
                </a:extLst>
              </p:cNvPr>
              <p:cNvSpPr txBox="1"/>
              <p:nvPr/>
            </p:nvSpPr>
            <p:spPr>
              <a:xfrm>
                <a:off x="4514592" y="12151464"/>
                <a:ext cx="1998945" cy="47192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400" b="1" i="0" u="none" strike="noStrike" cap="none" spc="0" normalizeH="0" baseline="0" dirty="0">
                    <a:ln>
                      <a:noFill/>
                    </a:ln>
                    <a:solidFill>
                      <a:srgbClr val="FFFFFF"/>
                    </a:solidFill>
                    <a:effectLst/>
                    <a:uFillTx/>
                    <a:latin typeface="Helvetica Neue"/>
                    <a:ea typeface="Helvetica Neue"/>
                    <a:cs typeface="Helvetica Neue"/>
                    <a:sym typeface="Helvetica Neue"/>
                  </a:rPr>
                  <a:t>Sub-model B</a:t>
                </a:r>
                <a:endParaRPr kumimoji="0" lang="zh-CN" altLang="en-US" sz="2400" b="1" i="0" u="none" strike="noStrike" cap="none" spc="0" normalizeH="0" baseline="0" dirty="0">
                  <a:ln>
                    <a:noFill/>
                  </a:ln>
                  <a:solidFill>
                    <a:srgbClr val="FFFFFF"/>
                  </a:solidFill>
                  <a:effectLst/>
                  <a:uFillTx/>
                  <a:latin typeface="Helvetica Neue"/>
                  <a:ea typeface="Helvetica Neue"/>
                  <a:cs typeface="Helvetica Neue"/>
                  <a:sym typeface="Helvetica Neue"/>
                </a:endParaRPr>
              </a:p>
            </p:txBody>
          </p:sp>
        </p:grpSp>
        <p:grpSp>
          <p:nvGrpSpPr>
            <p:cNvPr id="56" name="组合 55">
              <a:extLst>
                <a:ext uri="{FF2B5EF4-FFF2-40B4-BE49-F238E27FC236}">
                  <a16:creationId xmlns:a16="http://schemas.microsoft.com/office/drawing/2014/main" id="{AF990A7D-3911-4B12-A948-C323FF9E4508}"/>
                </a:ext>
              </a:extLst>
            </p:cNvPr>
            <p:cNvGrpSpPr/>
            <p:nvPr/>
          </p:nvGrpSpPr>
          <p:grpSpPr>
            <a:xfrm>
              <a:off x="18880450" y="8784731"/>
              <a:ext cx="2124898" cy="897844"/>
              <a:chOff x="4507290" y="12031955"/>
              <a:chExt cx="2124898" cy="897844"/>
            </a:xfrm>
            <a:solidFill>
              <a:srgbClr val="176FA5"/>
            </a:solidFill>
          </p:grpSpPr>
          <p:sp>
            <p:nvSpPr>
              <p:cNvPr id="57" name="矩形 56">
                <a:extLst>
                  <a:ext uri="{FF2B5EF4-FFF2-40B4-BE49-F238E27FC236}">
                    <a16:creationId xmlns:a16="http://schemas.microsoft.com/office/drawing/2014/main" id="{4D81E6F7-2DD9-4C31-B75B-1799D1508D89}"/>
                  </a:ext>
                </a:extLst>
              </p:cNvPr>
              <p:cNvSpPr/>
              <p:nvPr/>
            </p:nvSpPr>
            <p:spPr>
              <a:xfrm>
                <a:off x="4507290" y="12031955"/>
                <a:ext cx="2124898" cy="89784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58" name="文本框 57">
                <a:extLst>
                  <a:ext uri="{FF2B5EF4-FFF2-40B4-BE49-F238E27FC236}">
                    <a16:creationId xmlns:a16="http://schemas.microsoft.com/office/drawing/2014/main" id="{69FB3C07-59DE-4F16-94A2-41AF8A330A02}"/>
                  </a:ext>
                </a:extLst>
              </p:cNvPr>
              <p:cNvSpPr txBox="1"/>
              <p:nvPr/>
            </p:nvSpPr>
            <p:spPr>
              <a:xfrm>
                <a:off x="4570266" y="12252995"/>
                <a:ext cx="1998945" cy="47192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400" b="1" i="0" u="none" strike="noStrike" cap="none" spc="0" normalizeH="0" baseline="0" dirty="0">
                    <a:ln>
                      <a:noFill/>
                    </a:ln>
                    <a:solidFill>
                      <a:srgbClr val="FFFFFF"/>
                    </a:solidFill>
                    <a:effectLst/>
                    <a:uFillTx/>
                    <a:latin typeface="Helvetica Neue"/>
                    <a:ea typeface="Helvetica Neue"/>
                    <a:cs typeface="Helvetica Neue"/>
                    <a:sym typeface="Helvetica Neue"/>
                  </a:rPr>
                  <a:t>Sub-model C</a:t>
                </a:r>
                <a:endParaRPr kumimoji="0" lang="zh-CN" altLang="en-US" sz="2400" b="1" i="0" u="none" strike="noStrike" cap="none" spc="0" normalizeH="0" baseline="0" dirty="0">
                  <a:ln>
                    <a:noFill/>
                  </a:ln>
                  <a:solidFill>
                    <a:srgbClr val="FFFFFF"/>
                  </a:solidFill>
                  <a:effectLst/>
                  <a:uFillTx/>
                  <a:latin typeface="Helvetica Neue"/>
                  <a:ea typeface="Helvetica Neue"/>
                  <a:cs typeface="Helvetica Neue"/>
                  <a:sym typeface="Helvetica Neue"/>
                </a:endParaRPr>
              </a:p>
            </p:txBody>
          </p:sp>
        </p:grpSp>
        <p:grpSp>
          <p:nvGrpSpPr>
            <p:cNvPr id="59" name="组合 58">
              <a:extLst>
                <a:ext uri="{FF2B5EF4-FFF2-40B4-BE49-F238E27FC236}">
                  <a16:creationId xmlns:a16="http://schemas.microsoft.com/office/drawing/2014/main" id="{7DE85F06-FDB7-4F5E-B442-9B0C2FBFAF94}"/>
                </a:ext>
              </a:extLst>
            </p:cNvPr>
            <p:cNvGrpSpPr/>
            <p:nvPr/>
          </p:nvGrpSpPr>
          <p:grpSpPr>
            <a:xfrm>
              <a:off x="18775107" y="5950164"/>
              <a:ext cx="2124898" cy="897844"/>
              <a:chOff x="4401948" y="7808750"/>
              <a:chExt cx="2124898" cy="897844"/>
            </a:xfrm>
            <a:solidFill>
              <a:srgbClr val="FF9999"/>
            </a:solidFill>
          </p:grpSpPr>
          <p:sp>
            <p:nvSpPr>
              <p:cNvPr id="60" name="矩形 59">
                <a:extLst>
                  <a:ext uri="{FF2B5EF4-FFF2-40B4-BE49-F238E27FC236}">
                    <a16:creationId xmlns:a16="http://schemas.microsoft.com/office/drawing/2014/main" id="{9D361BE8-AD68-4E84-B1CC-D5AEF997D5B6}"/>
                  </a:ext>
                </a:extLst>
              </p:cNvPr>
              <p:cNvSpPr/>
              <p:nvPr/>
            </p:nvSpPr>
            <p:spPr>
              <a:xfrm>
                <a:off x="4401948" y="7808750"/>
                <a:ext cx="2124898" cy="89784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61" name="文本框 60">
                <a:extLst>
                  <a:ext uri="{FF2B5EF4-FFF2-40B4-BE49-F238E27FC236}">
                    <a16:creationId xmlns:a16="http://schemas.microsoft.com/office/drawing/2014/main" id="{6728E4D4-A27A-44C7-99B8-635E016B77F9}"/>
                  </a:ext>
                </a:extLst>
              </p:cNvPr>
              <p:cNvSpPr txBox="1"/>
              <p:nvPr/>
            </p:nvSpPr>
            <p:spPr>
              <a:xfrm>
                <a:off x="4474269" y="8029543"/>
                <a:ext cx="1998945" cy="47192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400" b="1" i="0" u="none" strike="noStrike" cap="none" spc="0" normalizeH="0" baseline="0" dirty="0">
                    <a:ln>
                      <a:noFill/>
                    </a:ln>
                    <a:solidFill>
                      <a:srgbClr val="FFFFFF"/>
                    </a:solidFill>
                    <a:effectLst/>
                    <a:uFillTx/>
                    <a:latin typeface="Helvetica Neue"/>
                    <a:ea typeface="Helvetica Neue"/>
                    <a:cs typeface="Helvetica Neue"/>
                    <a:sym typeface="Helvetica Neue"/>
                  </a:rPr>
                  <a:t>Sub-model A</a:t>
                </a:r>
                <a:endParaRPr kumimoji="0" lang="zh-CN" altLang="en-US" sz="2400" b="1" i="0" u="none" strike="noStrike" cap="none" spc="0" normalizeH="0" baseline="0" dirty="0">
                  <a:ln>
                    <a:noFill/>
                  </a:ln>
                  <a:solidFill>
                    <a:srgbClr val="FFFFFF"/>
                  </a:solidFill>
                  <a:effectLst/>
                  <a:uFillTx/>
                  <a:latin typeface="Helvetica Neue"/>
                  <a:ea typeface="Helvetica Neue"/>
                  <a:cs typeface="Helvetica Neue"/>
                  <a:sym typeface="Helvetica Neue"/>
                </a:endParaRPr>
              </a:p>
            </p:txBody>
          </p:sp>
        </p:grpSp>
        <p:sp>
          <p:nvSpPr>
            <p:cNvPr id="62" name="箭头: 右 61">
              <a:extLst>
                <a:ext uri="{FF2B5EF4-FFF2-40B4-BE49-F238E27FC236}">
                  <a16:creationId xmlns:a16="http://schemas.microsoft.com/office/drawing/2014/main" id="{7CF2416D-913E-482A-AE49-7D73099555EE}"/>
                </a:ext>
              </a:extLst>
            </p:cNvPr>
            <p:cNvSpPr/>
            <p:nvPr/>
          </p:nvSpPr>
          <p:spPr>
            <a:xfrm>
              <a:off x="17919451" y="5981314"/>
              <a:ext cx="855656" cy="769509"/>
            </a:xfrm>
            <a:prstGeom prst="rightArrow">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63" name="箭头: 右 62">
              <a:extLst>
                <a:ext uri="{FF2B5EF4-FFF2-40B4-BE49-F238E27FC236}">
                  <a16:creationId xmlns:a16="http://schemas.microsoft.com/office/drawing/2014/main" id="{A604B3E4-C17D-417F-B956-EBF8B5DE1486}"/>
                </a:ext>
              </a:extLst>
            </p:cNvPr>
            <p:cNvSpPr/>
            <p:nvPr/>
          </p:nvSpPr>
          <p:spPr>
            <a:xfrm>
              <a:off x="17925009" y="7369105"/>
              <a:ext cx="855656" cy="769509"/>
            </a:xfrm>
            <a:prstGeom prst="rightArrow">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64" name="箭头: 右 63">
              <a:extLst>
                <a:ext uri="{FF2B5EF4-FFF2-40B4-BE49-F238E27FC236}">
                  <a16:creationId xmlns:a16="http://schemas.microsoft.com/office/drawing/2014/main" id="{43123384-F17C-4542-B020-52E551C1DEB3}"/>
                </a:ext>
              </a:extLst>
            </p:cNvPr>
            <p:cNvSpPr/>
            <p:nvPr/>
          </p:nvSpPr>
          <p:spPr>
            <a:xfrm>
              <a:off x="17887961" y="8744949"/>
              <a:ext cx="855656" cy="769509"/>
            </a:xfrm>
            <a:prstGeom prst="rightArrow">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66" name="文本框 65">
              <a:extLst>
                <a:ext uri="{FF2B5EF4-FFF2-40B4-BE49-F238E27FC236}">
                  <a16:creationId xmlns:a16="http://schemas.microsoft.com/office/drawing/2014/main" id="{E10AFA69-80E7-46D8-81CA-28AAE29D76CA}"/>
                </a:ext>
              </a:extLst>
            </p:cNvPr>
            <p:cNvSpPr txBox="1"/>
            <p:nvPr/>
          </p:nvSpPr>
          <p:spPr>
            <a:xfrm>
              <a:off x="19629902" y="6635354"/>
              <a:ext cx="461666" cy="84125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4800" b="1" i="0" u="none" strike="noStrike" cap="none" spc="0" normalizeH="0" baseline="0" dirty="0">
                  <a:ln>
                    <a:noFill/>
                  </a:ln>
                  <a:solidFill>
                    <a:srgbClr val="000000"/>
                  </a:solidFill>
                  <a:effectLst/>
                  <a:uFillTx/>
                  <a:latin typeface="Helvetica Neue"/>
                  <a:ea typeface="Helvetica Neue"/>
                  <a:cs typeface="Helvetica Neue"/>
                  <a:sym typeface="Helvetica Neue"/>
                </a:rPr>
                <a:t>+</a:t>
              </a:r>
              <a:endParaRPr kumimoji="0" lang="zh-CN" altLang="en-US" sz="48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67" name="文本框 66">
              <a:extLst>
                <a:ext uri="{FF2B5EF4-FFF2-40B4-BE49-F238E27FC236}">
                  <a16:creationId xmlns:a16="http://schemas.microsoft.com/office/drawing/2014/main" id="{4919CAB5-D6EA-4E2F-860F-DF7AB215A411}"/>
                </a:ext>
              </a:extLst>
            </p:cNvPr>
            <p:cNvSpPr txBox="1"/>
            <p:nvPr/>
          </p:nvSpPr>
          <p:spPr>
            <a:xfrm>
              <a:off x="19601050" y="8080331"/>
              <a:ext cx="461666" cy="84125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4800" b="1" i="0" u="none" strike="noStrike" cap="none" spc="0" normalizeH="0" baseline="0" dirty="0">
                  <a:ln>
                    <a:noFill/>
                  </a:ln>
                  <a:solidFill>
                    <a:srgbClr val="000000"/>
                  </a:solidFill>
                  <a:effectLst/>
                  <a:uFillTx/>
                  <a:latin typeface="Helvetica Neue"/>
                  <a:ea typeface="Helvetica Neue"/>
                  <a:cs typeface="Helvetica Neue"/>
                  <a:sym typeface="Helvetica Neue"/>
                </a:rPr>
                <a:t>+</a:t>
              </a:r>
              <a:endParaRPr kumimoji="0" lang="zh-CN" altLang="en-US" sz="48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sp>
        <p:nvSpPr>
          <p:cNvPr id="103" name="文本框 102">
            <a:extLst>
              <a:ext uri="{FF2B5EF4-FFF2-40B4-BE49-F238E27FC236}">
                <a16:creationId xmlns:a16="http://schemas.microsoft.com/office/drawing/2014/main" id="{0DC21754-18D0-442E-A26E-8D94EB52CF37}"/>
              </a:ext>
            </a:extLst>
          </p:cNvPr>
          <p:cNvSpPr txBox="1"/>
          <p:nvPr/>
        </p:nvSpPr>
        <p:spPr>
          <a:xfrm>
            <a:off x="975187" y="3109798"/>
            <a:ext cx="11675064" cy="337528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457200" indent="-457200" algn="l">
              <a:spcBef>
                <a:spcPts val="500"/>
              </a:spcBef>
              <a:spcAft>
                <a:spcPts val="500"/>
              </a:spcAft>
              <a:buFont typeface="Wingdings" panose="05000000000000000000" pitchFamily="2" charset="2"/>
              <a:buChar char="p"/>
            </a:pPr>
            <a:r>
              <a:rPr lang="en-US" altLang="zh-CN" sz="2800" b="0" dirty="0"/>
              <a:t>For the same UE, there are many factors that affect the </a:t>
            </a:r>
            <a:r>
              <a:rPr lang="en-US" altLang="zh-CN" sz="2800" b="0" dirty="0" err="1"/>
              <a:t>QoE</a:t>
            </a:r>
            <a:r>
              <a:rPr lang="en-US" altLang="zh-CN" sz="2800" b="0" dirty="0"/>
              <a:t> of video gaming. Each factor is sensitive information and cannot be shared directly with each other. Collaborative cross-domain model training (V-FL) is required</a:t>
            </a:r>
            <a:endParaRPr kumimoji="0" lang="en-US" altLang="zh-CN" sz="28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indent="-457200" algn="l">
              <a:spcBef>
                <a:spcPts val="500"/>
              </a:spcBef>
              <a:spcAft>
                <a:spcPts val="500"/>
              </a:spcAft>
              <a:buFont typeface="Wingdings" panose="05000000000000000000" pitchFamily="2" charset="2"/>
              <a:buChar char="p"/>
            </a:pPr>
            <a:r>
              <a:rPr lang="en-US" altLang="zh-CN" sz="2800" b="0" dirty="0"/>
              <a:t>The trained model can be used to configure the core network policy and QoS required to achieve the desired </a:t>
            </a:r>
            <a:r>
              <a:rPr lang="en-US" altLang="zh-CN" sz="2800" b="0" dirty="0" err="1"/>
              <a:t>QoE</a:t>
            </a:r>
            <a:r>
              <a:rPr lang="en-US" altLang="zh-CN" sz="2800" b="0" dirty="0"/>
              <a:t> under certain objective conditions</a:t>
            </a:r>
          </a:p>
        </p:txBody>
      </p:sp>
      <p:pic>
        <p:nvPicPr>
          <p:cNvPr id="38" name="图片 37">
            <a:extLst>
              <a:ext uri="{FF2B5EF4-FFF2-40B4-BE49-F238E27FC236}">
                <a16:creationId xmlns:a16="http://schemas.microsoft.com/office/drawing/2014/main" id="{BA2591ED-B9D9-4A9A-8593-CEF41D5C9F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459" y="10663949"/>
            <a:ext cx="2886025" cy="1547578"/>
          </a:xfrm>
          <a:prstGeom prst="rect">
            <a:avLst/>
          </a:prstGeom>
        </p:spPr>
      </p:pic>
      <p:grpSp>
        <p:nvGrpSpPr>
          <p:cNvPr id="43" name="组合 42">
            <a:extLst>
              <a:ext uri="{FF2B5EF4-FFF2-40B4-BE49-F238E27FC236}">
                <a16:creationId xmlns:a16="http://schemas.microsoft.com/office/drawing/2014/main" id="{5BE8D4B4-E5E8-4251-88BD-E278828F0C94}"/>
              </a:ext>
            </a:extLst>
          </p:cNvPr>
          <p:cNvGrpSpPr/>
          <p:nvPr/>
        </p:nvGrpSpPr>
        <p:grpSpPr>
          <a:xfrm>
            <a:off x="1232626" y="7484797"/>
            <a:ext cx="14471453" cy="3466333"/>
            <a:chOff x="1045618" y="8115280"/>
            <a:chExt cx="14471453" cy="3466333"/>
          </a:xfrm>
        </p:grpSpPr>
        <p:grpSp>
          <p:nvGrpSpPr>
            <p:cNvPr id="21" name="组合 20">
              <a:extLst>
                <a:ext uri="{FF2B5EF4-FFF2-40B4-BE49-F238E27FC236}">
                  <a16:creationId xmlns:a16="http://schemas.microsoft.com/office/drawing/2014/main" id="{CBD7E282-B3E5-4FB9-9496-0AC7598FF064}"/>
                </a:ext>
              </a:extLst>
            </p:cNvPr>
            <p:cNvGrpSpPr/>
            <p:nvPr/>
          </p:nvGrpSpPr>
          <p:grpSpPr>
            <a:xfrm>
              <a:off x="1045618" y="8115280"/>
              <a:ext cx="14471453" cy="3466333"/>
              <a:chOff x="1918357" y="6722422"/>
              <a:chExt cx="14471453" cy="3466333"/>
            </a:xfrm>
          </p:grpSpPr>
          <p:grpSp>
            <p:nvGrpSpPr>
              <p:cNvPr id="100" name="组合 99">
                <a:extLst>
                  <a:ext uri="{FF2B5EF4-FFF2-40B4-BE49-F238E27FC236}">
                    <a16:creationId xmlns:a16="http://schemas.microsoft.com/office/drawing/2014/main" id="{82C5A253-D448-4836-BB4B-D9343E87B04E}"/>
                  </a:ext>
                </a:extLst>
              </p:cNvPr>
              <p:cNvGrpSpPr/>
              <p:nvPr/>
            </p:nvGrpSpPr>
            <p:grpSpPr>
              <a:xfrm>
                <a:off x="1918357" y="6722422"/>
                <a:ext cx="14471453" cy="3466333"/>
                <a:chOff x="1701745" y="5256967"/>
                <a:chExt cx="14121733" cy="3104953"/>
              </a:xfrm>
            </p:grpSpPr>
            <p:grpSp>
              <p:nvGrpSpPr>
                <p:cNvPr id="72" name="组合 71">
                  <a:extLst>
                    <a:ext uri="{FF2B5EF4-FFF2-40B4-BE49-F238E27FC236}">
                      <a16:creationId xmlns:a16="http://schemas.microsoft.com/office/drawing/2014/main" id="{57CD615E-F1A0-4B31-8369-F393A152B773}"/>
                    </a:ext>
                  </a:extLst>
                </p:cNvPr>
                <p:cNvGrpSpPr/>
                <p:nvPr/>
              </p:nvGrpSpPr>
              <p:grpSpPr>
                <a:xfrm>
                  <a:off x="1701745" y="5256967"/>
                  <a:ext cx="3903730" cy="2976737"/>
                  <a:chOff x="1377792" y="2677915"/>
                  <a:chExt cx="3903730" cy="2976737"/>
                </a:xfrm>
              </p:grpSpPr>
              <p:grpSp>
                <p:nvGrpSpPr>
                  <p:cNvPr id="14" name="组合 13">
                    <a:extLst>
                      <a:ext uri="{FF2B5EF4-FFF2-40B4-BE49-F238E27FC236}">
                        <a16:creationId xmlns:a16="http://schemas.microsoft.com/office/drawing/2014/main" id="{1F86A688-3C3C-4662-8D4F-0AC04D05AD44}"/>
                      </a:ext>
                    </a:extLst>
                  </p:cNvPr>
                  <p:cNvGrpSpPr/>
                  <p:nvPr/>
                </p:nvGrpSpPr>
                <p:grpSpPr>
                  <a:xfrm>
                    <a:off x="1815572" y="3286093"/>
                    <a:ext cx="1832671" cy="857053"/>
                    <a:chOff x="1351699" y="8313126"/>
                    <a:chExt cx="1832671" cy="1149851"/>
                  </a:xfrm>
                </p:grpSpPr>
                <p:sp>
                  <p:nvSpPr>
                    <p:cNvPr id="15" name="矩形 14">
                      <a:extLst>
                        <a:ext uri="{FF2B5EF4-FFF2-40B4-BE49-F238E27FC236}">
                          <a16:creationId xmlns:a16="http://schemas.microsoft.com/office/drawing/2014/main" id="{4C7BA7CD-DA9B-443A-9727-332DD324F009}"/>
                        </a:ext>
                      </a:extLst>
                    </p:cNvPr>
                    <p:cNvSpPr/>
                    <p:nvPr/>
                  </p:nvSpPr>
                  <p:spPr>
                    <a:xfrm>
                      <a:off x="1351699" y="8313126"/>
                      <a:ext cx="1832671" cy="1149851"/>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 name="文本框 15">
                      <a:extLst>
                        <a:ext uri="{FF2B5EF4-FFF2-40B4-BE49-F238E27FC236}">
                          <a16:creationId xmlns:a16="http://schemas.microsoft.com/office/drawing/2014/main" id="{C2D0D226-D31C-4998-8FC3-8DA7E3A7BD84}"/>
                        </a:ext>
                      </a:extLst>
                    </p:cNvPr>
                    <p:cNvSpPr txBox="1"/>
                    <p:nvPr/>
                  </p:nvSpPr>
                  <p:spPr>
                    <a:xfrm>
                      <a:off x="1957528" y="8586555"/>
                      <a:ext cx="621014" cy="67810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lang="en-US" altLang="zh-CN" dirty="0"/>
                        <a:t>UE</a:t>
                      </a:r>
                      <a:endParaRPr kumimoji="0" lang="zh-CN" altLang="en-US" sz="3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sp>
                <p:nvSpPr>
                  <p:cNvPr id="20" name="文本框 19">
                    <a:extLst>
                      <a:ext uri="{FF2B5EF4-FFF2-40B4-BE49-F238E27FC236}">
                        <a16:creationId xmlns:a16="http://schemas.microsoft.com/office/drawing/2014/main" id="{B2098185-1E42-4B8E-959D-486407F6A289}"/>
                      </a:ext>
                    </a:extLst>
                  </p:cNvPr>
                  <p:cNvSpPr txBox="1"/>
                  <p:nvPr/>
                </p:nvSpPr>
                <p:spPr>
                  <a:xfrm>
                    <a:off x="1377792" y="4239445"/>
                    <a:ext cx="3903730" cy="14152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altLang="zh-CN" sz="2400" dirty="0">
                        <a:solidFill>
                          <a:srgbClr val="1170AB"/>
                        </a:solidFill>
                      </a:rPr>
                      <a:t>Data in UE</a:t>
                    </a:r>
                  </a:p>
                  <a:p>
                    <a:pPr marL="342900" indent="-342900" algn="l">
                      <a:buFont typeface="Arial" panose="020B0604020202020204" pitchFamily="34" charset="0"/>
                      <a:buChar char="•"/>
                    </a:pPr>
                    <a:r>
                      <a:rPr lang="en-US" altLang="zh-CN" sz="2400" dirty="0"/>
                      <a:t>UE power, trajectory</a:t>
                    </a:r>
                  </a:p>
                  <a:p>
                    <a:pPr marL="342900" indent="-342900" algn="l">
                      <a:buFont typeface="Arial" panose="020B0604020202020204" pitchFamily="34" charset="0"/>
                      <a:buChar char="•"/>
                    </a:pPr>
                    <a:r>
                      <a:rPr lang="en-US" altLang="zh-CN" sz="2400" dirty="0"/>
                      <a:t>User preference for video gaming (time/loc)</a:t>
                    </a:r>
                    <a:endParaRPr lang="zh-CN" altLang="en-US" sz="2400" dirty="0"/>
                  </a:p>
                </p:txBody>
              </p:sp>
              <p:sp>
                <p:nvSpPr>
                  <p:cNvPr id="25" name="文本框 24">
                    <a:extLst>
                      <a:ext uri="{FF2B5EF4-FFF2-40B4-BE49-F238E27FC236}">
                        <a16:creationId xmlns:a16="http://schemas.microsoft.com/office/drawing/2014/main" id="{83A13DDE-5C16-4EF4-887B-8ACF780E4245}"/>
                      </a:ext>
                    </a:extLst>
                  </p:cNvPr>
                  <p:cNvSpPr txBox="1"/>
                  <p:nvPr/>
                </p:nvSpPr>
                <p:spPr>
                  <a:xfrm>
                    <a:off x="2682402" y="2677915"/>
                    <a:ext cx="100175" cy="50543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000" b="1" i="0" u="none" strike="noStrike" cap="none" spc="0" normalizeH="0" baseline="0" dirty="0">
                      <a:ln>
                        <a:noFill/>
                      </a:ln>
                      <a:solidFill>
                        <a:srgbClr val="0070C0"/>
                      </a:solidFill>
                      <a:effectLst/>
                      <a:uFillTx/>
                      <a:latin typeface="Helvetica Neue"/>
                      <a:ea typeface="Helvetica Neue"/>
                      <a:cs typeface="Helvetica Neue"/>
                      <a:sym typeface="Helvetica Neue"/>
                    </a:endParaRPr>
                  </a:p>
                </p:txBody>
              </p:sp>
            </p:grpSp>
            <p:grpSp>
              <p:nvGrpSpPr>
                <p:cNvPr id="71" name="组合 70">
                  <a:extLst>
                    <a:ext uri="{FF2B5EF4-FFF2-40B4-BE49-F238E27FC236}">
                      <a16:creationId xmlns:a16="http://schemas.microsoft.com/office/drawing/2014/main" id="{DE370947-D241-4F29-8F37-5F6E70428A9F}"/>
                    </a:ext>
                  </a:extLst>
                </p:cNvPr>
                <p:cNvGrpSpPr/>
                <p:nvPr/>
              </p:nvGrpSpPr>
              <p:grpSpPr>
                <a:xfrm>
                  <a:off x="6270494" y="5572773"/>
                  <a:ext cx="4745287" cy="2531906"/>
                  <a:chOff x="1247199" y="4437506"/>
                  <a:chExt cx="4745287" cy="2531906"/>
                </a:xfrm>
              </p:grpSpPr>
              <p:grpSp>
                <p:nvGrpSpPr>
                  <p:cNvPr id="8" name="组合 7">
                    <a:extLst>
                      <a:ext uri="{FF2B5EF4-FFF2-40B4-BE49-F238E27FC236}">
                        <a16:creationId xmlns:a16="http://schemas.microsoft.com/office/drawing/2014/main" id="{4D29A25B-83BF-4491-A1E2-4CC980543BF5}"/>
                      </a:ext>
                    </a:extLst>
                  </p:cNvPr>
                  <p:cNvGrpSpPr/>
                  <p:nvPr/>
                </p:nvGrpSpPr>
                <p:grpSpPr>
                  <a:xfrm>
                    <a:off x="1787171" y="4437506"/>
                    <a:ext cx="1832671" cy="857053"/>
                    <a:chOff x="1372683" y="7021974"/>
                    <a:chExt cx="1832671" cy="1149851"/>
                  </a:xfrm>
                </p:grpSpPr>
                <p:sp>
                  <p:nvSpPr>
                    <p:cNvPr id="9" name="矩形 8">
                      <a:extLst>
                        <a:ext uri="{FF2B5EF4-FFF2-40B4-BE49-F238E27FC236}">
                          <a16:creationId xmlns:a16="http://schemas.microsoft.com/office/drawing/2014/main" id="{CD795C63-BC94-43F4-A23D-FDF90FB513A8}"/>
                        </a:ext>
                      </a:extLst>
                    </p:cNvPr>
                    <p:cNvSpPr/>
                    <p:nvPr/>
                  </p:nvSpPr>
                  <p:spPr>
                    <a:xfrm>
                      <a:off x="1372683" y="7021974"/>
                      <a:ext cx="1832671" cy="1149851"/>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 name="文本框 9">
                      <a:extLst>
                        <a:ext uri="{FF2B5EF4-FFF2-40B4-BE49-F238E27FC236}">
                          <a16:creationId xmlns:a16="http://schemas.microsoft.com/office/drawing/2014/main" id="{0D2A4782-0BE6-4499-84B2-45D4CAA51689}"/>
                        </a:ext>
                      </a:extLst>
                    </p:cNvPr>
                    <p:cNvSpPr txBox="1"/>
                    <p:nvPr/>
                  </p:nvSpPr>
                  <p:spPr>
                    <a:xfrm>
                      <a:off x="1999120" y="7286678"/>
                      <a:ext cx="657232"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3000" b="1" i="0" u="none" strike="noStrike" cap="none" spc="0" normalizeH="0" baseline="0" dirty="0">
                          <a:ln>
                            <a:noFill/>
                          </a:ln>
                          <a:solidFill>
                            <a:srgbClr val="000000"/>
                          </a:solidFill>
                          <a:effectLst/>
                          <a:uFillTx/>
                          <a:latin typeface="Helvetica Neue"/>
                          <a:ea typeface="Helvetica Neue"/>
                          <a:cs typeface="Helvetica Neue"/>
                          <a:sym typeface="Helvetica Neue"/>
                        </a:rPr>
                        <a:t>CN</a:t>
                      </a:r>
                      <a:endParaRPr kumimoji="0" lang="zh-CN" altLang="en-US" sz="3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sp>
                <p:nvSpPr>
                  <p:cNvPr id="22" name="文本框 21">
                    <a:extLst>
                      <a:ext uri="{FF2B5EF4-FFF2-40B4-BE49-F238E27FC236}">
                        <a16:creationId xmlns:a16="http://schemas.microsoft.com/office/drawing/2014/main" id="{AD055D64-8E5F-432A-9C27-E3CC0E21564C}"/>
                      </a:ext>
                    </a:extLst>
                  </p:cNvPr>
                  <p:cNvSpPr txBox="1"/>
                  <p:nvPr/>
                </p:nvSpPr>
                <p:spPr>
                  <a:xfrm>
                    <a:off x="1247199" y="5554205"/>
                    <a:ext cx="4745287" cy="14152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R="0" algn="l" defTabSz="825500" rtl="0" fontAlgn="auto" latinLnBrk="0" hangingPunct="0">
                      <a:lnSpc>
                        <a:spcPct val="100000"/>
                      </a:lnSpc>
                      <a:spcBef>
                        <a:spcPts val="0"/>
                      </a:spcBef>
                      <a:spcAft>
                        <a:spcPts val="0"/>
                      </a:spcAft>
                      <a:buClrTx/>
                      <a:buSzTx/>
                    </a:pPr>
                    <a:r>
                      <a:rPr kumimoji="0" lang="en-US" altLang="zh-CN" sz="2400" i="0" u="none" strike="noStrike" cap="none" spc="0" normalizeH="0" baseline="0" dirty="0">
                        <a:ln>
                          <a:noFill/>
                        </a:ln>
                        <a:solidFill>
                          <a:srgbClr val="0B5AB1"/>
                        </a:solidFill>
                        <a:effectLst/>
                        <a:uFillTx/>
                        <a:latin typeface="Helvetica Neue"/>
                        <a:ea typeface="Helvetica Neue"/>
                        <a:cs typeface="Helvetica Neue"/>
                        <a:sym typeface="Helvetica Neue"/>
                      </a:rPr>
                      <a:t>Data in Core</a:t>
                    </a:r>
                  </a:p>
                  <a:p>
                    <a:pPr marL="457200" indent="-457200" algn="l">
                      <a:buFont typeface="Arial" panose="020B0604020202020204" pitchFamily="34" charset="0"/>
                      <a:buChar char="•"/>
                    </a:pPr>
                    <a:r>
                      <a:rPr lang="en-US" altLang="zh-CN" sz="2400" dirty="0"/>
                      <a:t>Radio coverage and quality,</a:t>
                    </a:r>
                  </a:p>
                  <a:p>
                    <a:pPr marL="457200" indent="-457200" algn="l">
                      <a:buFont typeface="Arial" panose="020B0604020202020204" pitchFamily="34" charset="0"/>
                      <a:buChar char="•"/>
                    </a:pPr>
                    <a:r>
                      <a:rPr lang="en-US" altLang="zh-CN" sz="2400" dirty="0"/>
                      <a:t>NF status, </a:t>
                    </a:r>
                  </a:p>
                  <a:p>
                    <a:pPr marL="457200" indent="-457200" algn="l">
                      <a:buFont typeface="Arial" panose="020B0604020202020204" pitchFamily="34" charset="0"/>
                      <a:buChar char="•"/>
                    </a:pPr>
                    <a:r>
                      <a:rPr lang="en-US" altLang="zh-CN" sz="2400" u="sng" dirty="0"/>
                      <a:t>applied policy and QoS </a:t>
                    </a:r>
                    <a:endParaRPr kumimoji="0" lang="zh-CN" altLang="en-US" sz="2400" b="0" i="0" u="sng"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26" name="文本框 25">
                    <a:extLst>
                      <a:ext uri="{FF2B5EF4-FFF2-40B4-BE49-F238E27FC236}">
                        <a16:creationId xmlns:a16="http://schemas.microsoft.com/office/drawing/2014/main" id="{BCA5A1F3-A9DF-4D8C-97B6-C74399EDE4C4}"/>
                      </a:ext>
                    </a:extLst>
                  </p:cNvPr>
                  <p:cNvSpPr txBox="1"/>
                  <p:nvPr/>
                </p:nvSpPr>
                <p:spPr>
                  <a:xfrm>
                    <a:off x="2682401" y="4888584"/>
                    <a:ext cx="100175" cy="50543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000" b="1" i="0" u="none" strike="noStrike" cap="none" spc="0" normalizeH="0" baseline="0" dirty="0">
                      <a:ln>
                        <a:noFill/>
                      </a:ln>
                      <a:solidFill>
                        <a:srgbClr val="0070C0"/>
                      </a:solidFill>
                      <a:effectLst/>
                      <a:uFillTx/>
                      <a:latin typeface="Helvetica Neue"/>
                      <a:ea typeface="Helvetica Neue"/>
                      <a:cs typeface="Helvetica Neue"/>
                      <a:sym typeface="Helvetica Neue"/>
                    </a:endParaRPr>
                  </a:p>
                </p:txBody>
              </p:sp>
            </p:grpSp>
            <p:grpSp>
              <p:nvGrpSpPr>
                <p:cNvPr id="70" name="组合 69">
                  <a:extLst>
                    <a:ext uri="{FF2B5EF4-FFF2-40B4-BE49-F238E27FC236}">
                      <a16:creationId xmlns:a16="http://schemas.microsoft.com/office/drawing/2014/main" id="{210E61C2-DB3B-4FD6-AD14-B61A6EAC2065}"/>
                    </a:ext>
                  </a:extLst>
                </p:cNvPr>
                <p:cNvGrpSpPr/>
                <p:nvPr/>
              </p:nvGrpSpPr>
              <p:grpSpPr>
                <a:xfrm>
                  <a:off x="11201344" y="5443156"/>
                  <a:ext cx="4622134" cy="2918764"/>
                  <a:chOff x="1742279" y="6903353"/>
                  <a:chExt cx="4622134" cy="2918764"/>
                </a:xfrm>
              </p:grpSpPr>
              <p:grpSp>
                <p:nvGrpSpPr>
                  <p:cNvPr id="11" name="组合 10">
                    <a:extLst>
                      <a:ext uri="{FF2B5EF4-FFF2-40B4-BE49-F238E27FC236}">
                        <a16:creationId xmlns:a16="http://schemas.microsoft.com/office/drawing/2014/main" id="{565FC572-D9DC-4707-BB70-53249F4B7BFB}"/>
                      </a:ext>
                    </a:extLst>
                  </p:cNvPr>
                  <p:cNvGrpSpPr/>
                  <p:nvPr/>
                </p:nvGrpSpPr>
                <p:grpSpPr>
                  <a:xfrm>
                    <a:off x="2049792" y="7625185"/>
                    <a:ext cx="1832671" cy="857053"/>
                    <a:chOff x="1640080" y="8662281"/>
                    <a:chExt cx="1832671" cy="1149851"/>
                  </a:xfrm>
                </p:grpSpPr>
                <p:sp>
                  <p:nvSpPr>
                    <p:cNvPr id="12" name="矩形 11">
                      <a:extLst>
                        <a:ext uri="{FF2B5EF4-FFF2-40B4-BE49-F238E27FC236}">
                          <a16:creationId xmlns:a16="http://schemas.microsoft.com/office/drawing/2014/main" id="{290A45BE-B231-411F-9665-F0591DE7FCF7}"/>
                        </a:ext>
                      </a:extLst>
                    </p:cNvPr>
                    <p:cNvSpPr/>
                    <p:nvPr/>
                  </p:nvSpPr>
                  <p:spPr>
                    <a:xfrm>
                      <a:off x="1640080" y="8662281"/>
                      <a:ext cx="1832671" cy="1149851"/>
                    </a:xfrm>
                    <a:prstGeom prst="rect">
                      <a:avLst/>
                    </a:prstGeom>
                    <a:ln/>
                  </p:spPr>
                  <p:style>
                    <a:lnRef idx="1">
                      <a:schemeClr val="accent1"/>
                    </a:lnRef>
                    <a:fillRef idx="2">
                      <a:schemeClr val="accent1"/>
                    </a:fillRef>
                    <a:effectRef idx="1">
                      <a:schemeClr val="accent1"/>
                    </a:effectRef>
                    <a:fontRef idx="minor">
                      <a:schemeClr val="dk1"/>
                    </a:fontRef>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 name="文本框 12">
                      <a:extLst>
                        <a:ext uri="{FF2B5EF4-FFF2-40B4-BE49-F238E27FC236}">
                          <a16:creationId xmlns:a16="http://schemas.microsoft.com/office/drawing/2014/main" id="{143494E4-40CC-4261-842E-A00B3FC640C0}"/>
                        </a:ext>
                      </a:extLst>
                    </p:cNvPr>
                    <p:cNvSpPr txBox="1"/>
                    <p:nvPr/>
                  </p:nvSpPr>
                  <p:spPr>
                    <a:xfrm>
                      <a:off x="2238220" y="8992631"/>
                      <a:ext cx="636393"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3000" b="1" i="0" u="none" strike="noStrike" cap="none" spc="0" normalizeH="0" baseline="0" dirty="0">
                          <a:ln>
                            <a:noFill/>
                          </a:ln>
                          <a:solidFill>
                            <a:srgbClr val="000000"/>
                          </a:solidFill>
                          <a:effectLst/>
                          <a:uFillTx/>
                          <a:latin typeface="Helvetica Neue"/>
                          <a:ea typeface="Helvetica Neue"/>
                          <a:cs typeface="Helvetica Neue"/>
                          <a:sym typeface="Helvetica Neue"/>
                        </a:rPr>
                        <a:t>AS</a:t>
                      </a:r>
                      <a:endParaRPr kumimoji="0" lang="zh-CN" altLang="en-US" sz="3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sp>
                <p:nvSpPr>
                  <p:cNvPr id="23" name="文本框 22">
                    <a:extLst>
                      <a:ext uri="{FF2B5EF4-FFF2-40B4-BE49-F238E27FC236}">
                        <a16:creationId xmlns:a16="http://schemas.microsoft.com/office/drawing/2014/main" id="{E511BBEC-5A27-4BF1-A546-67090EB6CFD3}"/>
                      </a:ext>
                    </a:extLst>
                  </p:cNvPr>
                  <p:cNvSpPr txBox="1"/>
                  <p:nvPr/>
                </p:nvSpPr>
                <p:spPr>
                  <a:xfrm>
                    <a:off x="1742279" y="8737738"/>
                    <a:ext cx="4622134" cy="108437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R="0" algn="l" defTabSz="825500" rtl="0" fontAlgn="auto" latinLnBrk="0" hangingPunct="0">
                      <a:lnSpc>
                        <a:spcPct val="100000"/>
                      </a:lnSpc>
                      <a:spcBef>
                        <a:spcPts val="0"/>
                      </a:spcBef>
                      <a:spcAft>
                        <a:spcPts val="0"/>
                      </a:spcAft>
                      <a:buClrTx/>
                      <a:buSzTx/>
                    </a:pPr>
                    <a:r>
                      <a:rPr kumimoji="0" lang="en-US" altLang="zh-CN" sz="2400" i="0" u="none" strike="noStrike" cap="none" spc="0" normalizeH="0" baseline="0" dirty="0">
                        <a:ln>
                          <a:noFill/>
                        </a:ln>
                        <a:solidFill>
                          <a:srgbClr val="0B5AB1"/>
                        </a:solidFill>
                        <a:effectLst/>
                        <a:uFillTx/>
                        <a:latin typeface="Helvetica Neue"/>
                        <a:ea typeface="Helvetica Neue"/>
                        <a:cs typeface="Helvetica Neue"/>
                        <a:sym typeface="Helvetica Neue"/>
                      </a:rPr>
                      <a:t>Data in server </a:t>
                    </a:r>
                    <a:endParaRPr kumimoji="0" lang="en-US" altLang="zh-CN" sz="2400" i="0" u="none" strike="noStrike" cap="none" spc="0" normalizeH="0" baseline="0" dirty="0">
                      <a:ln>
                        <a:noFill/>
                      </a:ln>
                      <a:solidFill>
                        <a:srgbClr val="FF0000"/>
                      </a:solidFill>
                      <a:effectLst/>
                      <a:uFillTx/>
                      <a:latin typeface="Helvetica Neue"/>
                      <a:ea typeface="Helvetica Neue"/>
                      <a:cs typeface="Helvetica Neue"/>
                      <a:sym typeface="Helvetica Neue"/>
                    </a:endParaRPr>
                  </a:p>
                  <a:p>
                    <a:pPr marL="457200" indent="-457200" algn="l">
                      <a:buFont typeface="Arial" panose="020B0604020202020204" pitchFamily="34" charset="0"/>
                      <a:buChar char="•"/>
                    </a:pPr>
                    <a:r>
                      <a:rPr lang="en-US" altLang="zh-CN" sz="2400" dirty="0"/>
                      <a:t>applied Codec, </a:t>
                    </a:r>
                  </a:p>
                  <a:p>
                    <a:pPr marL="457200" indent="-457200" algn="l">
                      <a:buFont typeface="Arial" panose="020B0604020202020204" pitchFamily="34" charset="0"/>
                      <a:buChar char="•"/>
                    </a:pPr>
                    <a:r>
                      <a:rPr lang="en-US" altLang="zh-CN" sz="2400" dirty="0">
                        <a:solidFill>
                          <a:srgbClr val="FF0000"/>
                        </a:solidFill>
                      </a:rPr>
                      <a:t>Label: measured QoE</a:t>
                    </a:r>
                    <a:endParaRPr kumimoji="0" lang="zh-CN" altLang="en-US" sz="2400" b="0" i="0" u="none" strike="noStrike" cap="none" spc="0" normalizeH="0" baseline="0" dirty="0">
                      <a:ln>
                        <a:noFill/>
                      </a:ln>
                      <a:solidFill>
                        <a:srgbClr val="FF0000"/>
                      </a:solidFill>
                      <a:effectLst/>
                      <a:uFillTx/>
                      <a:sym typeface="Helvetica Neue"/>
                    </a:endParaRPr>
                  </a:p>
                </p:txBody>
              </p:sp>
              <p:sp>
                <p:nvSpPr>
                  <p:cNvPr id="27" name="文本框 26">
                    <a:extLst>
                      <a:ext uri="{FF2B5EF4-FFF2-40B4-BE49-F238E27FC236}">
                        <a16:creationId xmlns:a16="http://schemas.microsoft.com/office/drawing/2014/main" id="{4279908E-AAFB-4FBE-AE39-6FA396A5404D}"/>
                      </a:ext>
                    </a:extLst>
                  </p:cNvPr>
                  <p:cNvSpPr txBox="1"/>
                  <p:nvPr/>
                </p:nvSpPr>
                <p:spPr>
                  <a:xfrm>
                    <a:off x="2643072" y="6903353"/>
                    <a:ext cx="100175" cy="50543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000" b="1" i="0" u="none" strike="noStrike" cap="none" spc="0" normalizeH="0" baseline="0" dirty="0">
                      <a:ln>
                        <a:noFill/>
                      </a:ln>
                      <a:solidFill>
                        <a:srgbClr val="0070C0"/>
                      </a:solidFill>
                      <a:effectLst/>
                      <a:uFillTx/>
                      <a:sym typeface="Helvetica Neue"/>
                    </a:endParaRPr>
                  </a:p>
                </p:txBody>
              </p:sp>
            </p:grpSp>
            <p:pic>
              <p:nvPicPr>
                <p:cNvPr id="78" name="图片 77">
                  <a:extLst>
                    <a:ext uri="{FF2B5EF4-FFF2-40B4-BE49-F238E27FC236}">
                      <a16:creationId xmlns:a16="http://schemas.microsoft.com/office/drawing/2014/main" id="{0051109B-EB05-4B75-A764-7A2F2EEF32AE}"/>
                    </a:ext>
                  </a:extLst>
                </p:cNvPr>
                <p:cNvPicPr>
                  <a:picLocks noChangeAspect="1"/>
                </p:cNvPicPr>
                <p:nvPr/>
              </p:nvPicPr>
              <p:blipFill>
                <a:blip r:embed="rId3"/>
                <a:stretch>
                  <a:fillRect/>
                </a:stretch>
              </p:blipFill>
              <p:spPr>
                <a:xfrm>
                  <a:off x="8039191" y="5293752"/>
                  <a:ext cx="1439688" cy="577435"/>
                </a:xfrm>
                <a:prstGeom prst="rect">
                  <a:avLst/>
                </a:prstGeom>
              </p:spPr>
            </p:pic>
            <p:pic>
              <p:nvPicPr>
                <p:cNvPr id="80" name="图片 79">
                  <a:extLst>
                    <a:ext uri="{FF2B5EF4-FFF2-40B4-BE49-F238E27FC236}">
                      <a16:creationId xmlns:a16="http://schemas.microsoft.com/office/drawing/2014/main" id="{883158FD-9666-493E-B57D-8872C5B603B1}"/>
                    </a:ext>
                  </a:extLst>
                </p:cNvPr>
                <p:cNvPicPr>
                  <a:picLocks noChangeAspect="1"/>
                </p:cNvPicPr>
                <p:nvPr/>
              </p:nvPicPr>
              <p:blipFill>
                <a:blip r:embed="rId4"/>
                <a:stretch>
                  <a:fillRect/>
                </a:stretch>
              </p:blipFill>
              <p:spPr>
                <a:xfrm>
                  <a:off x="12570112" y="5830727"/>
                  <a:ext cx="1439936" cy="573634"/>
                </a:xfrm>
                <a:prstGeom prst="rect">
                  <a:avLst/>
                </a:prstGeom>
              </p:spPr>
            </p:pic>
          </p:grpSp>
          <p:cxnSp>
            <p:nvCxnSpPr>
              <p:cNvPr id="4" name="直接连接符 3">
                <a:extLst>
                  <a:ext uri="{FF2B5EF4-FFF2-40B4-BE49-F238E27FC236}">
                    <a16:creationId xmlns:a16="http://schemas.microsoft.com/office/drawing/2014/main" id="{397EBA67-997F-41EA-B895-2A615AC44869}"/>
                  </a:ext>
                </a:extLst>
              </p:cNvPr>
              <p:cNvCxnSpPr>
                <a:cxnSpLocks/>
                <a:endCxn id="9" idx="1"/>
              </p:cNvCxnSpPr>
              <p:nvPr/>
            </p:nvCxnSpPr>
            <p:spPr>
              <a:xfrm flipV="1">
                <a:off x="4245035" y="7553386"/>
                <a:ext cx="2908559" cy="449972"/>
              </a:xfrm>
              <a:prstGeom prst="line">
                <a:avLst/>
              </a:prstGeom>
              <a:noFill/>
              <a:ln w="25400" cap="flat">
                <a:solidFill>
                  <a:srgbClr val="000000"/>
                </a:solidFill>
                <a:prstDash val="solid"/>
                <a:miter lim="400000"/>
              </a:ln>
            </p:spPr>
            <p:style>
              <a:lnRef idx="0">
                <a:scrgbClr r="0" g="0" b="0"/>
              </a:lnRef>
              <a:fillRef idx="0">
                <a:scrgbClr r="0" g="0" b="0"/>
              </a:fillRef>
              <a:effectRef idx="0">
                <a:scrgbClr r="0" g="0" b="0"/>
              </a:effectRef>
              <a:fontRef idx="none"/>
            </p:style>
          </p:cxnSp>
          <p:cxnSp>
            <p:nvCxnSpPr>
              <p:cNvPr id="7" name="直接连接符 6">
                <a:extLst>
                  <a:ext uri="{FF2B5EF4-FFF2-40B4-BE49-F238E27FC236}">
                    <a16:creationId xmlns:a16="http://schemas.microsoft.com/office/drawing/2014/main" id="{3FF9DA00-7882-45D4-8335-9BE71DE8E59D}"/>
                  </a:ext>
                </a:extLst>
              </p:cNvPr>
              <p:cNvCxnSpPr>
                <a:cxnSpLocks/>
              </p:cNvCxnSpPr>
              <p:nvPr/>
            </p:nvCxnSpPr>
            <p:spPr>
              <a:xfrm>
                <a:off x="9042050" y="7753383"/>
                <a:ext cx="3066920" cy="524192"/>
              </a:xfrm>
              <a:prstGeom prst="line">
                <a:avLst/>
              </a:prstGeom>
              <a:noFill/>
              <a:ln w="25400" cap="flat">
                <a:solidFill>
                  <a:srgbClr val="000000"/>
                </a:solidFill>
                <a:prstDash val="solid"/>
                <a:miter lim="400000"/>
              </a:ln>
            </p:spPr>
            <p:style>
              <a:lnRef idx="0">
                <a:scrgbClr r="0" g="0" b="0"/>
              </a:lnRef>
              <a:fillRef idx="0">
                <a:scrgbClr r="0" g="0" b="0"/>
              </a:fillRef>
              <a:effectRef idx="0">
                <a:scrgbClr r="0" g="0" b="0"/>
              </a:effectRef>
              <a:fontRef idx="none"/>
            </p:style>
          </p:cxnSp>
        </p:grpSp>
        <p:pic>
          <p:nvPicPr>
            <p:cNvPr id="39" name="图片 38">
              <a:extLst>
                <a:ext uri="{FF2B5EF4-FFF2-40B4-BE49-F238E27FC236}">
                  <a16:creationId xmlns:a16="http://schemas.microsoft.com/office/drawing/2014/main" id="{23E335FB-AE2D-422A-AE93-ACB99DCD449E}"/>
                </a:ext>
              </a:extLst>
            </p:cNvPr>
            <p:cNvPicPr>
              <a:picLocks noChangeAspect="1"/>
            </p:cNvPicPr>
            <p:nvPr/>
          </p:nvPicPr>
          <p:blipFill>
            <a:blip r:embed="rId5"/>
            <a:stretch>
              <a:fillRect/>
            </a:stretch>
          </p:blipFill>
          <p:spPr>
            <a:xfrm>
              <a:off x="2926857" y="8542382"/>
              <a:ext cx="1574258" cy="628848"/>
            </a:xfrm>
            <a:prstGeom prst="rect">
              <a:avLst/>
            </a:prstGeom>
          </p:spPr>
        </p:pic>
      </p:grpSp>
      <p:pic>
        <p:nvPicPr>
          <p:cNvPr id="5" name="图片 4">
            <a:extLst>
              <a:ext uri="{FF2B5EF4-FFF2-40B4-BE49-F238E27FC236}">
                <a16:creationId xmlns:a16="http://schemas.microsoft.com/office/drawing/2014/main" id="{D6BFD813-02BB-4435-A0B5-D1E0E30B7A4A}"/>
              </a:ext>
            </a:extLst>
          </p:cNvPr>
          <p:cNvPicPr>
            <a:picLocks noChangeAspect="1"/>
          </p:cNvPicPr>
          <p:nvPr/>
        </p:nvPicPr>
        <p:blipFill>
          <a:blip r:embed="rId6"/>
          <a:stretch>
            <a:fillRect/>
          </a:stretch>
        </p:blipFill>
        <p:spPr>
          <a:xfrm>
            <a:off x="12508538" y="2933853"/>
            <a:ext cx="11117448" cy="3990351"/>
          </a:xfrm>
          <a:prstGeom prst="rect">
            <a:avLst/>
          </a:prstGeom>
        </p:spPr>
      </p:pic>
    </p:spTree>
    <p:extLst>
      <p:ext uri="{BB962C8B-B14F-4D97-AF65-F5344CB8AC3E}">
        <p14:creationId xmlns:p14="http://schemas.microsoft.com/office/powerpoint/2010/main" val="366131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6C7DAE-535F-414E-B769-B93170B5040E}"/>
              </a:ext>
            </a:extLst>
          </p:cNvPr>
          <p:cNvSpPr>
            <a:spLocks noGrp="1"/>
          </p:cNvSpPr>
          <p:nvPr>
            <p:ph type="title"/>
          </p:nvPr>
        </p:nvSpPr>
        <p:spPr>
          <a:xfrm>
            <a:off x="879199" y="373029"/>
            <a:ext cx="23054227" cy="1695050"/>
          </a:xfrm>
        </p:spPr>
        <p:txBody>
          <a:bodyPr>
            <a:normAutofit/>
          </a:bodyPr>
          <a:lstStyle/>
          <a:p>
            <a:pPr algn="l"/>
            <a:r>
              <a:rPr lang="en-US" altLang="zh-CN" dirty="0"/>
              <a:t>Part-b: Mobile AI with device-NW collaboration</a:t>
            </a:r>
            <a:endParaRPr lang="zh-CN" altLang="en-US" dirty="0"/>
          </a:p>
        </p:txBody>
      </p:sp>
      <p:sp>
        <p:nvSpPr>
          <p:cNvPr id="3" name="文本占位符 2">
            <a:extLst>
              <a:ext uri="{FF2B5EF4-FFF2-40B4-BE49-F238E27FC236}">
                <a16:creationId xmlns:a16="http://schemas.microsoft.com/office/drawing/2014/main" id="{B99C9048-87D6-4044-B340-7D9C0004AB8F}"/>
              </a:ext>
            </a:extLst>
          </p:cNvPr>
          <p:cNvSpPr>
            <a:spLocks noGrp="1"/>
          </p:cNvSpPr>
          <p:nvPr>
            <p:ph type="body" sz="quarter" idx="10"/>
          </p:nvPr>
        </p:nvSpPr>
        <p:spPr>
          <a:xfrm>
            <a:off x="368847" y="3189084"/>
            <a:ext cx="11893826" cy="9899465"/>
          </a:xfrm>
        </p:spPr>
        <p:txBody>
          <a:bodyPr>
            <a:noAutofit/>
          </a:bodyPr>
          <a:lstStyle/>
          <a:p>
            <a:pPr marL="457200" indent="-457200">
              <a:spcBef>
                <a:spcPts val="300"/>
              </a:spcBef>
              <a:spcAft>
                <a:spcPts val="300"/>
              </a:spcAft>
              <a:buFont typeface="Wingdings" panose="05000000000000000000" pitchFamily="2" charset="2"/>
              <a:buChar char="n"/>
            </a:pPr>
            <a:r>
              <a:rPr lang="en-US" altLang="zh-CN" sz="2400" b="1" dirty="0">
                <a:solidFill>
                  <a:srgbClr val="0070C0"/>
                </a:solidFill>
              </a:rPr>
              <a:t>Mobile AI with device-NW collaboration is the future of AI application</a:t>
            </a:r>
            <a:endParaRPr lang="en-US" altLang="zh-CN" sz="2400" dirty="0"/>
          </a:p>
          <a:p>
            <a:pPr marL="620713" indent="-620713">
              <a:spcBef>
                <a:spcPts val="300"/>
              </a:spcBef>
              <a:spcAft>
                <a:spcPts val="300"/>
              </a:spcAft>
            </a:pPr>
            <a:r>
              <a:rPr lang="en-US" altLang="zh-CN" sz="2000" dirty="0"/>
              <a:t>   -    The significant improvement in on-device computing power and efficiency is an important guarantee for the AGI large model. The near-future processor is expected to support local running of large-scale models with up to tens of billions of parameters;</a:t>
            </a:r>
          </a:p>
          <a:p>
            <a:pPr marL="620713" indent="-620713">
              <a:spcBef>
                <a:spcPts val="300"/>
              </a:spcBef>
              <a:spcAft>
                <a:spcPts val="300"/>
              </a:spcAft>
            </a:pPr>
            <a:r>
              <a:rPr lang="en-US" altLang="zh-CN" sz="2000" dirty="0"/>
              <a:t>   -    Large models have the characteristics of "cloud-side training and device-side deployment"</a:t>
            </a:r>
          </a:p>
          <a:p>
            <a:pPr marL="636588" indent="-636588">
              <a:spcBef>
                <a:spcPts val="300"/>
              </a:spcBef>
              <a:spcAft>
                <a:spcPts val="300"/>
              </a:spcAft>
              <a:buFont typeface="Wingdings" panose="05000000000000000000" pitchFamily="2" charset="2"/>
              <a:buChar char="n"/>
            </a:pPr>
            <a:r>
              <a:rPr lang="en-US" altLang="zh-CN" sz="2400" b="1" dirty="0">
                <a:solidFill>
                  <a:srgbClr val="0070C0"/>
                </a:solidFill>
              </a:rPr>
              <a:t>Mobile AI has the following advantages</a:t>
            </a:r>
          </a:p>
          <a:p>
            <a:pPr marL="620713" indent="-620713">
              <a:spcBef>
                <a:spcPts val="300"/>
              </a:spcBef>
              <a:spcAft>
                <a:spcPts val="300"/>
              </a:spcAft>
            </a:pPr>
            <a:r>
              <a:rPr lang="en-US" altLang="zh-CN" sz="2400" dirty="0"/>
              <a:t>    </a:t>
            </a:r>
            <a:r>
              <a:rPr lang="en-US" altLang="zh-CN" sz="2000" dirty="0"/>
              <a:t>-  Privacy:</a:t>
            </a:r>
            <a:r>
              <a:rPr lang="zh-CN" altLang="en-US" sz="2000" dirty="0"/>
              <a:t> </a:t>
            </a:r>
            <a:r>
              <a:rPr lang="en-US" altLang="zh-CN" sz="2000" dirty="0"/>
              <a:t>In many cases, data does not leave the local area for processing. In some scenarios, it needs to interact with the cloud for collaborative processing    </a:t>
            </a:r>
          </a:p>
          <a:p>
            <a:pPr marL="620713" indent="-620713">
              <a:spcBef>
                <a:spcPts val="300"/>
              </a:spcBef>
              <a:spcAft>
                <a:spcPts val="300"/>
              </a:spcAft>
            </a:pPr>
            <a:r>
              <a:rPr lang="en-US" altLang="zh-CN" sz="2000" dirty="0"/>
              <a:t>     -  Reliability</a:t>
            </a:r>
            <a:r>
              <a:rPr lang="zh-CN" altLang="en-US" sz="2000" dirty="0"/>
              <a:t>：</a:t>
            </a:r>
            <a:r>
              <a:rPr lang="en-US" altLang="zh-CN" sz="2000" dirty="0"/>
              <a:t>inference using Personal device, user shares exclusive computing resources on device</a:t>
            </a:r>
          </a:p>
          <a:p>
            <a:pPr marL="620713" indent="-620713">
              <a:spcBef>
                <a:spcPts val="300"/>
              </a:spcBef>
              <a:spcAft>
                <a:spcPts val="300"/>
              </a:spcAft>
            </a:pPr>
            <a:r>
              <a:rPr lang="en-US" altLang="zh-CN" sz="2000" dirty="0"/>
              <a:t>     -  Low</a:t>
            </a:r>
            <a:r>
              <a:rPr lang="zh-CN" altLang="en-US" sz="2000" dirty="0"/>
              <a:t> </a:t>
            </a:r>
            <a:r>
              <a:rPr lang="en-US" altLang="zh-CN" sz="2000" dirty="0"/>
              <a:t>latency</a:t>
            </a:r>
            <a:r>
              <a:rPr lang="zh-CN" altLang="en-US" sz="2000" dirty="0"/>
              <a:t>：</a:t>
            </a:r>
            <a:r>
              <a:rPr lang="en-US" altLang="zh-CN" sz="2000" dirty="0"/>
              <a:t> Local processing does not depend on the stability of the transmission on air interface, and the inference delay is guaranteed</a:t>
            </a:r>
          </a:p>
          <a:p>
            <a:pPr marL="620713" indent="-620713">
              <a:spcBef>
                <a:spcPts val="300"/>
              </a:spcBef>
              <a:spcAft>
                <a:spcPts val="300"/>
              </a:spcAft>
            </a:pPr>
            <a:r>
              <a:rPr lang="en-US" altLang="zh-CN" sz="2000" dirty="0"/>
              <a:t>    -  Efficiency: Local reasoning can make full use of the contextual information of the terminal for reasoning</a:t>
            </a:r>
          </a:p>
          <a:p>
            <a:pPr>
              <a:spcBef>
                <a:spcPts val="300"/>
              </a:spcBef>
              <a:spcAft>
                <a:spcPts val="300"/>
              </a:spcAft>
            </a:pPr>
            <a:r>
              <a:rPr lang="en-US" altLang="zh-CN" sz="2000" dirty="0"/>
              <a:t>    -  Individual: Create “user-level granularity” AI agents for users.</a:t>
            </a:r>
          </a:p>
        </p:txBody>
      </p:sp>
      <p:sp>
        <p:nvSpPr>
          <p:cNvPr id="50" name="文本框 49">
            <a:extLst>
              <a:ext uri="{FF2B5EF4-FFF2-40B4-BE49-F238E27FC236}">
                <a16:creationId xmlns:a16="http://schemas.microsoft.com/office/drawing/2014/main" id="{F22DCD2D-B5AB-4EA2-AE2F-78FBE8815ECB}"/>
              </a:ext>
            </a:extLst>
          </p:cNvPr>
          <p:cNvSpPr txBox="1"/>
          <p:nvPr/>
        </p:nvSpPr>
        <p:spPr>
          <a:xfrm>
            <a:off x="14957517" y="8675451"/>
            <a:ext cx="7041095" cy="77970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200" b="1" i="0" u="none" strike="noStrike" cap="none" spc="0" normalizeH="0" baseline="0" dirty="0">
                <a:ln>
                  <a:noFill/>
                </a:ln>
                <a:solidFill>
                  <a:srgbClr val="000000"/>
                </a:solidFill>
                <a:effectLst/>
                <a:uFillTx/>
                <a:latin typeface="Helvetica Neue"/>
                <a:ea typeface="Helvetica Neue"/>
                <a:cs typeface="Helvetica Neue"/>
                <a:sym typeface="Helvetica Neue"/>
              </a:rPr>
              <a:t>Mobile AI is to </a:t>
            </a:r>
            <a:r>
              <a:rPr lang="en-US" altLang="zh-CN" sz="2200" dirty="0"/>
              <a:t>process data closest to its source, and supplement cloud processing </a:t>
            </a:r>
            <a:endParaRPr kumimoji="0" lang="zh-CN" altLang="en-US" sz="22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nvGrpSpPr>
          <p:cNvPr id="87" name="组合 86">
            <a:extLst>
              <a:ext uri="{FF2B5EF4-FFF2-40B4-BE49-F238E27FC236}">
                <a16:creationId xmlns:a16="http://schemas.microsoft.com/office/drawing/2014/main" id="{32C303CA-7BF4-4E88-AEB0-0615C7930373}"/>
              </a:ext>
            </a:extLst>
          </p:cNvPr>
          <p:cNvGrpSpPr/>
          <p:nvPr/>
        </p:nvGrpSpPr>
        <p:grpSpPr>
          <a:xfrm>
            <a:off x="13503154" y="4140283"/>
            <a:ext cx="10119823" cy="4358513"/>
            <a:chOff x="13635694" y="5058670"/>
            <a:chExt cx="8706341" cy="3537808"/>
          </a:xfrm>
        </p:grpSpPr>
        <p:grpSp>
          <p:nvGrpSpPr>
            <p:cNvPr id="51" name="组合 50">
              <a:extLst>
                <a:ext uri="{FF2B5EF4-FFF2-40B4-BE49-F238E27FC236}">
                  <a16:creationId xmlns:a16="http://schemas.microsoft.com/office/drawing/2014/main" id="{447462B5-4C9E-4DF2-9909-DE6843B00D06}"/>
                </a:ext>
              </a:extLst>
            </p:cNvPr>
            <p:cNvGrpSpPr/>
            <p:nvPr/>
          </p:nvGrpSpPr>
          <p:grpSpPr>
            <a:xfrm>
              <a:off x="13635694" y="5150028"/>
              <a:ext cx="8706341" cy="3446450"/>
              <a:chOff x="3738764" y="4615058"/>
              <a:chExt cx="10702914" cy="3664147"/>
            </a:xfrm>
          </p:grpSpPr>
          <p:grpSp>
            <p:nvGrpSpPr>
              <p:cNvPr id="52" name="组合 51">
                <a:extLst>
                  <a:ext uri="{FF2B5EF4-FFF2-40B4-BE49-F238E27FC236}">
                    <a16:creationId xmlns:a16="http://schemas.microsoft.com/office/drawing/2014/main" id="{C4958133-6717-499C-BA27-B8F406ADFC34}"/>
                  </a:ext>
                </a:extLst>
              </p:cNvPr>
              <p:cNvGrpSpPr/>
              <p:nvPr/>
            </p:nvGrpSpPr>
            <p:grpSpPr>
              <a:xfrm>
                <a:off x="6274898" y="4615058"/>
                <a:ext cx="3655518" cy="3664147"/>
                <a:chOff x="9359737" y="4753081"/>
                <a:chExt cx="3655518" cy="3664147"/>
              </a:xfrm>
            </p:grpSpPr>
            <p:pic>
              <p:nvPicPr>
                <p:cNvPr id="73" name="图片 72">
                  <a:extLst>
                    <a:ext uri="{FF2B5EF4-FFF2-40B4-BE49-F238E27FC236}">
                      <a16:creationId xmlns:a16="http://schemas.microsoft.com/office/drawing/2014/main" id="{DB90CCEA-AAA6-4D30-BF13-524FA33460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30415" y="5414270"/>
                  <a:ext cx="2220583" cy="2220583"/>
                </a:xfrm>
                <a:prstGeom prst="rect">
                  <a:avLst/>
                </a:prstGeom>
              </p:spPr>
            </p:pic>
            <p:pic>
              <p:nvPicPr>
                <p:cNvPr id="74" name="图片 73">
                  <a:extLst>
                    <a:ext uri="{FF2B5EF4-FFF2-40B4-BE49-F238E27FC236}">
                      <a16:creationId xmlns:a16="http://schemas.microsoft.com/office/drawing/2014/main" id="{FA4CF6AF-564D-4B47-B920-815855E62B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59737" y="7168416"/>
                  <a:ext cx="1158109" cy="1158107"/>
                </a:xfrm>
                <a:prstGeom prst="rect">
                  <a:avLst/>
                </a:prstGeom>
              </p:spPr>
            </p:pic>
            <p:pic>
              <p:nvPicPr>
                <p:cNvPr id="75" name="图片 74">
                  <a:extLst>
                    <a:ext uri="{FF2B5EF4-FFF2-40B4-BE49-F238E27FC236}">
                      <a16:creationId xmlns:a16="http://schemas.microsoft.com/office/drawing/2014/main" id="{ADF083D0-9522-4163-ABC4-CB76486B21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27900" y="7175494"/>
                  <a:ext cx="914525" cy="1241734"/>
                </a:xfrm>
                <a:prstGeom prst="rect">
                  <a:avLst/>
                </a:prstGeom>
              </p:spPr>
            </p:pic>
            <p:pic>
              <p:nvPicPr>
                <p:cNvPr id="76" name="图片 75">
                  <a:extLst>
                    <a:ext uri="{FF2B5EF4-FFF2-40B4-BE49-F238E27FC236}">
                      <a16:creationId xmlns:a16="http://schemas.microsoft.com/office/drawing/2014/main" id="{08464AFB-A1FE-4FEB-9395-0F5ED6683DE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00999" y="5103622"/>
                  <a:ext cx="1158107" cy="1158108"/>
                </a:xfrm>
                <a:prstGeom prst="rect">
                  <a:avLst/>
                </a:prstGeom>
              </p:spPr>
            </p:pic>
            <p:pic>
              <p:nvPicPr>
                <p:cNvPr id="77" name="图片 76">
                  <a:extLst>
                    <a:ext uri="{FF2B5EF4-FFF2-40B4-BE49-F238E27FC236}">
                      <a16:creationId xmlns:a16="http://schemas.microsoft.com/office/drawing/2014/main" id="{5B7D8DCC-F35E-4499-A066-6CCF51326C34}"/>
                    </a:ext>
                  </a:extLst>
                </p:cNvPr>
                <p:cNvPicPr>
                  <a:picLocks noChangeAspect="1"/>
                </p:cNvPicPr>
                <p:nvPr/>
              </p:nvPicPr>
              <p:blipFill>
                <a:blip r:embed="rId7"/>
                <a:stretch>
                  <a:fillRect/>
                </a:stretch>
              </p:blipFill>
              <p:spPr>
                <a:xfrm>
                  <a:off x="10555242" y="5996855"/>
                  <a:ext cx="950867" cy="950867"/>
                </a:xfrm>
                <a:prstGeom prst="rect">
                  <a:avLst/>
                </a:prstGeom>
              </p:spPr>
            </p:pic>
            <p:pic>
              <p:nvPicPr>
                <p:cNvPr id="78" name="图片 77">
                  <a:extLst>
                    <a:ext uri="{FF2B5EF4-FFF2-40B4-BE49-F238E27FC236}">
                      <a16:creationId xmlns:a16="http://schemas.microsoft.com/office/drawing/2014/main" id="{8AFBB983-CDB1-458B-A491-9EB96463A284}"/>
                    </a:ext>
                  </a:extLst>
                </p:cNvPr>
                <p:cNvPicPr>
                  <a:picLocks noChangeAspect="1"/>
                </p:cNvPicPr>
                <p:nvPr/>
              </p:nvPicPr>
              <p:blipFill>
                <a:blip r:embed="rId7"/>
                <a:stretch>
                  <a:fillRect/>
                </a:stretch>
              </p:blipFill>
              <p:spPr>
                <a:xfrm>
                  <a:off x="9407641" y="4753081"/>
                  <a:ext cx="804074" cy="804074"/>
                </a:xfrm>
                <a:prstGeom prst="rect">
                  <a:avLst/>
                </a:prstGeom>
              </p:spPr>
            </p:pic>
            <p:pic>
              <p:nvPicPr>
                <p:cNvPr id="79" name="图片 78">
                  <a:extLst>
                    <a:ext uri="{FF2B5EF4-FFF2-40B4-BE49-F238E27FC236}">
                      <a16:creationId xmlns:a16="http://schemas.microsoft.com/office/drawing/2014/main" id="{4325F9A3-2B18-4D7F-A7EE-FB363AEB45AF}"/>
                    </a:ext>
                  </a:extLst>
                </p:cNvPr>
                <p:cNvPicPr>
                  <a:picLocks noChangeAspect="1"/>
                </p:cNvPicPr>
                <p:nvPr/>
              </p:nvPicPr>
              <p:blipFill>
                <a:blip r:embed="rId7"/>
                <a:stretch>
                  <a:fillRect/>
                </a:stretch>
              </p:blipFill>
              <p:spPr>
                <a:xfrm>
                  <a:off x="12211181" y="7122199"/>
                  <a:ext cx="804074" cy="804074"/>
                </a:xfrm>
                <a:prstGeom prst="rect">
                  <a:avLst/>
                </a:prstGeom>
              </p:spPr>
            </p:pic>
            <p:pic>
              <p:nvPicPr>
                <p:cNvPr id="80" name="图片 79">
                  <a:extLst>
                    <a:ext uri="{FF2B5EF4-FFF2-40B4-BE49-F238E27FC236}">
                      <a16:creationId xmlns:a16="http://schemas.microsoft.com/office/drawing/2014/main" id="{D66DFFF2-A6EA-4469-87B2-C3B7EDE3F576}"/>
                    </a:ext>
                  </a:extLst>
                </p:cNvPr>
                <p:cNvPicPr>
                  <a:picLocks noChangeAspect="1"/>
                </p:cNvPicPr>
                <p:nvPr/>
              </p:nvPicPr>
              <p:blipFill>
                <a:blip r:embed="rId7"/>
                <a:stretch>
                  <a:fillRect/>
                </a:stretch>
              </p:blipFill>
              <p:spPr>
                <a:xfrm>
                  <a:off x="9832507" y="6861052"/>
                  <a:ext cx="804074" cy="804074"/>
                </a:xfrm>
                <a:prstGeom prst="rect">
                  <a:avLst/>
                </a:prstGeom>
              </p:spPr>
            </p:pic>
          </p:grpSp>
          <p:sp>
            <p:nvSpPr>
              <p:cNvPr id="53" name="箭头: 右 52">
                <a:extLst>
                  <a:ext uri="{FF2B5EF4-FFF2-40B4-BE49-F238E27FC236}">
                    <a16:creationId xmlns:a16="http://schemas.microsoft.com/office/drawing/2014/main" id="{06EB8E45-4510-45FF-A732-DBB37CF32FAC}"/>
                  </a:ext>
                </a:extLst>
              </p:cNvPr>
              <p:cNvSpPr/>
              <p:nvPr/>
            </p:nvSpPr>
            <p:spPr>
              <a:xfrm>
                <a:off x="9381820" y="5588501"/>
                <a:ext cx="1866552" cy="521596"/>
              </a:xfrm>
              <a:prstGeom prst="rightArrow">
                <a:avLst/>
              </a:prstGeom>
              <a:ln w="57150">
                <a:solidFill>
                  <a:srgbClr val="0070C0"/>
                </a:solidFill>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4" name="箭头: 右 53">
                <a:extLst>
                  <a:ext uri="{FF2B5EF4-FFF2-40B4-BE49-F238E27FC236}">
                    <a16:creationId xmlns:a16="http://schemas.microsoft.com/office/drawing/2014/main" id="{0C695CAE-55AF-450A-AD72-E95FEA931124}"/>
                  </a:ext>
                </a:extLst>
              </p:cNvPr>
              <p:cNvSpPr/>
              <p:nvPr/>
            </p:nvSpPr>
            <p:spPr>
              <a:xfrm flipH="1">
                <a:off x="9451801" y="6288103"/>
                <a:ext cx="1906656" cy="521596"/>
              </a:xfrm>
              <a:prstGeom prst="rightArrow">
                <a:avLst/>
              </a:prstGeom>
              <a:ln w="57150">
                <a:solidFill>
                  <a:srgbClr val="0070C0"/>
                </a:solidFill>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grpSp>
            <p:nvGrpSpPr>
              <p:cNvPr id="55" name="组合 54">
                <a:extLst>
                  <a:ext uri="{FF2B5EF4-FFF2-40B4-BE49-F238E27FC236}">
                    <a16:creationId xmlns:a16="http://schemas.microsoft.com/office/drawing/2014/main" id="{65D93A1E-EA2A-4EC3-95A9-31EB7997DB51}"/>
                  </a:ext>
                </a:extLst>
              </p:cNvPr>
              <p:cNvGrpSpPr/>
              <p:nvPr/>
            </p:nvGrpSpPr>
            <p:grpSpPr>
              <a:xfrm>
                <a:off x="11588634" y="5194835"/>
                <a:ext cx="2853044" cy="2860230"/>
                <a:chOff x="10767561" y="5400700"/>
                <a:chExt cx="2458193" cy="2458193"/>
              </a:xfrm>
            </p:grpSpPr>
            <p:pic>
              <p:nvPicPr>
                <p:cNvPr id="71" name="图片 70">
                  <a:extLst>
                    <a:ext uri="{FF2B5EF4-FFF2-40B4-BE49-F238E27FC236}">
                      <a16:creationId xmlns:a16="http://schemas.microsoft.com/office/drawing/2014/main" id="{62D30FD0-D9D5-41AA-A9EF-67E78F20FFF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67561" y="5400700"/>
                  <a:ext cx="2458193" cy="2458193"/>
                </a:xfrm>
                <a:prstGeom prst="rect">
                  <a:avLst/>
                </a:prstGeom>
              </p:spPr>
            </p:pic>
            <p:pic>
              <p:nvPicPr>
                <p:cNvPr id="72" name="图片 71">
                  <a:extLst>
                    <a:ext uri="{FF2B5EF4-FFF2-40B4-BE49-F238E27FC236}">
                      <a16:creationId xmlns:a16="http://schemas.microsoft.com/office/drawing/2014/main" id="{71075BBF-9239-4EE6-96CE-385B3707407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684690" y="6691953"/>
                  <a:ext cx="736839" cy="736839"/>
                </a:xfrm>
                <a:prstGeom prst="rect">
                  <a:avLst/>
                </a:prstGeom>
              </p:spPr>
            </p:pic>
          </p:grpSp>
          <p:grpSp>
            <p:nvGrpSpPr>
              <p:cNvPr id="56" name="组合 55">
                <a:extLst>
                  <a:ext uri="{FF2B5EF4-FFF2-40B4-BE49-F238E27FC236}">
                    <a16:creationId xmlns:a16="http://schemas.microsoft.com/office/drawing/2014/main" id="{D960EE83-7512-4376-80EE-5CDC0CBC0058}"/>
                  </a:ext>
                </a:extLst>
              </p:cNvPr>
              <p:cNvGrpSpPr/>
              <p:nvPr/>
            </p:nvGrpSpPr>
            <p:grpSpPr>
              <a:xfrm>
                <a:off x="3777403" y="7717633"/>
                <a:ext cx="2122098" cy="521597"/>
                <a:chOff x="5851495" y="6877126"/>
                <a:chExt cx="2122098" cy="521597"/>
              </a:xfrm>
            </p:grpSpPr>
            <p:sp>
              <p:nvSpPr>
                <p:cNvPr id="69" name="矩形 68">
                  <a:extLst>
                    <a:ext uri="{FF2B5EF4-FFF2-40B4-BE49-F238E27FC236}">
                      <a16:creationId xmlns:a16="http://schemas.microsoft.com/office/drawing/2014/main" id="{D0A569C4-EA71-4F7A-869F-A3CE3BEE0D09}"/>
                    </a:ext>
                  </a:extLst>
                </p:cNvPr>
                <p:cNvSpPr/>
                <p:nvPr/>
              </p:nvSpPr>
              <p:spPr>
                <a:xfrm>
                  <a:off x="5851495" y="6877126"/>
                  <a:ext cx="2122098" cy="521597"/>
                </a:xfrm>
                <a:prstGeom prst="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70" name="文本框 69">
                  <a:extLst>
                    <a:ext uri="{FF2B5EF4-FFF2-40B4-BE49-F238E27FC236}">
                      <a16:creationId xmlns:a16="http://schemas.microsoft.com/office/drawing/2014/main" id="{8B41F334-E858-4810-B100-9CBDA63308B5}"/>
                    </a:ext>
                  </a:extLst>
                </p:cNvPr>
                <p:cNvSpPr txBox="1"/>
                <p:nvPr/>
              </p:nvSpPr>
              <p:spPr>
                <a:xfrm>
                  <a:off x="6359505" y="6916819"/>
                  <a:ext cx="1106072" cy="4411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200" b="1" i="0" u="none" strike="noStrike" cap="none" spc="0" normalizeH="0" baseline="0" dirty="0">
                      <a:ln>
                        <a:noFill/>
                      </a:ln>
                      <a:solidFill>
                        <a:schemeClr val="bg1"/>
                      </a:solidFill>
                      <a:effectLst/>
                      <a:uFillTx/>
                      <a:latin typeface="Helvetica Neue"/>
                      <a:ea typeface="Helvetica Neue"/>
                      <a:cs typeface="Helvetica Neue"/>
                      <a:sym typeface="Helvetica Neue"/>
                    </a:rPr>
                    <a:t>Privacy</a:t>
                  </a:r>
                  <a:endParaRPr kumimoji="0" lang="zh-CN" altLang="en-US" sz="2200" b="1" i="0" u="none" strike="noStrike" cap="none" spc="0" normalizeH="0" baseline="0" dirty="0">
                    <a:ln>
                      <a:noFill/>
                    </a:ln>
                    <a:solidFill>
                      <a:schemeClr val="bg1"/>
                    </a:solidFill>
                    <a:effectLst/>
                    <a:uFillTx/>
                    <a:latin typeface="Helvetica Neue"/>
                    <a:ea typeface="Helvetica Neue"/>
                    <a:cs typeface="Helvetica Neue"/>
                    <a:sym typeface="Helvetica Neue"/>
                  </a:endParaRPr>
                </a:p>
              </p:txBody>
            </p:sp>
          </p:grpSp>
          <p:grpSp>
            <p:nvGrpSpPr>
              <p:cNvPr id="57" name="组合 56">
                <a:extLst>
                  <a:ext uri="{FF2B5EF4-FFF2-40B4-BE49-F238E27FC236}">
                    <a16:creationId xmlns:a16="http://schemas.microsoft.com/office/drawing/2014/main" id="{D16EC3E7-3114-4620-B6A0-DE4D56638623}"/>
                  </a:ext>
                </a:extLst>
              </p:cNvPr>
              <p:cNvGrpSpPr/>
              <p:nvPr/>
            </p:nvGrpSpPr>
            <p:grpSpPr>
              <a:xfrm>
                <a:off x="3764643" y="6105418"/>
                <a:ext cx="2122098" cy="521597"/>
                <a:chOff x="5838913" y="5982910"/>
                <a:chExt cx="2122098" cy="521597"/>
              </a:xfrm>
            </p:grpSpPr>
            <p:sp>
              <p:nvSpPr>
                <p:cNvPr id="67" name="矩形 66">
                  <a:extLst>
                    <a:ext uri="{FF2B5EF4-FFF2-40B4-BE49-F238E27FC236}">
                      <a16:creationId xmlns:a16="http://schemas.microsoft.com/office/drawing/2014/main" id="{1515BBC6-A19D-4DA2-B875-94D4B29BACA2}"/>
                    </a:ext>
                  </a:extLst>
                </p:cNvPr>
                <p:cNvSpPr/>
                <p:nvPr/>
              </p:nvSpPr>
              <p:spPr>
                <a:xfrm>
                  <a:off x="5838913" y="5982910"/>
                  <a:ext cx="2122098" cy="521597"/>
                </a:xfrm>
                <a:prstGeom prst="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68" name="文本框 67">
                  <a:extLst>
                    <a:ext uri="{FF2B5EF4-FFF2-40B4-BE49-F238E27FC236}">
                      <a16:creationId xmlns:a16="http://schemas.microsoft.com/office/drawing/2014/main" id="{C97A5A34-8A13-46E1-8491-24EB7F1A7321}"/>
                    </a:ext>
                  </a:extLst>
                </p:cNvPr>
                <p:cNvSpPr txBox="1"/>
                <p:nvPr/>
              </p:nvSpPr>
              <p:spPr>
                <a:xfrm>
                  <a:off x="6181018" y="6022602"/>
                  <a:ext cx="1437894" cy="4411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200" b="1" i="0" u="none" strike="noStrike" cap="none" spc="0" normalizeH="0" baseline="0" dirty="0">
                      <a:ln>
                        <a:noFill/>
                      </a:ln>
                      <a:solidFill>
                        <a:schemeClr val="bg1"/>
                      </a:solidFill>
                      <a:effectLst/>
                      <a:uFillTx/>
                      <a:latin typeface="Helvetica Neue"/>
                      <a:ea typeface="Helvetica Neue"/>
                      <a:cs typeface="Helvetica Neue"/>
                      <a:sym typeface="Helvetica Neue"/>
                    </a:rPr>
                    <a:t>Reliability</a:t>
                  </a:r>
                  <a:endParaRPr kumimoji="0" lang="zh-CN" altLang="en-US" sz="2200" b="1" i="0" u="none" strike="noStrike" cap="none" spc="0" normalizeH="0" baseline="0" dirty="0">
                    <a:ln>
                      <a:noFill/>
                    </a:ln>
                    <a:solidFill>
                      <a:schemeClr val="bg1"/>
                    </a:solidFill>
                    <a:effectLst/>
                    <a:uFillTx/>
                    <a:latin typeface="Helvetica Neue"/>
                    <a:ea typeface="Helvetica Neue"/>
                    <a:cs typeface="Helvetica Neue"/>
                    <a:sym typeface="Helvetica Neue"/>
                  </a:endParaRPr>
                </a:p>
              </p:txBody>
            </p:sp>
          </p:grpSp>
          <p:grpSp>
            <p:nvGrpSpPr>
              <p:cNvPr id="58" name="组合 57">
                <a:extLst>
                  <a:ext uri="{FF2B5EF4-FFF2-40B4-BE49-F238E27FC236}">
                    <a16:creationId xmlns:a16="http://schemas.microsoft.com/office/drawing/2014/main" id="{61BF5EC0-35BC-4E9A-B7B0-CE7C82104BFB}"/>
                  </a:ext>
                </a:extLst>
              </p:cNvPr>
              <p:cNvGrpSpPr/>
              <p:nvPr/>
            </p:nvGrpSpPr>
            <p:grpSpPr>
              <a:xfrm>
                <a:off x="3738764" y="5348625"/>
                <a:ext cx="2122098" cy="521597"/>
                <a:chOff x="5838913" y="5982909"/>
                <a:chExt cx="2122098" cy="521597"/>
              </a:xfrm>
            </p:grpSpPr>
            <p:sp>
              <p:nvSpPr>
                <p:cNvPr id="65" name="矩形 64">
                  <a:extLst>
                    <a:ext uri="{FF2B5EF4-FFF2-40B4-BE49-F238E27FC236}">
                      <a16:creationId xmlns:a16="http://schemas.microsoft.com/office/drawing/2014/main" id="{B595AEAE-43A1-4759-BDBF-F992B770B5CE}"/>
                    </a:ext>
                  </a:extLst>
                </p:cNvPr>
                <p:cNvSpPr/>
                <p:nvPr/>
              </p:nvSpPr>
              <p:spPr>
                <a:xfrm>
                  <a:off x="5838913" y="5982909"/>
                  <a:ext cx="2122098" cy="521597"/>
                </a:xfrm>
                <a:prstGeom prst="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66" name="文本框 65">
                  <a:extLst>
                    <a:ext uri="{FF2B5EF4-FFF2-40B4-BE49-F238E27FC236}">
                      <a16:creationId xmlns:a16="http://schemas.microsoft.com/office/drawing/2014/main" id="{3FE27284-A71C-417E-B28A-CC4266880FB8}"/>
                    </a:ext>
                  </a:extLst>
                </p:cNvPr>
                <p:cNvSpPr txBox="1"/>
                <p:nvPr/>
              </p:nvSpPr>
              <p:spPr>
                <a:xfrm>
                  <a:off x="6039152" y="6022602"/>
                  <a:ext cx="1721625" cy="4411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200" b="1" i="0" u="none" strike="noStrike" cap="none" spc="0" normalizeH="0" baseline="0" dirty="0">
                      <a:ln>
                        <a:noFill/>
                      </a:ln>
                      <a:solidFill>
                        <a:schemeClr val="bg1"/>
                      </a:solidFill>
                      <a:effectLst/>
                      <a:uFillTx/>
                      <a:latin typeface="Helvetica Neue"/>
                      <a:ea typeface="Helvetica Neue"/>
                      <a:cs typeface="Helvetica Neue"/>
                      <a:sym typeface="Helvetica Neue"/>
                    </a:rPr>
                    <a:t>Low latency</a:t>
                  </a:r>
                  <a:endParaRPr kumimoji="0" lang="zh-CN" altLang="en-US" sz="2200" b="1" i="0" u="none" strike="noStrike" cap="none" spc="0" normalizeH="0" baseline="0" dirty="0">
                    <a:ln>
                      <a:noFill/>
                    </a:ln>
                    <a:solidFill>
                      <a:schemeClr val="bg1"/>
                    </a:solidFill>
                    <a:effectLst/>
                    <a:uFillTx/>
                    <a:latin typeface="Helvetica Neue"/>
                    <a:ea typeface="Helvetica Neue"/>
                    <a:cs typeface="Helvetica Neue"/>
                    <a:sym typeface="Helvetica Neue"/>
                  </a:endParaRPr>
                </a:p>
              </p:txBody>
            </p:sp>
          </p:grpSp>
          <p:grpSp>
            <p:nvGrpSpPr>
              <p:cNvPr id="59" name="组合 58">
                <a:extLst>
                  <a:ext uri="{FF2B5EF4-FFF2-40B4-BE49-F238E27FC236}">
                    <a16:creationId xmlns:a16="http://schemas.microsoft.com/office/drawing/2014/main" id="{D0675FEC-E321-4F37-B0F1-902DB0044277}"/>
                  </a:ext>
                </a:extLst>
              </p:cNvPr>
              <p:cNvGrpSpPr/>
              <p:nvPr/>
            </p:nvGrpSpPr>
            <p:grpSpPr>
              <a:xfrm>
                <a:off x="3764820" y="6931372"/>
                <a:ext cx="2122098" cy="521597"/>
                <a:chOff x="5838912" y="5329893"/>
                <a:chExt cx="2122098" cy="521597"/>
              </a:xfrm>
            </p:grpSpPr>
            <p:sp>
              <p:nvSpPr>
                <p:cNvPr id="63" name="矩形 62">
                  <a:extLst>
                    <a:ext uri="{FF2B5EF4-FFF2-40B4-BE49-F238E27FC236}">
                      <a16:creationId xmlns:a16="http://schemas.microsoft.com/office/drawing/2014/main" id="{BC2B881B-8606-481B-836C-774B74B6D7AA}"/>
                    </a:ext>
                  </a:extLst>
                </p:cNvPr>
                <p:cNvSpPr/>
                <p:nvPr/>
              </p:nvSpPr>
              <p:spPr>
                <a:xfrm>
                  <a:off x="5838912" y="5329893"/>
                  <a:ext cx="2122098" cy="521597"/>
                </a:xfrm>
                <a:prstGeom prst="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64" name="文本框 63">
                  <a:extLst>
                    <a:ext uri="{FF2B5EF4-FFF2-40B4-BE49-F238E27FC236}">
                      <a16:creationId xmlns:a16="http://schemas.microsoft.com/office/drawing/2014/main" id="{DEC79980-45D8-4F86-9BD9-79A721843FEC}"/>
                    </a:ext>
                  </a:extLst>
                </p:cNvPr>
                <p:cNvSpPr txBox="1"/>
                <p:nvPr/>
              </p:nvSpPr>
              <p:spPr>
                <a:xfrm>
                  <a:off x="6181017" y="5369586"/>
                  <a:ext cx="1437894" cy="4411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200" b="1" i="0" u="none" strike="noStrike" cap="none" spc="0" normalizeH="0" baseline="0" dirty="0">
                      <a:ln>
                        <a:noFill/>
                      </a:ln>
                      <a:solidFill>
                        <a:schemeClr val="bg1"/>
                      </a:solidFill>
                      <a:effectLst/>
                      <a:uFillTx/>
                      <a:latin typeface="Helvetica Neue"/>
                      <a:ea typeface="Helvetica Neue"/>
                      <a:cs typeface="Helvetica Neue"/>
                      <a:sym typeface="Helvetica Neue"/>
                    </a:rPr>
                    <a:t>Efficiency</a:t>
                  </a:r>
                  <a:endParaRPr kumimoji="0" lang="zh-CN" altLang="en-US" sz="2200" b="1" i="0" u="none" strike="noStrike" cap="none" spc="0" normalizeH="0" baseline="0" dirty="0">
                    <a:ln>
                      <a:noFill/>
                    </a:ln>
                    <a:solidFill>
                      <a:schemeClr val="bg1"/>
                    </a:solidFill>
                    <a:effectLst/>
                    <a:uFillTx/>
                    <a:latin typeface="Helvetica Neue"/>
                    <a:ea typeface="Helvetica Neue"/>
                    <a:cs typeface="Helvetica Neue"/>
                    <a:sym typeface="Helvetica Neue"/>
                  </a:endParaRPr>
                </a:p>
              </p:txBody>
            </p:sp>
          </p:grpSp>
          <p:grpSp>
            <p:nvGrpSpPr>
              <p:cNvPr id="60" name="组合 59">
                <a:extLst>
                  <a:ext uri="{FF2B5EF4-FFF2-40B4-BE49-F238E27FC236}">
                    <a16:creationId xmlns:a16="http://schemas.microsoft.com/office/drawing/2014/main" id="{F2A7E7F7-9C0F-4314-9B84-CE06C72ED5E7}"/>
                  </a:ext>
                </a:extLst>
              </p:cNvPr>
              <p:cNvGrpSpPr/>
              <p:nvPr/>
            </p:nvGrpSpPr>
            <p:grpSpPr>
              <a:xfrm>
                <a:off x="3738765" y="4615058"/>
                <a:ext cx="2122098" cy="521597"/>
                <a:chOff x="5838914" y="5982909"/>
                <a:chExt cx="2122098" cy="521597"/>
              </a:xfrm>
            </p:grpSpPr>
            <p:sp>
              <p:nvSpPr>
                <p:cNvPr id="61" name="矩形 60">
                  <a:extLst>
                    <a:ext uri="{FF2B5EF4-FFF2-40B4-BE49-F238E27FC236}">
                      <a16:creationId xmlns:a16="http://schemas.microsoft.com/office/drawing/2014/main" id="{E39CD0A9-2739-41E1-B52E-ABEAEB455B23}"/>
                    </a:ext>
                  </a:extLst>
                </p:cNvPr>
                <p:cNvSpPr/>
                <p:nvPr/>
              </p:nvSpPr>
              <p:spPr>
                <a:xfrm>
                  <a:off x="5838914" y="5982909"/>
                  <a:ext cx="2122098" cy="521597"/>
                </a:xfrm>
                <a:prstGeom prst="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62" name="文本框 61">
                  <a:extLst>
                    <a:ext uri="{FF2B5EF4-FFF2-40B4-BE49-F238E27FC236}">
                      <a16:creationId xmlns:a16="http://schemas.microsoft.com/office/drawing/2014/main" id="{CAB367A2-27CB-4408-82D6-23645FD95D98}"/>
                    </a:ext>
                  </a:extLst>
                </p:cNvPr>
                <p:cNvSpPr txBox="1"/>
                <p:nvPr/>
              </p:nvSpPr>
              <p:spPr>
                <a:xfrm>
                  <a:off x="6188232" y="6022601"/>
                  <a:ext cx="1423467" cy="4411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200" b="1" i="0" u="none" strike="noStrike" cap="none" spc="0" normalizeH="0" baseline="0" dirty="0">
                      <a:ln>
                        <a:noFill/>
                      </a:ln>
                      <a:solidFill>
                        <a:schemeClr val="bg1"/>
                      </a:solidFill>
                      <a:effectLst/>
                      <a:uFillTx/>
                      <a:latin typeface="Helvetica Neue"/>
                      <a:ea typeface="Helvetica Neue"/>
                      <a:cs typeface="Helvetica Neue"/>
                      <a:sym typeface="Helvetica Neue"/>
                    </a:rPr>
                    <a:t>Individual</a:t>
                  </a:r>
                  <a:endParaRPr kumimoji="0" lang="zh-CN" altLang="en-US" sz="2200" b="1" i="0" u="none" strike="noStrike" cap="none" spc="0" normalizeH="0" baseline="0" dirty="0">
                    <a:ln>
                      <a:noFill/>
                    </a:ln>
                    <a:solidFill>
                      <a:schemeClr val="bg1"/>
                    </a:solidFill>
                    <a:effectLst/>
                    <a:uFillTx/>
                    <a:latin typeface="Helvetica Neue"/>
                    <a:ea typeface="Helvetica Neue"/>
                    <a:cs typeface="Helvetica Neue"/>
                    <a:sym typeface="Helvetica Neue"/>
                  </a:endParaRPr>
                </a:p>
              </p:txBody>
            </p:sp>
          </p:grpSp>
        </p:grpSp>
        <p:grpSp>
          <p:nvGrpSpPr>
            <p:cNvPr id="81" name="组合 80">
              <a:extLst>
                <a:ext uri="{FF2B5EF4-FFF2-40B4-BE49-F238E27FC236}">
                  <a16:creationId xmlns:a16="http://schemas.microsoft.com/office/drawing/2014/main" id="{35046A5D-4534-47F0-B8DA-AFC13C160F23}"/>
                </a:ext>
              </a:extLst>
            </p:cNvPr>
            <p:cNvGrpSpPr/>
            <p:nvPr/>
          </p:nvGrpSpPr>
          <p:grpSpPr>
            <a:xfrm>
              <a:off x="20278607" y="5307964"/>
              <a:ext cx="1912623" cy="670024"/>
              <a:chOff x="18108588" y="4017468"/>
              <a:chExt cx="1912623" cy="670024"/>
            </a:xfrm>
          </p:grpSpPr>
          <p:sp>
            <p:nvSpPr>
              <p:cNvPr id="82" name="矩形: 圆角 81">
                <a:extLst>
                  <a:ext uri="{FF2B5EF4-FFF2-40B4-BE49-F238E27FC236}">
                    <a16:creationId xmlns:a16="http://schemas.microsoft.com/office/drawing/2014/main" id="{A233C35F-DFCA-4065-9AB2-008F3D0D120E}"/>
                  </a:ext>
                </a:extLst>
              </p:cNvPr>
              <p:cNvSpPr/>
              <p:nvPr/>
            </p:nvSpPr>
            <p:spPr>
              <a:xfrm>
                <a:off x="18108588" y="4017468"/>
                <a:ext cx="1912623" cy="670024"/>
              </a:xfrm>
              <a:prstGeom prst="roundRect">
                <a:avLst/>
              </a:prstGeom>
              <a:noFill/>
              <a:ln w="12700" cap="flat">
                <a:solidFill>
                  <a:srgbClr val="176FA5"/>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文本框 82">
                <a:extLst>
                  <a:ext uri="{FF2B5EF4-FFF2-40B4-BE49-F238E27FC236}">
                    <a16:creationId xmlns:a16="http://schemas.microsoft.com/office/drawing/2014/main" id="{6189B464-C74D-4FD0-A745-BF18E13D344A}"/>
                  </a:ext>
                </a:extLst>
              </p:cNvPr>
              <p:cNvSpPr txBox="1"/>
              <p:nvPr/>
            </p:nvSpPr>
            <p:spPr>
              <a:xfrm>
                <a:off x="18431889" y="4048355"/>
                <a:ext cx="1266018" cy="56013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000" b="1" i="0" u="none" strike="noStrike" cap="none" spc="0" normalizeH="0" baseline="0" dirty="0">
                    <a:ln>
                      <a:noFill/>
                    </a:ln>
                    <a:solidFill>
                      <a:srgbClr val="000000"/>
                    </a:solidFill>
                    <a:effectLst/>
                    <a:uFillTx/>
                    <a:latin typeface="Helvetica Neue"/>
                    <a:ea typeface="Helvetica Neue"/>
                    <a:cs typeface="Helvetica Neue"/>
                    <a:sym typeface="Helvetica Neue"/>
                  </a:rPr>
                  <a:t>NW </a:t>
                </a:r>
              </a:p>
              <a:p>
                <a:pPr marL="0" marR="0" indent="0" algn="ctr" defTabSz="825500" rtl="0" fontAlgn="auto" latinLnBrk="0" hangingPunct="0">
                  <a:lnSpc>
                    <a:spcPct val="100000"/>
                  </a:lnSpc>
                  <a:spcBef>
                    <a:spcPts val="0"/>
                  </a:spcBef>
                  <a:spcAft>
                    <a:spcPts val="0"/>
                  </a:spcAft>
                  <a:buClrTx/>
                  <a:buSzTx/>
                  <a:buFontTx/>
                  <a:buNone/>
                </a:pPr>
                <a:r>
                  <a:rPr kumimoji="0" lang="en-US" altLang="zh-CN" sz="2000" b="1" i="0" u="none" strike="noStrike" cap="none" spc="0" normalizeH="0" baseline="0" dirty="0">
                    <a:ln>
                      <a:noFill/>
                    </a:ln>
                    <a:solidFill>
                      <a:srgbClr val="000000"/>
                    </a:solidFill>
                    <a:effectLst/>
                    <a:uFillTx/>
                    <a:latin typeface="Helvetica Neue"/>
                    <a:ea typeface="Helvetica Neue"/>
                    <a:cs typeface="Helvetica Neue"/>
                    <a:sym typeface="Helvetica Neue"/>
                  </a:rPr>
                  <a:t>processing</a:t>
                </a:r>
                <a:endParaRPr kumimoji="0" lang="zh-CN" altLang="en-US" sz="2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grpSp>
          <p:nvGrpSpPr>
            <p:cNvPr id="84" name="组合 83">
              <a:extLst>
                <a:ext uri="{FF2B5EF4-FFF2-40B4-BE49-F238E27FC236}">
                  <a16:creationId xmlns:a16="http://schemas.microsoft.com/office/drawing/2014/main" id="{CF584E88-2121-450B-913C-2D671D58D34C}"/>
                </a:ext>
              </a:extLst>
            </p:cNvPr>
            <p:cNvGrpSpPr/>
            <p:nvPr/>
          </p:nvGrpSpPr>
          <p:grpSpPr>
            <a:xfrm>
              <a:off x="16737381" y="5058670"/>
              <a:ext cx="1726233" cy="718145"/>
              <a:chOff x="10641013" y="3821437"/>
              <a:chExt cx="1726233" cy="718145"/>
            </a:xfrm>
          </p:grpSpPr>
          <p:sp>
            <p:nvSpPr>
              <p:cNvPr id="85" name="矩形: 圆角 84">
                <a:extLst>
                  <a:ext uri="{FF2B5EF4-FFF2-40B4-BE49-F238E27FC236}">
                    <a16:creationId xmlns:a16="http://schemas.microsoft.com/office/drawing/2014/main" id="{C8F4E41B-54E0-48FB-A24B-6FB4673BF623}"/>
                  </a:ext>
                </a:extLst>
              </p:cNvPr>
              <p:cNvSpPr/>
              <p:nvPr/>
            </p:nvSpPr>
            <p:spPr>
              <a:xfrm>
                <a:off x="10641013" y="3855321"/>
                <a:ext cx="1726233" cy="670024"/>
              </a:xfrm>
              <a:prstGeom prst="roundRect">
                <a:avLst/>
              </a:prstGeom>
              <a:noFill/>
              <a:ln w="12700" cap="flat">
                <a:solidFill>
                  <a:srgbClr val="176FA5"/>
                </a:solid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文本框 85">
                <a:extLst>
                  <a:ext uri="{FF2B5EF4-FFF2-40B4-BE49-F238E27FC236}">
                    <a16:creationId xmlns:a16="http://schemas.microsoft.com/office/drawing/2014/main" id="{CBC197E8-F45C-4578-9A48-1423045CE1B5}"/>
                  </a:ext>
                </a:extLst>
              </p:cNvPr>
              <p:cNvSpPr txBox="1"/>
              <p:nvPr/>
            </p:nvSpPr>
            <p:spPr>
              <a:xfrm>
                <a:off x="10746977" y="3821437"/>
                <a:ext cx="1471557" cy="71814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2000" b="1" i="0" u="none" strike="noStrike" cap="none" spc="0" normalizeH="0" baseline="0" dirty="0">
                    <a:ln>
                      <a:noFill/>
                    </a:ln>
                    <a:solidFill>
                      <a:srgbClr val="000000"/>
                    </a:solidFill>
                    <a:effectLst/>
                    <a:uFillTx/>
                    <a:latin typeface="Helvetica Neue"/>
                    <a:ea typeface="Helvetica Neue"/>
                    <a:cs typeface="Helvetica Neue"/>
                    <a:sym typeface="Helvetica Neue"/>
                  </a:rPr>
                  <a:t>On-device</a:t>
                </a:r>
              </a:p>
              <a:p>
                <a:pPr marL="0" marR="0" indent="0" algn="ctr" defTabSz="825500" rtl="0" fontAlgn="auto" latinLnBrk="0" hangingPunct="0">
                  <a:lnSpc>
                    <a:spcPct val="100000"/>
                  </a:lnSpc>
                  <a:spcBef>
                    <a:spcPts val="0"/>
                  </a:spcBef>
                  <a:spcAft>
                    <a:spcPts val="0"/>
                  </a:spcAft>
                  <a:buClrTx/>
                  <a:buSzTx/>
                  <a:buFontTx/>
                  <a:buNone/>
                </a:pPr>
                <a:r>
                  <a:rPr kumimoji="0" lang="en-US" altLang="zh-CN" sz="2000" b="1" i="0" u="none" strike="noStrike" cap="none" spc="0" normalizeH="0" baseline="0" dirty="0">
                    <a:ln>
                      <a:noFill/>
                    </a:ln>
                    <a:solidFill>
                      <a:srgbClr val="000000"/>
                    </a:solidFill>
                    <a:effectLst/>
                    <a:uFillTx/>
                    <a:latin typeface="Helvetica Neue"/>
                    <a:ea typeface="Helvetica Neue"/>
                    <a:cs typeface="Helvetica Neue"/>
                    <a:sym typeface="Helvetica Neue"/>
                  </a:rPr>
                  <a:t>processing</a:t>
                </a:r>
                <a:endParaRPr kumimoji="0" lang="zh-CN" altLang="en-US" sz="2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grpSp>
    </p:spTree>
    <p:extLst>
      <p:ext uri="{BB962C8B-B14F-4D97-AF65-F5344CB8AC3E}">
        <p14:creationId xmlns:p14="http://schemas.microsoft.com/office/powerpoint/2010/main" val="30944870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C4F53B-7DD3-41B6-A7CD-52E8F671E5DA}"/>
              </a:ext>
            </a:extLst>
          </p:cNvPr>
          <p:cNvSpPr>
            <a:spLocks noGrp="1"/>
          </p:cNvSpPr>
          <p:nvPr>
            <p:ph type="title"/>
          </p:nvPr>
        </p:nvSpPr>
        <p:spPr>
          <a:xfrm>
            <a:off x="771112" y="422751"/>
            <a:ext cx="22841775" cy="1695050"/>
          </a:xfrm>
        </p:spPr>
        <p:txBody>
          <a:bodyPr/>
          <a:lstStyle/>
          <a:p>
            <a:r>
              <a:rPr lang="en-US" altLang="zh-CN" dirty="0"/>
              <a:t>Gap analysis for Mobile AI</a:t>
            </a:r>
            <a:endParaRPr lang="zh-CN" altLang="en-US" dirty="0"/>
          </a:p>
        </p:txBody>
      </p:sp>
      <p:grpSp>
        <p:nvGrpSpPr>
          <p:cNvPr id="13" name="组合 12">
            <a:extLst>
              <a:ext uri="{FF2B5EF4-FFF2-40B4-BE49-F238E27FC236}">
                <a16:creationId xmlns:a16="http://schemas.microsoft.com/office/drawing/2014/main" id="{3E4CCB2A-17D6-45B6-9FB4-7558AD54212A}"/>
              </a:ext>
            </a:extLst>
          </p:cNvPr>
          <p:cNvGrpSpPr/>
          <p:nvPr/>
        </p:nvGrpSpPr>
        <p:grpSpPr>
          <a:xfrm>
            <a:off x="694034" y="3018684"/>
            <a:ext cx="7228789" cy="4393095"/>
            <a:chOff x="293277" y="3260034"/>
            <a:chExt cx="7712803" cy="4393095"/>
          </a:xfrm>
        </p:grpSpPr>
        <p:sp>
          <p:nvSpPr>
            <p:cNvPr id="10" name="矩形: 圆角 9">
              <a:extLst>
                <a:ext uri="{FF2B5EF4-FFF2-40B4-BE49-F238E27FC236}">
                  <a16:creationId xmlns:a16="http://schemas.microsoft.com/office/drawing/2014/main" id="{1421A337-354C-4DDB-B42D-7EC3E4470BCD}"/>
                </a:ext>
              </a:extLst>
            </p:cNvPr>
            <p:cNvSpPr/>
            <p:nvPr/>
          </p:nvSpPr>
          <p:spPr>
            <a:xfrm>
              <a:off x="293277" y="3260034"/>
              <a:ext cx="7712803" cy="4393095"/>
            </a:xfrm>
            <a:prstGeom prst="round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 name="矩形 3">
              <a:extLst>
                <a:ext uri="{FF2B5EF4-FFF2-40B4-BE49-F238E27FC236}">
                  <a16:creationId xmlns:a16="http://schemas.microsoft.com/office/drawing/2014/main" id="{8F9091D6-9614-4471-8B51-7C260E95E496}"/>
                </a:ext>
              </a:extLst>
            </p:cNvPr>
            <p:cNvSpPr/>
            <p:nvPr/>
          </p:nvSpPr>
          <p:spPr>
            <a:xfrm>
              <a:off x="568999" y="3624027"/>
              <a:ext cx="7223280" cy="3818994"/>
            </a:xfrm>
            <a:prstGeom prst="rect">
              <a:avLst/>
            </a:prstGeom>
          </p:spPr>
          <p:txBody>
            <a:bodyPr wrap="square">
              <a:spAutoFit/>
            </a:bodyPr>
            <a:lstStyle/>
            <a:p>
              <a:pPr algn="l">
                <a:spcAft>
                  <a:spcPts val="500"/>
                </a:spcAft>
              </a:pPr>
              <a:r>
                <a:rPr lang="en-US" altLang="zh-CN" dirty="0">
                  <a:solidFill>
                    <a:schemeClr val="bg1"/>
                  </a:solidFill>
                </a:rPr>
                <a:t>1) Data transmission characteristics</a:t>
              </a:r>
              <a:endParaRPr lang="zh-CN" altLang="en-US" dirty="0">
                <a:solidFill>
                  <a:schemeClr val="bg1"/>
                </a:solidFill>
              </a:endParaRPr>
            </a:p>
            <a:p>
              <a:pPr marL="457200" indent="-457200" algn="l">
                <a:buFont typeface="Arial" panose="020B0604020202020204" pitchFamily="34" charset="0"/>
                <a:buChar char="•"/>
              </a:pPr>
              <a:r>
                <a:rPr lang="en-US" altLang="zh-CN" sz="2600" b="0" dirty="0">
                  <a:solidFill>
                    <a:schemeClr val="bg1"/>
                  </a:solidFill>
                </a:rPr>
                <a:t>Mobile AI focus on the requirements for the round-trip transmission KPI, such as latency and reliability for a certain amount of tokens</a:t>
              </a:r>
            </a:p>
            <a:p>
              <a:pPr marL="457200" indent="-457200" algn="l">
                <a:buFont typeface="Arial" panose="020B0604020202020204" pitchFamily="34" charset="0"/>
                <a:buChar char="•"/>
              </a:pPr>
              <a:r>
                <a:rPr lang="en-US" altLang="zh-CN" sz="2600" b="0" dirty="0">
                  <a:solidFill>
                    <a:schemeClr val="bg1"/>
                  </a:solidFill>
                </a:rPr>
                <a:t>Transmission of LCM (Life cycle management) data is important to be better supported by 5G system</a:t>
              </a:r>
            </a:p>
            <a:p>
              <a:pPr marL="457200" indent="-457200" algn="l">
                <a:buFont typeface="Arial" panose="020B0604020202020204" pitchFamily="34" charset="0"/>
                <a:buChar char="•"/>
              </a:pPr>
              <a:endParaRPr lang="en-US" altLang="zh-CN" sz="2600" b="0" dirty="0">
                <a:solidFill>
                  <a:schemeClr val="bg1"/>
                </a:solidFill>
              </a:endParaRPr>
            </a:p>
          </p:txBody>
        </p:sp>
      </p:grpSp>
      <p:grpSp>
        <p:nvGrpSpPr>
          <p:cNvPr id="5" name="组合 4">
            <a:extLst>
              <a:ext uri="{FF2B5EF4-FFF2-40B4-BE49-F238E27FC236}">
                <a16:creationId xmlns:a16="http://schemas.microsoft.com/office/drawing/2014/main" id="{C0B24DAA-445E-4170-88B5-002819E10DD0}"/>
              </a:ext>
            </a:extLst>
          </p:cNvPr>
          <p:cNvGrpSpPr/>
          <p:nvPr/>
        </p:nvGrpSpPr>
        <p:grpSpPr>
          <a:xfrm>
            <a:off x="8865921" y="4547507"/>
            <a:ext cx="7552440" cy="4538695"/>
            <a:chOff x="8050696" y="3260035"/>
            <a:chExt cx="8016674" cy="4538695"/>
          </a:xfrm>
        </p:grpSpPr>
        <p:sp>
          <p:nvSpPr>
            <p:cNvPr id="3" name="矩形: 圆角 2">
              <a:extLst>
                <a:ext uri="{FF2B5EF4-FFF2-40B4-BE49-F238E27FC236}">
                  <a16:creationId xmlns:a16="http://schemas.microsoft.com/office/drawing/2014/main" id="{4DE745C1-D383-40CC-863A-D3EF0D59BA0F}"/>
                </a:ext>
              </a:extLst>
            </p:cNvPr>
            <p:cNvSpPr/>
            <p:nvPr/>
          </p:nvSpPr>
          <p:spPr>
            <a:xfrm>
              <a:off x="8050696" y="3260035"/>
              <a:ext cx="8016674" cy="4393095"/>
            </a:xfrm>
            <a:prstGeom prst="round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 name="矩形 6">
              <a:extLst>
                <a:ext uri="{FF2B5EF4-FFF2-40B4-BE49-F238E27FC236}">
                  <a16:creationId xmlns:a16="http://schemas.microsoft.com/office/drawing/2014/main" id="{C847865F-0164-497C-A214-A27191332C22}"/>
                </a:ext>
              </a:extLst>
            </p:cNvPr>
            <p:cNvSpPr/>
            <p:nvPr/>
          </p:nvSpPr>
          <p:spPr>
            <a:xfrm>
              <a:off x="8547652" y="3579626"/>
              <a:ext cx="7245416" cy="4219104"/>
            </a:xfrm>
            <a:prstGeom prst="rect">
              <a:avLst/>
            </a:prstGeom>
          </p:spPr>
          <p:txBody>
            <a:bodyPr wrap="square">
              <a:spAutoFit/>
            </a:bodyPr>
            <a:lstStyle/>
            <a:p>
              <a:pPr algn="l">
                <a:spcAft>
                  <a:spcPts val="500"/>
                </a:spcAft>
              </a:pPr>
              <a:r>
                <a:rPr lang="en-US" altLang="zh-CN" dirty="0">
                  <a:solidFill>
                    <a:schemeClr val="bg1"/>
                  </a:solidFill>
                </a:rPr>
                <a:t>2) Contextual information exposure</a:t>
              </a:r>
            </a:p>
            <a:p>
              <a:pPr marL="457200" indent="-457200" algn="l">
                <a:buFont typeface="Arial" panose="020B0604020202020204" pitchFamily="34" charset="0"/>
                <a:buChar char="•"/>
              </a:pPr>
              <a:r>
                <a:rPr lang="en-US" altLang="zh-CN" sz="2600" b="0" dirty="0">
                  <a:solidFill>
                    <a:schemeClr val="bg1"/>
                  </a:solidFill>
                </a:rPr>
                <a:t>The contextual information (e.g., QoS prediction) helps to perform an accurate inference result and distribute large models on demand</a:t>
              </a:r>
            </a:p>
            <a:p>
              <a:pPr marL="457200" indent="-457200" algn="l">
                <a:buFont typeface="Arial" panose="020B0604020202020204" pitchFamily="34" charset="0"/>
                <a:buChar char="•"/>
              </a:pPr>
              <a:r>
                <a:rPr lang="en-US" altLang="zh-CN" sz="2600" b="0" dirty="0">
                  <a:solidFill>
                    <a:schemeClr val="bg1"/>
                  </a:solidFill>
                </a:rPr>
                <a:t>Under the premise of data privacy, 5G system perform contextual information exposure</a:t>
              </a:r>
              <a:endParaRPr lang="zh-CN" altLang="en-US" sz="2600" b="0" dirty="0">
                <a:solidFill>
                  <a:schemeClr val="bg1"/>
                </a:solidFill>
              </a:endParaRPr>
            </a:p>
            <a:p>
              <a:pPr marL="457200" indent="-457200" algn="l">
                <a:buFont typeface="Arial" panose="020B0604020202020204" pitchFamily="34" charset="0"/>
                <a:buChar char="•"/>
              </a:pPr>
              <a:endParaRPr lang="en-US" altLang="zh-CN" sz="2600" b="0" dirty="0">
                <a:solidFill>
                  <a:schemeClr val="bg1"/>
                </a:solidFill>
              </a:endParaRPr>
            </a:p>
            <a:p>
              <a:pPr marL="457200" indent="-457200" algn="l">
                <a:buFont typeface="Arial" panose="020B0604020202020204" pitchFamily="34" charset="0"/>
                <a:buChar char="•"/>
              </a:pPr>
              <a:endParaRPr lang="en-US" altLang="zh-CN" sz="2600" b="0" dirty="0">
                <a:solidFill>
                  <a:schemeClr val="bg1"/>
                </a:solidFill>
              </a:endParaRPr>
            </a:p>
          </p:txBody>
        </p:sp>
      </p:grpSp>
      <p:grpSp>
        <p:nvGrpSpPr>
          <p:cNvPr id="12" name="组合 11">
            <a:extLst>
              <a:ext uri="{FF2B5EF4-FFF2-40B4-BE49-F238E27FC236}">
                <a16:creationId xmlns:a16="http://schemas.microsoft.com/office/drawing/2014/main" id="{FC8F4C67-2A6D-4BB4-A7A9-F5D35B1074AA}"/>
              </a:ext>
            </a:extLst>
          </p:cNvPr>
          <p:cNvGrpSpPr/>
          <p:nvPr/>
        </p:nvGrpSpPr>
        <p:grpSpPr>
          <a:xfrm>
            <a:off x="1107988" y="7946603"/>
            <a:ext cx="7552439" cy="4393095"/>
            <a:chOff x="16840417" y="3260033"/>
            <a:chExt cx="7519718" cy="4393095"/>
          </a:xfrm>
        </p:grpSpPr>
        <p:sp>
          <p:nvSpPr>
            <p:cNvPr id="11" name="矩形: 圆角 10">
              <a:extLst>
                <a:ext uri="{FF2B5EF4-FFF2-40B4-BE49-F238E27FC236}">
                  <a16:creationId xmlns:a16="http://schemas.microsoft.com/office/drawing/2014/main" id="{3EE92409-0CE3-4A64-84D6-A9866C02A8FD}"/>
                </a:ext>
              </a:extLst>
            </p:cNvPr>
            <p:cNvSpPr/>
            <p:nvPr/>
          </p:nvSpPr>
          <p:spPr>
            <a:xfrm>
              <a:off x="16840417" y="3260033"/>
              <a:ext cx="7519718" cy="4393095"/>
            </a:xfrm>
            <a:prstGeom prst="round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 name="矩形 8">
              <a:extLst>
                <a:ext uri="{FF2B5EF4-FFF2-40B4-BE49-F238E27FC236}">
                  <a16:creationId xmlns:a16="http://schemas.microsoft.com/office/drawing/2014/main" id="{DD296AA0-7DD4-4E06-961B-BA742C867BC7}"/>
                </a:ext>
              </a:extLst>
            </p:cNvPr>
            <p:cNvSpPr/>
            <p:nvPr/>
          </p:nvSpPr>
          <p:spPr>
            <a:xfrm>
              <a:off x="17302912" y="3805742"/>
              <a:ext cx="6787811" cy="3457357"/>
            </a:xfrm>
            <a:prstGeom prst="rect">
              <a:avLst/>
            </a:prstGeom>
          </p:spPr>
          <p:txBody>
            <a:bodyPr wrap="square">
              <a:spAutoFit/>
            </a:bodyPr>
            <a:lstStyle/>
            <a:p>
              <a:pPr algn="l">
                <a:spcAft>
                  <a:spcPts val="800"/>
                </a:spcAft>
              </a:pPr>
              <a:r>
                <a:rPr lang="en-US" altLang="zh-CN" dirty="0">
                  <a:solidFill>
                    <a:schemeClr val="bg1"/>
                  </a:solidFill>
                </a:rPr>
                <a:t>3) Efficient exposure to device</a:t>
              </a:r>
            </a:p>
            <a:p>
              <a:pPr marL="457200" indent="-457200" algn="l">
                <a:buFont typeface="Arial" panose="020B0604020202020204" pitchFamily="34" charset="0"/>
                <a:buChar char="•"/>
              </a:pPr>
              <a:r>
                <a:rPr lang="en-US" altLang="zh-CN" sz="2600" b="0" dirty="0">
                  <a:solidFill>
                    <a:schemeClr val="bg1"/>
                  </a:solidFill>
                </a:rPr>
                <a:t>For mobile AI, the decision-making point of is moved to device side</a:t>
              </a:r>
            </a:p>
            <a:p>
              <a:pPr marL="457200" indent="-457200" algn="l">
                <a:buFont typeface="Arial" panose="020B0604020202020204" pitchFamily="34" charset="0"/>
                <a:buChar char="•"/>
              </a:pPr>
              <a:r>
                <a:rPr lang="en-US" altLang="zh-CN" sz="2600" b="0" dirty="0">
                  <a:solidFill>
                    <a:schemeClr val="bg1"/>
                  </a:solidFill>
                </a:rPr>
                <a:t>Some of contextual information should be efficiently and in real-time exposed from 5G system to device, for a guaranteed user experience</a:t>
              </a:r>
            </a:p>
            <a:p>
              <a:pPr algn="l"/>
              <a:endParaRPr lang="en-US" altLang="zh-CN" sz="2600" b="0" dirty="0">
                <a:solidFill>
                  <a:schemeClr val="bg1"/>
                </a:solidFill>
              </a:endParaRPr>
            </a:p>
          </p:txBody>
        </p:sp>
      </p:grpSp>
      <p:pic>
        <p:nvPicPr>
          <p:cNvPr id="6" name="图片 5">
            <a:extLst>
              <a:ext uri="{FF2B5EF4-FFF2-40B4-BE49-F238E27FC236}">
                <a16:creationId xmlns:a16="http://schemas.microsoft.com/office/drawing/2014/main" id="{31C5061D-05FC-4F20-B858-6599B47FF9DA}"/>
              </a:ext>
            </a:extLst>
          </p:cNvPr>
          <p:cNvPicPr>
            <a:picLocks noChangeAspect="1"/>
          </p:cNvPicPr>
          <p:nvPr/>
        </p:nvPicPr>
        <p:blipFill>
          <a:blip r:embed="rId2"/>
          <a:stretch>
            <a:fillRect/>
          </a:stretch>
        </p:blipFill>
        <p:spPr>
          <a:xfrm>
            <a:off x="17925690" y="2973342"/>
            <a:ext cx="5969479" cy="8558824"/>
          </a:xfrm>
          <a:prstGeom prst="rect">
            <a:avLst/>
          </a:prstGeom>
        </p:spPr>
      </p:pic>
    </p:spTree>
    <p:extLst>
      <p:ext uri="{BB962C8B-B14F-4D97-AF65-F5344CB8AC3E}">
        <p14:creationId xmlns:p14="http://schemas.microsoft.com/office/powerpoint/2010/main" val="28382237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F380F4-B56F-4A42-8EA3-8918464D4B67}"/>
              </a:ext>
            </a:extLst>
          </p:cNvPr>
          <p:cNvSpPr>
            <a:spLocks noGrp="1"/>
          </p:cNvSpPr>
          <p:nvPr>
            <p:ph type="title"/>
          </p:nvPr>
        </p:nvSpPr>
        <p:spPr/>
        <p:txBody>
          <a:bodyPr/>
          <a:lstStyle/>
          <a:p>
            <a:r>
              <a:rPr lang="en-US" altLang="zh-CN" dirty="0"/>
              <a:t>Example use-case</a:t>
            </a:r>
            <a:endParaRPr lang="zh-CN" altLang="en-US" dirty="0"/>
          </a:p>
        </p:txBody>
      </p:sp>
      <p:sp>
        <p:nvSpPr>
          <p:cNvPr id="9" name="文本框 8">
            <a:extLst>
              <a:ext uri="{FF2B5EF4-FFF2-40B4-BE49-F238E27FC236}">
                <a16:creationId xmlns:a16="http://schemas.microsoft.com/office/drawing/2014/main" id="{5F5D13F1-97A9-406C-8195-35CFB9CC25D7}"/>
              </a:ext>
            </a:extLst>
          </p:cNvPr>
          <p:cNvSpPr txBox="1"/>
          <p:nvPr/>
        </p:nvSpPr>
        <p:spPr>
          <a:xfrm>
            <a:off x="776505" y="4205992"/>
            <a:ext cx="15106225" cy="530401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457200" marR="0" indent="-457200" algn="l" defTabSz="825500" rtl="0" fontAlgn="auto" latinLnBrk="0" hangingPunct="0">
              <a:lnSpc>
                <a:spcPct val="100000"/>
              </a:lnSpc>
              <a:spcBef>
                <a:spcPts val="600"/>
              </a:spcBef>
              <a:spcAft>
                <a:spcPts val="600"/>
              </a:spcAft>
              <a:buClrTx/>
              <a:buSzTx/>
              <a:buFont typeface="Wingdings" panose="05000000000000000000" pitchFamily="2" charset="2"/>
              <a:buChar char="n"/>
            </a:pPr>
            <a:r>
              <a:rPr lang="en-US" altLang="zh-CN" sz="3200" b="0" dirty="0">
                <a:latin typeface="OPPO Sans" panose="00020600040101010101" pitchFamily="18" charset="-122"/>
                <a:ea typeface="OPPO Sans" panose="00020600040101010101" pitchFamily="18" charset="-122"/>
                <a:cs typeface="OPPO Sans" panose="00020600040101010101" pitchFamily="18" charset="-122"/>
              </a:rPr>
              <a:t>Whe</a:t>
            </a:r>
            <a:r>
              <a:rPr kumimoji="0" lang="en-US" altLang="zh-CN" sz="3200" b="0" i="0" u="none" strike="noStrike" cap="none" spc="0" normalizeH="0" baseline="0" dirty="0">
                <a:ln>
                  <a:noFill/>
                </a:ln>
                <a:solidFill>
                  <a:srgbClr val="000000"/>
                </a:solidFill>
                <a:effectLst/>
                <a:uFillTx/>
                <a:latin typeface="OPPO Sans" panose="00020600040101010101" pitchFamily="18" charset="-122"/>
                <a:ea typeface="OPPO Sans" panose="00020600040101010101" pitchFamily="18" charset="-122"/>
                <a:cs typeface="OPPO Sans" panose="00020600040101010101" pitchFamily="18" charset="-122"/>
                <a:sym typeface="Helvetica Neue"/>
              </a:rPr>
              <a:t>n human user input its request, it needs to </a:t>
            </a:r>
          </a:p>
          <a:p>
            <a:pPr marL="0" marR="0" indent="0" algn="l" defTabSz="825500" rtl="0" fontAlgn="auto" latinLnBrk="0" hangingPunct="0">
              <a:lnSpc>
                <a:spcPct val="100000"/>
              </a:lnSpc>
              <a:spcBef>
                <a:spcPts val="600"/>
              </a:spcBef>
              <a:spcAft>
                <a:spcPts val="600"/>
              </a:spcAft>
              <a:buClrTx/>
              <a:buSzTx/>
              <a:buFontTx/>
              <a:buNone/>
            </a:pPr>
            <a:r>
              <a:rPr lang="en-US" altLang="zh-CN" sz="3200" b="0" dirty="0">
                <a:latin typeface="OPPO Sans" panose="00020600040101010101" pitchFamily="18" charset="-122"/>
                <a:ea typeface="OPPO Sans" panose="00020600040101010101" pitchFamily="18" charset="-122"/>
                <a:cs typeface="OPPO Sans" panose="00020600040101010101" pitchFamily="18" charset="-122"/>
              </a:rPr>
              <a:t>Step 1-2. making local decision about the suggested answers (i.e. suggested tokens) </a:t>
            </a:r>
            <a:r>
              <a:rPr kumimoji="0" lang="en-US" altLang="zh-CN" sz="3200" b="0" i="0" u="none" strike="noStrike" cap="none" spc="0" normalizeH="0" baseline="0" dirty="0">
                <a:ln>
                  <a:noFill/>
                </a:ln>
                <a:solidFill>
                  <a:srgbClr val="000000"/>
                </a:solidFill>
                <a:effectLst/>
                <a:uFillTx/>
                <a:latin typeface="OPPO Sans" panose="00020600040101010101" pitchFamily="18" charset="-122"/>
                <a:ea typeface="OPPO Sans" panose="00020600040101010101" pitchFamily="18" charset="-122"/>
                <a:cs typeface="OPPO Sans" panose="00020600040101010101" pitchFamily="18" charset="-122"/>
                <a:sym typeface="Helvetica Neue"/>
              </a:rPr>
              <a:t>based on contextual information;</a:t>
            </a:r>
          </a:p>
          <a:p>
            <a:pPr marL="0" marR="0" indent="0" algn="l" defTabSz="825500" rtl="0" fontAlgn="auto" latinLnBrk="0" hangingPunct="0">
              <a:lnSpc>
                <a:spcPct val="100000"/>
              </a:lnSpc>
              <a:spcBef>
                <a:spcPts val="600"/>
              </a:spcBef>
              <a:spcAft>
                <a:spcPts val="600"/>
              </a:spcAft>
              <a:buClrTx/>
              <a:buSzTx/>
              <a:buFontTx/>
              <a:buNone/>
            </a:pPr>
            <a:r>
              <a:rPr kumimoji="0" lang="en-US" altLang="zh-CN" sz="3200" b="0" i="0" u="none" strike="noStrike" cap="none" spc="0" normalizeH="0" baseline="0" dirty="0">
                <a:ln>
                  <a:noFill/>
                </a:ln>
                <a:solidFill>
                  <a:srgbClr val="000000"/>
                </a:solidFill>
                <a:effectLst/>
                <a:uFillTx/>
                <a:latin typeface="OPPO Sans" panose="00020600040101010101" pitchFamily="18" charset="-122"/>
                <a:ea typeface="OPPO Sans" panose="00020600040101010101" pitchFamily="18" charset="-122"/>
                <a:cs typeface="OPPO Sans" panose="00020600040101010101" pitchFamily="18" charset="-122"/>
                <a:sym typeface="Helvetica Neue"/>
              </a:rPr>
              <a:t>Step 3. Sends the suggested tokens</a:t>
            </a:r>
            <a:r>
              <a:rPr lang="en-US" altLang="zh-CN" sz="3200" b="0" dirty="0">
                <a:latin typeface="OPPO Sans" panose="00020600040101010101" pitchFamily="18" charset="-122"/>
                <a:ea typeface="OPPO Sans" panose="00020600040101010101" pitchFamily="18" charset="-122"/>
                <a:cs typeface="OPPO Sans" panose="00020600040101010101" pitchFamily="18" charset="-122"/>
              </a:rPr>
              <a:t>, plus the contextual information (either from UE or 5GS) to the cloud server. </a:t>
            </a:r>
          </a:p>
          <a:p>
            <a:pPr marL="0" marR="0" indent="0" algn="l" defTabSz="825500" rtl="0" fontAlgn="auto" latinLnBrk="0" hangingPunct="0">
              <a:lnSpc>
                <a:spcPct val="100000"/>
              </a:lnSpc>
              <a:spcBef>
                <a:spcPts val="600"/>
              </a:spcBef>
              <a:spcAft>
                <a:spcPts val="600"/>
              </a:spcAft>
              <a:buClrTx/>
              <a:buSzTx/>
              <a:buFontTx/>
              <a:buNone/>
            </a:pPr>
            <a:r>
              <a:rPr lang="en-US" altLang="zh-CN" sz="3200" b="0" dirty="0">
                <a:latin typeface="OPPO Sans" panose="00020600040101010101" pitchFamily="18" charset="-122"/>
                <a:ea typeface="OPPO Sans" panose="00020600040101010101" pitchFamily="18" charset="-122"/>
                <a:cs typeface="OPPO Sans" panose="00020600040101010101" pitchFamily="18" charset="-122"/>
              </a:rPr>
              <a:t>Step 4-5. The cloud server leverage the Verify target model to verify the suggested token and responds to the UE. </a:t>
            </a:r>
            <a:endParaRPr kumimoji="0" lang="en-US" altLang="zh-CN" sz="3200" b="0" i="0" u="none" strike="noStrike" cap="none" spc="0" normalizeH="0" baseline="0" dirty="0">
              <a:ln>
                <a:noFill/>
              </a:ln>
              <a:solidFill>
                <a:srgbClr val="000000"/>
              </a:solidFill>
              <a:effectLst/>
              <a:uFillTx/>
              <a:latin typeface="OPPO Sans" panose="00020600040101010101" pitchFamily="18" charset="-122"/>
              <a:ea typeface="OPPO Sans" panose="00020600040101010101" pitchFamily="18" charset="-122"/>
              <a:cs typeface="OPPO Sans" panose="00020600040101010101" pitchFamily="18" charset="-122"/>
              <a:sym typeface="Helvetica Neue"/>
            </a:endParaRPr>
          </a:p>
          <a:p>
            <a:pPr marL="0" marR="0" indent="0" algn="l" defTabSz="825500" rtl="0" fontAlgn="auto" latinLnBrk="0" hangingPunct="0">
              <a:lnSpc>
                <a:spcPct val="100000"/>
              </a:lnSpc>
              <a:spcBef>
                <a:spcPts val="600"/>
              </a:spcBef>
              <a:spcAft>
                <a:spcPts val="600"/>
              </a:spcAft>
              <a:buClrTx/>
              <a:buSzTx/>
              <a:buFontTx/>
              <a:buNone/>
            </a:pPr>
            <a:r>
              <a:rPr lang="en-US" altLang="zh-CN" sz="3200" b="0" dirty="0">
                <a:latin typeface="OPPO Sans" panose="00020600040101010101" pitchFamily="18" charset="-122"/>
                <a:ea typeface="OPPO Sans" panose="00020600040101010101" pitchFamily="18" charset="-122"/>
                <a:cs typeface="OPPO Sans" panose="00020600040101010101" pitchFamily="18" charset="-122"/>
              </a:rPr>
              <a:t>For the round-trip data transmission, contextual information et al, they </a:t>
            </a:r>
            <a:r>
              <a:rPr kumimoji="0" lang="en-US" altLang="zh-CN" sz="3200" b="0" i="0" u="none" strike="noStrike" cap="none" spc="0" normalizeH="0" baseline="0" dirty="0">
                <a:ln>
                  <a:noFill/>
                </a:ln>
                <a:solidFill>
                  <a:srgbClr val="000000"/>
                </a:solidFill>
                <a:effectLst/>
                <a:uFillTx/>
                <a:latin typeface="OPPO Sans" panose="00020600040101010101" pitchFamily="18" charset="-122"/>
                <a:ea typeface="OPPO Sans" panose="00020600040101010101" pitchFamily="18" charset="-122"/>
                <a:cs typeface="OPPO Sans" panose="00020600040101010101" pitchFamily="18" charset="-122"/>
                <a:sym typeface="Helvetica Neue"/>
              </a:rPr>
              <a:t>were not studied in R18/19 AMMT.</a:t>
            </a:r>
            <a:endParaRPr kumimoji="0" lang="zh-CN" altLang="en-US" sz="3200" b="0" i="0" u="none" strike="noStrike" cap="none" spc="0" normalizeH="0" baseline="0" dirty="0">
              <a:ln>
                <a:noFill/>
              </a:ln>
              <a:solidFill>
                <a:srgbClr val="000000"/>
              </a:solidFill>
              <a:effectLst/>
              <a:uFillTx/>
              <a:latin typeface="OPPO Sans" panose="00020600040101010101" pitchFamily="18" charset="-122"/>
              <a:ea typeface="OPPO Sans" panose="00020600040101010101" pitchFamily="18" charset="-122"/>
              <a:cs typeface="OPPO Sans" panose="00020600040101010101" pitchFamily="18" charset="-122"/>
              <a:sym typeface="Helvetica Neue"/>
            </a:endParaRPr>
          </a:p>
        </p:txBody>
      </p:sp>
      <p:pic>
        <p:nvPicPr>
          <p:cNvPr id="5" name="图片 4">
            <a:extLst>
              <a:ext uri="{FF2B5EF4-FFF2-40B4-BE49-F238E27FC236}">
                <a16:creationId xmlns:a16="http://schemas.microsoft.com/office/drawing/2014/main" id="{11D137E1-0F99-45FA-A93D-75DEA779CC3B}"/>
              </a:ext>
            </a:extLst>
          </p:cNvPr>
          <p:cNvPicPr>
            <a:picLocks noChangeAspect="1"/>
          </p:cNvPicPr>
          <p:nvPr/>
        </p:nvPicPr>
        <p:blipFill>
          <a:blip r:embed="rId2"/>
          <a:stretch>
            <a:fillRect/>
          </a:stretch>
        </p:blipFill>
        <p:spPr>
          <a:xfrm>
            <a:off x="16957406" y="3172498"/>
            <a:ext cx="6660874" cy="9275088"/>
          </a:xfrm>
          <a:prstGeom prst="rect">
            <a:avLst/>
          </a:prstGeom>
        </p:spPr>
      </p:pic>
    </p:spTree>
    <p:extLst>
      <p:ext uri="{BB962C8B-B14F-4D97-AF65-F5344CB8AC3E}">
        <p14:creationId xmlns:p14="http://schemas.microsoft.com/office/powerpoint/2010/main" val="3497575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E743D691-A923-4344-9D95-F1EA03A087F3}"/>
              </a:ext>
            </a:extLst>
          </p:cNvPr>
          <p:cNvSpPr>
            <a:spLocks noGrp="1"/>
          </p:cNvSpPr>
          <p:nvPr>
            <p:ph type="body" sz="quarter" idx="10"/>
          </p:nvPr>
        </p:nvSpPr>
        <p:spPr/>
        <p:txBody>
          <a:bodyPr>
            <a:normAutofit/>
          </a:bodyPr>
          <a:lstStyle/>
          <a:p>
            <a:r>
              <a:rPr lang="en-US" altLang="zh-CN" sz="2800" b="1" dirty="0">
                <a:solidFill>
                  <a:srgbClr val="0070C0"/>
                </a:solidFill>
              </a:rPr>
              <a:t>The objective of cross domain AI includes:</a:t>
            </a:r>
          </a:p>
          <a:p>
            <a:r>
              <a:rPr lang="en-US" altLang="zh-CN" sz="2800" b="1" dirty="0">
                <a:solidFill>
                  <a:srgbClr val="0070C0"/>
                </a:solidFill>
              </a:rPr>
              <a:t>Part-a: Study 3GPP system assisted Vertical-FL</a:t>
            </a:r>
          </a:p>
          <a:p>
            <a:pPr lvl="1"/>
            <a:r>
              <a:rPr lang="en-US" altLang="zh-CN" sz="2400" dirty="0"/>
              <a:t>Identify the high-value use case and scenario using cross-domain AI (for example, what input data from domains and what prediction/statistics can be made) , including leveraging data in </a:t>
            </a:r>
            <a:r>
              <a:rPr lang="en-US" altLang="zh-CN" sz="2400" b="1" dirty="0"/>
              <a:t>different domains including UE, Core network, AS </a:t>
            </a:r>
            <a:r>
              <a:rPr lang="en-US" altLang="zh-CN" sz="2400" dirty="0"/>
              <a:t>for model training and inference</a:t>
            </a:r>
          </a:p>
          <a:p>
            <a:pPr lvl="1"/>
            <a:r>
              <a:rPr lang="en-US" altLang="zh-CN" sz="2400" dirty="0"/>
              <a:t>Study the functional requirements, e.g. how the 3GPP system helps to find the correct V-FL members and perform data alignment</a:t>
            </a:r>
          </a:p>
          <a:p>
            <a:pPr lvl="1"/>
            <a:r>
              <a:rPr lang="en-US" altLang="zh-CN" sz="2400" dirty="0"/>
              <a:t>Study the KPI for model provisioning and charging aspect</a:t>
            </a:r>
          </a:p>
          <a:p>
            <a:r>
              <a:rPr lang="en-US" altLang="zh-CN" sz="2800" b="1" dirty="0">
                <a:solidFill>
                  <a:srgbClr val="0070C0"/>
                </a:solidFill>
              </a:rPr>
              <a:t>Part-b: Study 3GPP system assisted Mobile AI</a:t>
            </a:r>
          </a:p>
          <a:p>
            <a:pPr lvl="1"/>
            <a:r>
              <a:rPr lang="en-US" altLang="zh-CN" sz="2400" dirty="0"/>
              <a:t>The new data transmission pattern for mobile AI, e.g. round-trip KPI, LCM data transmission.</a:t>
            </a:r>
          </a:p>
          <a:p>
            <a:pPr lvl="1"/>
            <a:r>
              <a:rPr lang="en-US" altLang="zh-CN" sz="2400" dirty="0"/>
              <a:t>what contextual information can be exposed to 3</a:t>
            </a:r>
            <a:r>
              <a:rPr lang="en-US" altLang="zh-CN" sz="2400" baseline="30000" dirty="0"/>
              <a:t>rd</a:t>
            </a:r>
            <a:r>
              <a:rPr lang="en-US" altLang="zh-CN" sz="2400" dirty="0"/>
              <a:t> party and UE</a:t>
            </a:r>
          </a:p>
          <a:p>
            <a:pPr lvl="1"/>
            <a:r>
              <a:rPr lang="en-US" altLang="zh-CN" sz="2400" dirty="0"/>
              <a:t>Authorization for UE to efficiently acquire such information</a:t>
            </a:r>
          </a:p>
          <a:p>
            <a:r>
              <a:rPr lang="en-US" altLang="zh-CN" sz="2800" b="1" dirty="0">
                <a:solidFill>
                  <a:srgbClr val="0070C0"/>
                </a:solidFill>
              </a:rPr>
              <a:t>Security and privacy aspect for both a) and b)</a:t>
            </a:r>
          </a:p>
          <a:p>
            <a:r>
              <a:rPr lang="en-US" altLang="zh-CN" sz="2800" b="1" dirty="0">
                <a:solidFill>
                  <a:srgbClr val="0070C0"/>
                </a:solidFill>
              </a:rPr>
              <a:t>Charging aspect for both a) and b)</a:t>
            </a:r>
          </a:p>
          <a:p>
            <a:endParaRPr lang="en-US" altLang="zh-CN" sz="2800" dirty="0"/>
          </a:p>
        </p:txBody>
      </p:sp>
      <p:sp>
        <p:nvSpPr>
          <p:cNvPr id="5" name="标题 4">
            <a:extLst>
              <a:ext uri="{FF2B5EF4-FFF2-40B4-BE49-F238E27FC236}">
                <a16:creationId xmlns:a16="http://schemas.microsoft.com/office/drawing/2014/main" id="{8919AA22-B8EF-47B6-86BE-B0AEAD2265CB}"/>
              </a:ext>
            </a:extLst>
          </p:cNvPr>
          <p:cNvSpPr>
            <a:spLocks noGrp="1"/>
          </p:cNvSpPr>
          <p:nvPr>
            <p:ph type="title"/>
          </p:nvPr>
        </p:nvSpPr>
        <p:spPr/>
        <p:txBody>
          <a:bodyPr/>
          <a:lstStyle/>
          <a:p>
            <a:r>
              <a:rPr lang="en-US" altLang="zh-CN" dirty="0"/>
              <a:t>SID Objective – cross-domain AI</a:t>
            </a:r>
            <a:endParaRPr lang="zh-CN" altLang="en-US" dirty="0"/>
          </a:p>
        </p:txBody>
      </p:sp>
    </p:spTree>
    <p:extLst>
      <p:ext uri="{BB962C8B-B14F-4D97-AF65-F5344CB8AC3E}">
        <p14:creationId xmlns:p14="http://schemas.microsoft.com/office/powerpoint/2010/main" val="2982803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17975</TotalTime>
  <Words>1103</Words>
  <Application>Microsoft Office PowerPoint</Application>
  <PresentationFormat>自定义</PresentationFormat>
  <Paragraphs>92</Paragraphs>
  <Slides>9</Slides>
  <Notes>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9</vt:i4>
      </vt:variant>
    </vt:vector>
  </HeadingPairs>
  <TitlesOfParts>
    <vt:vector size="23" baseType="lpstr">
      <vt:lpstr>Helvetica Neue</vt:lpstr>
      <vt:lpstr>Helvetica Neue Light</vt:lpstr>
      <vt:lpstr>Helvetica Neue Medium</vt:lpstr>
      <vt:lpstr>MS PGothic</vt:lpstr>
      <vt:lpstr>OPPO Sans</vt:lpstr>
      <vt:lpstr>OPPOSans B</vt:lpstr>
      <vt:lpstr>OPPOSans M</vt:lpstr>
      <vt:lpstr>OPPOSans R</vt:lpstr>
      <vt:lpstr>Arial</vt:lpstr>
      <vt:lpstr>Helvetica</vt:lpstr>
      <vt:lpstr>Times New Roman</vt:lpstr>
      <vt:lpstr>Wingdings</vt:lpstr>
      <vt:lpstr>White 白底</vt:lpstr>
      <vt:lpstr>Black 黑底</vt:lpstr>
      <vt:lpstr>PowerPoint 演示文稿</vt:lpstr>
      <vt:lpstr>PowerPoint 演示文稿</vt:lpstr>
      <vt:lpstr>Part-a: Vertical FL</vt:lpstr>
      <vt:lpstr>Example use case-1: real-time QoE prediction</vt:lpstr>
      <vt:lpstr>Part-b: Mobile AI with device-NW collaboration</vt:lpstr>
      <vt:lpstr>Gap analysis for Mobile AI</vt:lpstr>
      <vt:lpstr>Example use-case</vt:lpstr>
      <vt:lpstr>SID Objective – cross-domain AI</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Zhongda Du</dc:creator>
  <cp:lastModifiedBy>OPPO</cp:lastModifiedBy>
  <cp:revision>2289</cp:revision>
  <cp:lastPrinted>2022-11-29T23:20:52Z</cp:lastPrinted>
  <dcterms:created xsi:type="dcterms:W3CDTF">2022-11-29T23:20:52Z</dcterms:created>
  <dcterms:modified xsi:type="dcterms:W3CDTF">2024-02-15T10:27:15Z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1033-11.1.0.11664</vt:lpwstr>
  </property>
  <property fmtid="{D5CDD505-2E9C-101B-9397-08002B2CF9AE}" pid="3" name="ICV">
    <vt:lpwstr/>
  </property>
</Properties>
</file>