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9435" r:id="rId3"/>
    <p:sldId id="943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757C4E9-E623-439E-A75F-0C91DE8C0B1A}" v="6" dt="2023-11-15T17:13:42.6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3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ED1642-3FAB-948B-6625-6C50F1856D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4C3FE7E-7F43-595A-277E-FC808C31AD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AD1675-4092-7E63-A19E-406FC6C7D1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083BF-F4B6-4026-9187-1B04BA211164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F675D5-B959-D982-C975-927AC37C54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1365B1-2B85-BDC4-2848-9D2AC13D2D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BA626-3B2B-4625-9365-47F2AC225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510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BB32A-CAD3-208D-7AD5-C2A582A09D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0BD78FC-019A-D65C-92FD-312D345871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74DF6E-2593-0626-09EC-3D5D371989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083BF-F4B6-4026-9187-1B04BA211164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9BBE1B-A851-BA62-D15C-A796AD7252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5C44ED-4278-881B-EC53-5E776C2AD4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BA626-3B2B-4625-9365-47F2AC225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9429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C6875D1-47AB-D169-5D55-710ACE7C49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2C8E0D-104B-04DA-67DB-A6E45A25E4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ADB051-DDA4-1548-045D-EFC9E7457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083BF-F4B6-4026-9187-1B04BA211164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F8E4A8-7D6C-A4A3-4AA4-9ADB1C700D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C81C58-4B8B-46F8-1685-13E5B628E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BA626-3B2B-4625-9365-47F2AC225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35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1FC3CF-1D72-3E8F-E7DE-AA7FF6390B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95358-61E5-D705-3054-3C7478392A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F897A9-1FD3-616F-791A-B2541EF76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083BF-F4B6-4026-9187-1B04BA211164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BF491D-BEC4-E99B-9BB5-141C9D7B2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9900C3-56AD-EDFA-F93A-3FE94F7616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BA626-3B2B-4625-9365-47F2AC225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963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515A1E-0CC7-50F9-0AC4-DEBF865011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7A3C3A-EDE0-EF00-52B0-CCFA8D5D78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4E1098-F60D-04E0-CE1F-90C92BF69E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083BF-F4B6-4026-9187-1B04BA211164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F727BE-EEC7-C43A-CF8D-6E21A67CD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4457E0-B93B-9C8C-531A-88B83F92F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BA626-3B2B-4625-9365-47F2AC225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5201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DA448A-6153-D3C4-7738-3707B38D63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5859A1-51C4-69B8-9227-6893916527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C7E12B-BC55-FD7D-D1DD-C3C9105782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318E02-ACB2-E7FA-5A79-CC8623E94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083BF-F4B6-4026-9187-1B04BA211164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9ABBE6-6FA3-66F0-AE5A-8F92C78738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0C65EF-F9FF-D218-6B6D-BC75C28EC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BA626-3B2B-4625-9365-47F2AC225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973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1FDD80-7ADF-13D3-A551-20B641AD40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702F52-CB11-9082-D6AF-0993C96A1D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1B6626-2931-7C4D-6C6B-E807FCBD1A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2F51371-A2BC-49D0-84AD-EDED87990A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442CD8-7031-A5ED-0101-E817C45C33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A17EE4C-AAAD-4158-7525-1FA81B3ECA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083BF-F4B6-4026-9187-1B04BA211164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F4B4AEE-E55C-EE8E-411C-FB4E05942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D1FF729-1FD6-93BA-EF43-68B77F86E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BA626-3B2B-4625-9365-47F2AC225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0284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36E83F-840F-6A06-D1AE-6414DFFFB5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2B1CF0-90C4-4C0A-7F58-B717908A96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083BF-F4B6-4026-9187-1B04BA211164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CD0F81-2733-B361-7BA1-BFC2E68C81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A462596-12F1-45B1-3123-A1840B90A0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BA626-3B2B-4625-9365-47F2AC225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2500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7966EAA-A6FC-EB02-6EC9-616092A894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083BF-F4B6-4026-9187-1B04BA211164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0970F7-4145-7FB3-E12F-95492FA57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96CC01-D780-50AB-053D-3BD08D821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BA626-3B2B-4625-9365-47F2AC225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3100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3F2A13-B4FB-16DC-4468-F0B77B3D0E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9C17C2-738E-A4F3-3638-37011CEABA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A078B2-8003-B72E-5B49-DC55530957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EEEBB3-0A1F-067F-7BD8-CACCADDC0A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083BF-F4B6-4026-9187-1B04BA211164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8871D3-72B0-9EC9-638B-2D61C1A1A2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7E0506-5B4D-70C3-2D22-EF98044A5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BA626-3B2B-4625-9365-47F2AC225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713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F134E6-DD2C-E77E-B64B-2024D1270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5CB57B-A65C-F659-67DD-285CF2E8B2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BE4C25-4FE0-CCC1-81CF-93AF9C70A9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315B7A-258D-6F2F-2713-CA91FA461D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083BF-F4B6-4026-9187-1B04BA211164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E32EEE-DB00-854C-912F-D57B73971E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4CDE67-8080-6791-8914-204661E023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BA626-3B2B-4625-9365-47F2AC225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64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9B5FAE-F297-EB7C-1CE3-5CBE9BA01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616870-EAAB-03F9-A6F3-22AD4E324F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5FBFE-3959-0FE9-9886-05D906DC19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2083BF-F4B6-4026-9187-1B04BA211164}" type="datetimeFigureOut">
              <a:rPr lang="en-US" smtClean="0"/>
              <a:t>11/15/2023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CB65B1-F80D-5F0D-ED3C-1724BA34AE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4DA692-B985-7ACF-2EE8-E8D33C18B3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5BA626-3B2B-4625-9365-47F2AC2252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85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89FEFB-EC76-470A-F802-FECFF47A6FD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DualSteer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043C41-02E5-299F-BCCE-4D05A696EC1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Way Forward options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Qualcomm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9F09EE4-A9E9-FEA2-349E-C948BAD3AB47}"/>
              </a:ext>
            </a:extLst>
          </p:cNvPr>
          <p:cNvSpPr txBox="1"/>
          <p:nvPr/>
        </p:nvSpPr>
        <p:spPr>
          <a:xfrm>
            <a:off x="701040" y="127913"/>
            <a:ext cx="111861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hangingPunct="0">
              <a:spcBef>
                <a:spcPts val="0"/>
              </a:spcBef>
              <a:spcAft>
                <a:spcPts val="0"/>
              </a:spcAft>
              <a:tabLst>
                <a:tab pos="4500880" algn="r"/>
                <a:tab pos="6210935" algn="r"/>
              </a:tabLs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 SA WG 1 Meeting #104						S1-233316</a:t>
            </a:r>
            <a:endParaRPr lang="en-US" sz="12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hangingPunct="0">
              <a:spcBef>
                <a:spcPts val="0"/>
              </a:spcBef>
              <a:spcAft>
                <a:spcPts val="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Chicago, USA, 13 - 17 November 2023 	            			</a:t>
            </a:r>
            <a:endParaRPr lang="en-US" sz="12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3562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2CA3E-8C29-3E1E-8D98-A21443FA5C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41" y="449461"/>
            <a:ext cx="10916920" cy="1450726"/>
          </a:xfrm>
        </p:spPr>
        <p:txBody>
          <a:bodyPr>
            <a:normAutofit/>
          </a:bodyPr>
          <a:lstStyle/>
          <a:p>
            <a:r>
              <a:rPr lang="en-US" dirty="0"/>
              <a:t>Way Forward-1</a:t>
            </a:r>
            <a:br>
              <a:rPr lang="en-US" sz="3100" dirty="0"/>
            </a:br>
            <a:r>
              <a:rPr lang="en-US" sz="2200" dirty="0"/>
              <a:t>- No split, only steer &amp; switch (for diff services) </a:t>
            </a:r>
            <a:br>
              <a:rPr lang="en-US" sz="2200" dirty="0"/>
            </a:br>
            <a:r>
              <a:rPr lang="en-US" sz="2200" dirty="0"/>
              <a:t>- Both single-active and </a:t>
            </a:r>
            <a:r>
              <a:rPr lang="en-US" sz="2200" dirty="0">
                <a:solidFill>
                  <a:srgbClr val="FF0000"/>
                </a:solidFill>
              </a:rPr>
              <a:t>dual-active transmission, assuming dual SIM/subscription</a:t>
            </a:r>
            <a:endParaRPr lang="en-US" sz="40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F75F375-EE27-0E47-ED55-0632C7DBDF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0891420"/>
              </p:ext>
            </p:extLst>
          </p:nvPr>
        </p:nvGraphicFramePr>
        <p:xfrm>
          <a:off x="2193960" y="2041635"/>
          <a:ext cx="7920990" cy="33975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0030">
                  <a:extLst>
                    <a:ext uri="{9D8B030D-6E8A-4147-A177-3AD203B41FA5}">
                      <a16:colId xmlns:a16="http://schemas.microsoft.com/office/drawing/2014/main" val="893256593"/>
                    </a:ext>
                  </a:extLst>
                </a:gridCol>
                <a:gridCol w="6410960">
                  <a:extLst>
                    <a:ext uri="{9D8B030D-6E8A-4147-A177-3AD203B41FA5}">
                      <a16:colId xmlns:a16="http://schemas.microsoft.com/office/drawing/2014/main" val="158020871"/>
                    </a:ext>
                  </a:extLst>
                </a:gridCol>
              </a:tblGrid>
              <a:tr h="447565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Scenario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Proposal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87167123"/>
                  </a:ext>
                </a:extLst>
              </a:tr>
              <a:tr h="873493">
                <a:tc>
                  <a:txBody>
                    <a:bodyPr/>
                    <a:lstStyle/>
                    <a:p>
                      <a:r>
                        <a:rPr lang="en-US" sz="2000" dirty="0"/>
                        <a:t>Intra-PLMN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Steer/switch with no simultaneous data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Optional Steer/switch with simultaneous data (dual active)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Assuming two [SIM/subscriptions/Identifiers]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13673277"/>
                  </a:ext>
                </a:extLst>
              </a:tr>
              <a:tr h="515738">
                <a:tc>
                  <a:txBody>
                    <a:bodyPr/>
                    <a:lstStyle/>
                    <a:p>
                      <a:r>
                        <a:rPr lang="en-US" sz="2000" dirty="0"/>
                        <a:t>Inter-PLMN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Steer/switch with no simultaneous data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Optional Steer/switch with simultaneous data (dual active)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  <a:highlight>
                            <a:srgbClr val="FFFF00"/>
                          </a:highlight>
                        </a:rPr>
                        <a:t>Assuming two [SIM/subscriptions/Identifiers]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1994103"/>
                  </a:ext>
                </a:extLst>
              </a:tr>
              <a:tr h="1121170">
                <a:tc>
                  <a:txBody>
                    <a:bodyPr/>
                    <a:lstStyle/>
                    <a:p>
                      <a:r>
                        <a:rPr lang="en-US" sz="2000" dirty="0"/>
                        <a:t>PLMN - NPN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dirty="0"/>
                        <a:t>PNI-NPN: same as inter-PLMN</a:t>
                      </a:r>
                      <a:endParaRPr lang="en-US" sz="1800" dirty="0">
                        <a:solidFill>
                          <a:srgbClr val="C00000"/>
                        </a:solidFill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8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SNPN: only single active steer (no sim transmission)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38034556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746071B2-F8EB-4451-30D4-09653CFC3974}"/>
              </a:ext>
            </a:extLst>
          </p:cNvPr>
          <p:cNvSpPr txBox="1"/>
          <p:nvPr/>
        </p:nvSpPr>
        <p:spPr>
          <a:xfrm>
            <a:off x="2457521" y="5791444"/>
            <a:ext cx="70522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/>
              <a:t>Notes: </a:t>
            </a:r>
          </a:p>
          <a:p>
            <a:r>
              <a:rPr lang="en-US" sz="1600" i="1" dirty="0"/>
              <a:t>- Inter-PLMN can be same or different MNO</a:t>
            </a:r>
          </a:p>
          <a:p>
            <a:r>
              <a:rPr lang="en-US" sz="1600" i="1" dirty="0"/>
              <a:t>- No restriction/exclusion on RAT combos, i.e. can be both TN, NTN or a mix </a:t>
            </a:r>
          </a:p>
        </p:txBody>
      </p:sp>
    </p:spTree>
    <p:extLst>
      <p:ext uri="{BB962C8B-B14F-4D97-AF65-F5344CB8AC3E}">
        <p14:creationId xmlns:p14="http://schemas.microsoft.com/office/powerpoint/2010/main" val="12360736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2CA3E-8C29-3E1E-8D98-A21443FA5C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041" y="449461"/>
            <a:ext cx="10916920" cy="1450726"/>
          </a:xfrm>
        </p:spPr>
        <p:txBody>
          <a:bodyPr>
            <a:normAutofit fontScale="90000"/>
          </a:bodyPr>
          <a:lstStyle/>
          <a:p>
            <a:r>
              <a:rPr lang="en-US" sz="4900" dirty="0"/>
              <a:t>Way Forward-2</a:t>
            </a:r>
            <a:br>
              <a:rPr lang="en-US" sz="3100" dirty="0"/>
            </a:br>
            <a:r>
              <a:rPr lang="en-US" sz="2200" dirty="0"/>
              <a:t>- No split, only steer &amp; switch (for diff services) </a:t>
            </a:r>
            <a:br>
              <a:rPr lang="en-US" sz="2200" dirty="0"/>
            </a:br>
            <a:r>
              <a:rPr lang="en-US" sz="2200" dirty="0"/>
              <a:t>- Both single-active and </a:t>
            </a:r>
            <a:r>
              <a:rPr lang="en-US" sz="2200" dirty="0">
                <a:solidFill>
                  <a:srgbClr val="FF0000"/>
                </a:solidFill>
              </a:rPr>
              <a:t>dual-active transmission</a:t>
            </a:r>
            <a:br>
              <a:rPr lang="en-US" sz="2200" dirty="0">
                <a:solidFill>
                  <a:srgbClr val="FF0000"/>
                </a:solidFill>
              </a:rPr>
            </a:br>
            <a:r>
              <a:rPr lang="en-US" sz="2200" dirty="0">
                <a:solidFill>
                  <a:srgbClr val="FF0000"/>
                </a:solidFill>
              </a:rPr>
              <a:t>    - </a:t>
            </a:r>
            <a:r>
              <a:rPr lang="en-US" sz="2200" dirty="0">
                <a:solidFill>
                  <a:srgbClr val="0070C0"/>
                </a:solidFill>
              </a:rPr>
              <a:t>Using single or dual subscription</a:t>
            </a:r>
            <a:br>
              <a:rPr lang="en-US" sz="2200" dirty="0">
                <a:solidFill>
                  <a:srgbClr val="0070C0"/>
                </a:solidFill>
              </a:rPr>
            </a:br>
            <a:r>
              <a:rPr lang="en-US" sz="2200" dirty="0">
                <a:solidFill>
                  <a:srgbClr val="0070C0"/>
                </a:solidFill>
              </a:rPr>
              <a:t>       - Dual subscription can be from the same operator</a:t>
            </a:r>
            <a:endParaRPr lang="en-US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F75F375-EE27-0E47-ED55-0632C7DBDF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3480106"/>
              </p:ext>
            </p:extLst>
          </p:nvPr>
        </p:nvGraphicFramePr>
        <p:xfrm>
          <a:off x="2193960" y="2112755"/>
          <a:ext cx="7920990" cy="33975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0030">
                  <a:extLst>
                    <a:ext uri="{9D8B030D-6E8A-4147-A177-3AD203B41FA5}">
                      <a16:colId xmlns:a16="http://schemas.microsoft.com/office/drawing/2014/main" val="893256593"/>
                    </a:ext>
                  </a:extLst>
                </a:gridCol>
                <a:gridCol w="6410960">
                  <a:extLst>
                    <a:ext uri="{9D8B030D-6E8A-4147-A177-3AD203B41FA5}">
                      <a16:colId xmlns:a16="http://schemas.microsoft.com/office/drawing/2014/main" val="158020871"/>
                    </a:ext>
                  </a:extLst>
                </a:gridCol>
              </a:tblGrid>
              <a:tr h="447565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Scenario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Proposal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87167123"/>
                  </a:ext>
                </a:extLst>
              </a:tr>
              <a:tr h="873493">
                <a:tc>
                  <a:txBody>
                    <a:bodyPr/>
                    <a:lstStyle/>
                    <a:p>
                      <a:r>
                        <a:rPr lang="en-US" sz="2000" dirty="0"/>
                        <a:t>Intra-PLMN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Steer/switch with no simultaneous data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Optional Steer/switch with simultaneous data (dual active)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70C0"/>
                          </a:solidFill>
                          <a:highlight>
                            <a:srgbClr val="FFFF00"/>
                          </a:highlight>
                        </a:rPr>
                        <a:t>Single or two [SIM/subscriptions/Identifiers]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13673277"/>
                  </a:ext>
                </a:extLst>
              </a:tr>
              <a:tr h="515738">
                <a:tc>
                  <a:txBody>
                    <a:bodyPr/>
                    <a:lstStyle/>
                    <a:p>
                      <a:r>
                        <a:rPr lang="en-US" sz="2000" dirty="0"/>
                        <a:t>Inter-PLMN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Steer/switch with no simultaneous data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Optional Steer/switch with simultaneous data (dual active)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70C0"/>
                          </a:solidFill>
                          <a:highlight>
                            <a:srgbClr val="FFFF00"/>
                          </a:highlight>
                        </a:rPr>
                        <a:t>Single or two [SIM/subscriptions/Identifiers]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1994103"/>
                  </a:ext>
                </a:extLst>
              </a:tr>
              <a:tr h="1121170">
                <a:tc>
                  <a:txBody>
                    <a:bodyPr/>
                    <a:lstStyle/>
                    <a:p>
                      <a:r>
                        <a:rPr lang="en-US" sz="2000" dirty="0"/>
                        <a:t>PLMN - NPN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800" dirty="0"/>
                        <a:t>PNI-NPN: same as inter-PLMN</a:t>
                      </a:r>
                      <a:endParaRPr lang="en-US" sz="1800" dirty="0">
                        <a:solidFill>
                          <a:srgbClr val="C00000"/>
                        </a:solidFill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sz="18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SNPN: only single active steer (no sim transmission)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38034556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B4EB8DC8-719C-14AC-51DC-D48434DA4E89}"/>
              </a:ext>
            </a:extLst>
          </p:cNvPr>
          <p:cNvSpPr txBox="1"/>
          <p:nvPr/>
        </p:nvSpPr>
        <p:spPr>
          <a:xfrm>
            <a:off x="2457521" y="5791444"/>
            <a:ext cx="70522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/>
              <a:t>Notes: </a:t>
            </a:r>
          </a:p>
          <a:p>
            <a:r>
              <a:rPr lang="en-US" sz="1600" i="1" dirty="0"/>
              <a:t>- Inter-PLMN can be same or different MNO</a:t>
            </a:r>
          </a:p>
          <a:p>
            <a:r>
              <a:rPr lang="en-US" sz="1600" i="1" dirty="0"/>
              <a:t>- No restriction/exclusion on RAT combos, i.e. can be both TN, NTN or a mix </a:t>
            </a:r>
          </a:p>
        </p:txBody>
      </p:sp>
    </p:spTree>
    <p:extLst>
      <p:ext uri="{BB962C8B-B14F-4D97-AF65-F5344CB8AC3E}">
        <p14:creationId xmlns:p14="http://schemas.microsoft.com/office/powerpoint/2010/main" val="22105593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325</Words>
  <Application>Microsoft Office PowerPoint</Application>
  <PresentationFormat>Widescreen</PresentationFormat>
  <Paragraphs>41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DualSteer</vt:lpstr>
      <vt:lpstr>Way Forward-1 - No split, only steer &amp; switch (for diff services)  - Both single-active and dual-active transmission, assuming dual SIM/subscription</vt:lpstr>
      <vt:lpstr>Way Forward-2 - No split, only steer &amp; switch (for diff services)  - Both single-active and dual-active transmission     - Using single or dual subscription        - Dual subscription can be from the same operator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DualSteer</dc:title>
  <dc:creator>Qualcomm1</dc:creator>
  <cp:lastModifiedBy>Qualcomm1</cp:lastModifiedBy>
  <cp:revision>2</cp:revision>
  <dcterms:created xsi:type="dcterms:W3CDTF">2023-11-15T15:27:21Z</dcterms:created>
  <dcterms:modified xsi:type="dcterms:W3CDTF">2023-11-15T20:47:14Z</dcterms:modified>
</cp:coreProperties>
</file>