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90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369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4D6F-CBEF-4AB4-9C6A-EEBA0AF3F540}" type="datetimeFigureOut">
              <a:rPr lang="en-GB" smtClean="0"/>
              <a:t>31/08/2022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F75F3-4322-4B7E-AF2D-3079BE5AB0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059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ABB61-8133-4795-AEF0-E6B0BB7D1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742082-98AC-4825-9EB4-1862CA721E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AA063-318F-4F40-8C03-AD118CFB2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86FFD-BB76-4509-B9E9-28ABB14F223D}" type="datetime1">
              <a:rPr lang="en-GB" smtClean="0"/>
              <a:t>31/08/2022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BB522-9C41-49BA-8D2D-59EBDC737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DFFDD8-A78F-4C49-9A13-EB58D9467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8526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4ECD0-9A98-4F9A-9710-BD658770D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5D4AA9-7D47-4A38-BFF4-9CCAEF649E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7A1751-2AFE-43A0-A9BD-D3C19673D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57E2C-586C-414D-BEB2-4A83DF5692BE}" type="datetime1">
              <a:rPr lang="en-GB" smtClean="0"/>
              <a:t>31/08/2022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2D7E1-A84A-4932-AFE3-9F474EC8A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AC85E-883F-45CE-A6AA-B5537C285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144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B54387-D89C-4F27-B434-F29F29EB86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AB1039-2DB4-46E4-8B61-1845D9212E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7A05D-A599-4243-8747-9E007B656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76E61-9BA8-4C62-B37B-A3D6757FA34C}" type="datetime1">
              <a:rPr lang="en-GB" smtClean="0"/>
              <a:t>31/08/2022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4ABCE8-8F0C-4A2D-B6E8-675539FA6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9FB8-90FF-4B43-9B00-903B32830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35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03F78-1B4E-4B15-B5C5-4AAE4D430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E28C9-8057-497A-98DF-05B78C746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96C12-D00D-4CD4-97BF-FF88DB9F3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653B2-B754-4025-BDCE-2598761E50FC}" type="datetime1">
              <a:rPr lang="en-GB" smtClean="0"/>
              <a:t>31/08/2022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B95FA7-2C8C-4B0A-BFCB-6E1719395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F35EE-DB89-4567-B883-2A870CB7B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295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8D8E7-C7AB-4791-8081-2C30CE3E9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36FD-912E-40DE-AAB2-1A99414473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9E3CF-5FBD-4131-B5DC-6047E5DA9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D755-5B94-4D65-87E3-3DD0383BCC31}" type="datetime1">
              <a:rPr lang="en-GB" smtClean="0"/>
              <a:t>31/08/2022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5DC28-50A0-4464-B1A1-47430A297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0A11D-9777-4BA1-BB7D-CB0174AB7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15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53939-F06E-47EB-B8DE-871E5351E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10507-FEB6-4813-A8BA-419DF28235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C2126A-E30B-461D-BE9B-3BAD13DF4A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EB2FB0-085C-4023-8151-0CB1A203B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C98D-53A2-4780-9C7A-77EBD8A7E88D}" type="datetime1">
              <a:rPr lang="en-GB" smtClean="0"/>
              <a:t>31/08/2022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06B8A1-198B-451A-8DB9-E62C71013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112992-02EC-4FC5-8C8F-054B29C5C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87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2CD5D-BA3C-4049-BFD8-DC7763D30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128D4-B18E-42BC-A5FD-9617AEB281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4A0B90-9703-4ED9-9210-6BCAB945A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EFE5D8-08F4-427F-B5DD-A37A3BD80A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FA4382-12E1-4D24-908D-27CEF4D121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0CDB36-6B13-4884-8D1C-A570DB236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FB7E6-2013-4DEA-8058-25BA3CB269BB}" type="datetime1">
              <a:rPr lang="en-GB" smtClean="0"/>
              <a:t>31/08/2022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898639-0761-4E04-9F1A-45271D814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4B2014-40FC-497E-9A4F-992F761AE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792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98B27-9504-4BAD-AA00-C399E4E35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B50465-563F-40A7-9DAB-A2D447F4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0CBF4-4D23-4E1D-B088-F0CFD81FD0D2}" type="datetime1">
              <a:rPr lang="en-GB" smtClean="0"/>
              <a:t>31/08/2022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5C53E9-AD34-4E99-81B8-2F7DAFFEE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FB7E00-73F6-4AFC-B143-B394DE4DD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626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4AF959-EECD-4124-92B3-E52D835A6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453-0496-4EBF-A352-9FA5FAF6DDF6}" type="datetime1">
              <a:rPr lang="en-GB" smtClean="0"/>
              <a:t>31/08/2022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7B71EC-DA20-49F1-A225-576359934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21F3F6-75BD-4AED-9933-D58F7F48B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3563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51553-68CF-4CE1-9235-FA1B21C90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5D7B1-1388-4303-BFFF-3891A7972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94D3BB-8EC3-4A1C-BA3C-A2ACE96B8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57E78-BC4D-478B-AB71-33248CF6E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40986-877C-4766-853A-D24037DF824C}" type="datetime1">
              <a:rPr lang="en-GB" smtClean="0"/>
              <a:t>31/08/2022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75584D-B093-4210-A3B3-59048995B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EEFF83-8FFF-4697-AF67-665FCB732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11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08745-EC22-4334-B7F5-F1BC473A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AC44B8-9F62-447C-B889-E4DD008F31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712A5D-73E7-4E88-84B1-706F3825A7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461F2B-76B1-482B-9E36-9B4AA736F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28E8-D53E-4311-BAE0-50DF46A64D98}" type="datetime1">
              <a:rPr lang="en-GB" smtClean="0"/>
              <a:t>31/08/2022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6137DB-360E-4C86-A5D9-7F26A43D3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4F3A1F-4036-4EAD-86FE-7A29E1E60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37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D562DF-0F4A-424C-929F-D096276E2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70F1B4-A166-4315-8C18-C1544EDB9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A1E9C1-D3AF-4F11-857C-6095AD1E1E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31E92-3A38-4D26-8F92-90516723FF08}" type="datetime1">
              <a:rPr lang="en-GB" smtClean="0"/>
              <a:t>31/08/2022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7550B-B93E-42E3-AA00-3D6FA8CE1C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629F3-0CA1-400D-85DF-90F8E21BDE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45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8F414-3248-43C0-96E6-5B9701DFC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821" y="112462"/>
            <a:ext cx="10515600" cy="1325563"/>
          </a:xfrm>
        </p:spPr>
        <p:txBody>
          <a:bodyPr/>
          <a:lstStyle/>
          <a:p>
            <a:r>
              <a:rPr lang="en-GB" dirty="0"/>
              <a:t>Handling of “mini WID”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8A98D5-8D75-4DDF-A9A5-8FD07A2AD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7142"/>
            <a:ext cx="10515600" cy="4979821"/>
          </a:xfrm>
        </p:spPr>
        <p:txBody>
          <a:bodyPr>
            <a:normAutofit fontScale="55000" lnSpcReduction="20000"/>
          </a:bodyPr>
          <a:lstStyle/>
          <a:p>
            <a:r>
              <a:rPr lang="en-GB" sz="3800" dirty="0"/>
              <a:t>At the moment, there is no distinction between a “Mini WID”* and a “normal WID”</a:t>
            </a:r>
          </a:p>
          <a:p>
            <a:pPr lvl="1"/>
            <a:r>
              <a:rPr lang="en-GB" sz="2900" dirty="0"/>
              <a:t>This creates ambiguity: e.g. in Rel-17, “5GSAT” and “</a:t>
            </a:r>
            <a:r>
              <a:rPr lang="en-GB" sz="2900" dirty="0" err="1"/>
              <a:t>eCNAM_An</a:t>
            </a:r>
            <a:r>
              <a:rPr lang="en-GB" sz="2900" dirty="0"/>
              <a:t>” are displayed at the same level(in the Work Plan, in 3GPP portal, etc), when the first one was a key topic and the second one was solved by one CR</a:t>
            </a:r>
          </a:p>
          <a:p>
            <a:r>
              <a:rPr lang="en-GB" sz="3800" dirty="0">
                <a:solidFill>
                  <a:srgbClr val="C00000"/>
                </a:solidFill>
              </a:rPr>
              <a:t>Proposal 1</a:t>
            </a:r>
            <a:r>
              <a:rPr lang="en-GB" sz="3800" dirty="0"/>
              <a:t>: it is proposed to introduce a mechanism to distinguish a </a:t>
            </a:r>
            <a:r>
              <a:rPr lang="en-GB" sz="3800" dirty="0" err="1"/>
              <a:t>miniWID</a:t>
            </a:r>
            <a:r>
              <a:rPr lang="en-GB" sz="3800" dirty="0"/>
              <a:t> from a “normal” WID</a:t>
            </a:r>
          </a:p>
          <a:p>
            <a:r>
              <a:rPr lang="en-GB" sz="3800" dirty="0">
                <a:solidFill>
                  <a:srgbClr val="C00000"/>
                </a:solidFill>
              </a:rPr>
              <a:t>Proposal 2</a:t>
            </a:r>
            <a:r>
              <a:rPr lang="en-GB" sz="3800" dirty="0"/>
              <a:t>: it is proposed to introduce the same mechanism as used by SA2, i.e.</a:t>
            </a:r>
          </a:p>
          <a:p>
            <a:pPr lvl="1"/>
            <a:r>
              <a:rPr lang="en-GB" sz="2900" dirty="0">
                <a:solidFill>
                  <a:srgbClr val="C00000"/>
                </a:solidFill>
              </a:rPr>
              <a:t>For </a:t>
            </a:r>
            <a:r>
              <a:rPr lang="en-GB" sz="2900" dirty="0" err="1">
                <a:solidFill>
                  <a:srgbClr val="C00000"/>
                </a:solidFill>
              </a:rPr>
              <a:t>miniWID</a:t>
            </a:r>
            <a:r>
              <a:rPr lang="en-GB" sz="2900" dirty="0">
                <a:solidFill>
                  <a:srgbClr val="C00000"/>
                </a:solidFill>
              </a:rPr>
              <a:t>, </a:t>
            </a:r>
            <a:r>
              <a:rPr lang="en-GB" sz="2900" dirty="0"/>
              <a:t>the distinction is made on </a:t>
            </a:r>
            <a:r>
              <a:rPr lang="en-GB" sz="2900" dirty="0">
                <a:solidFill>
                  <a:srgbClr val="C00000"/>
                </a:solidFill>
              </a:rPr>
              <a:t>the acronym</a:t>
            </a:r>
            <a:r>
              <a:rPr lang="en-GB" sz="2900" dirty="0"/>
              <a:t>, that </a:t>
            </a:r>
            <a:r>
              <a:rPr lang="en-GB" sz="2900" dirty="0">
                <a:solidFill>
                  <a:srgbClr val="C00000"/>
                </a:solidFill>
              </a:rPr>
              <a:t>shall start by “</a:t>
            </a:r>
            <a:r>
              <a:rPr lang="en-GB" sz="2900" dirty="0" err="1">
                <a:solidFill>
                  <a:srgbClr val="C00000"/>
                </a:solidFill>
              </a:rPr>
              <a:t>TEIxx</a:t>
            </a:r>
            <a:r>
              <a:rPr lang="en-GB" sz="2900" dirty="0">
                <a:solidFill>
                  <a:srgbClr val="C00000"/>
                </a:solidFill>
              </a:rPr>
              <a:t>_”. </a:t>
            </a:r>
          </a:p>
          <a:p>
            <a:pPr lvl="2"/>
            <a:r>
              <a:rPr lang="en-GB" sz="2600" dirty="0"/>
              <a:t>In SA2, see e.g. “TEI17_DCAMP”</a:t>
            </a:r>
          </a:p>
          <a:p>
            <a:pPr lvl="2"/>
            <a:r>
              <a:rPr lang="en-GB" sz="2600" dirty="0"/>
              <a:t>In the previous example, it is: “TEI17_eCNAM_AM” (while the name remains “Enhanced Calling Name Service Analytics Interworking”)</a:t>
            </a:r>
          </a:p>
          <a:p>
            <a:pPr lvl="1"/>
            <a:r>
              <a:rPr lang="en-GB" sz="2900" dirty="0"/>
              <a:t>For “Normal” WID, nothing is changed </a:t>
            </a:r>
          </a:p>
          <a:p>
            <a:endParaRPr lang="en-GB" sz="3800" dirty="0"/>
          </a:p>
          <a:p>
            <a:r>
              <a:rPr lang="en-GB" sz="3800" dirty="0"/>
              <a:t>The impacts of these proposals can be made at SA1 or directly when the mini WIDs are presented to SA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* In SA1, a “mini WID” refers to a WID without preliminary study, that can be completed with a very limited number of CRs, usually within one or two SA1 meeting(s)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0D0EC-F7CD-436D-A45D-A3844D7B7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1</a:t>
            </a:fld>
            <a:endParaRPr lang="en-GB"/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FCC019B1-DED1-B72B-035F-8B63EE012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110" y="6379829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100" dirty="0">
                <a:latin typeface="Arial" panose="020B0604020202020204" pitchFamily="34" charset="0"/>
              </a:rPr>
              <a:t>Source: MCC (Work Plan Manager), Chair</a:t>
            </a:r>
            <a:endParaRPr lang="en-GB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latin typeface="Arial" panose="020B0604020202020204" pitchFamily="34" charset="0"/>
              </a:rPr>
              <a:t>S1-222053 </a:t>
            </a:r>
            <a:r>
              <a:rPr lang="en-GB" altLang="en-US" sz="800" dirty="0">
                <a:latin typeface="Arial" panose="020B0604020202020204" pitchFamily="34" charset="0"/>
              </a:rPr>
              <a:t>-  SA1#99e, 22 Aug -1 Sept 2022, e-meeting</a:t>
            </a:r>
          </a:p>
        </p:txBody>
      </p:sp>
    </p:spTree>
    <p:extLst>
      <p:ext uri="{BB962C8B-B14F-4D97-AF65-F5344CB8AC3E}">
        <p14:creationId xmlns:p14="http://schemas.microsoft.com/office/powerpoint/2010/main" val="1208166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0135800B0C66418A6E0EBA3E77AA10" ma:contentTypeVersion="12" ma:contentTypeDescription="Create a new document." ma:contentTypeScope="" ma:versionID="695410b3a66181f3c4a565de38edbde9">
  <xsd:schema xmlns:xsd="http://www.w3.org/2001/XMLSchema" xmlns:xs="http://www.w3.org/2001/XMLSchema" xmlns:p="http://schemas.microsoft.com/office/2006/metadata/properties" xmlns:ns3="ea71aa21-c1c3-445e-9834-b5b7c3339883" xmlns:ns4="093df648-6cae-47bd-babf-ce9a642c0b71" targetNamespace="http://schemas.microsoft.com/office/2006/metadata/properties" ma:root="true" ma:fieldsID="c6742d03fc74ae9146c60f4e9d0762a3" ns3:_="" ns4:_="">
    <xsd:import namespace="ea71aa21-c1c3-445e-9834-b5b7c3339883"/>
    <xsd:import namespace="093df648-6cae-47bd-babf-ce9a642c0b7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71aa21-c1c3-445e-9834-b5b7c33398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3df648-6cae-47bd-babf-ce9a642c0b71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580131F-1D47-4B64-A825-015DAF44B4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71aa21-c1c3-445e-9834-b5b7c3339883"/>
    <ds:schemaRef ds:uri="093df648-6cae-47bd-babf-ce9a642c0b7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C5D330-6D76-40F1-B7C8-FD3F15B8C31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44E7F61-57B7-4FFA-9F26-174CEE7187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11016</TotalTime>
  <Words>270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Handling of “mini WID”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Almodovar Chico, J.L. (José)</dc:creator>
  <cp:lastModifiedBy>Alain Sultan</cp:lastModifiedBy>
  <cp:revision>57</cp:revision>
  <dcterms:created xsi:type="dcterms:W3CDTF">2020-08-16T17:23:04Z</dcterms:created>
  <dcterms:modified xsi:type="dcterms:W3CDTF">2022-08-31T12:53:33Z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0x010100760135800B0C66418A6E0EBA3E77AA10</vt:lpwstr>
  </property>
</Properties>
</file>