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9"/>
  </p:notesMasterIdLst>
  <p:sldIdLst>
    <p:sldId id="256" r:id="rId3"/>
    <p:sldId id="293" r:id="rId4"/>
    <p:sldId id="295" r:id="rId5"/>
    <p:sldId id="299" r:id="rId6"/>
    <p:sldId id="1519" r:id="rId7"/>
    <p:sldId id="294" r:id="rId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09-05-2022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09-05-2022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09-05-2022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25848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SA1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2700" dirty="0">
                <a:solidFill>
                  <a:schemeClr val="bg1"/>
                </a:solidFill>
              </a:rPr>
              <a:t>c</a:t>
            </a:r>
            <a:r>
              <a:rPr lang="en-IN" sz="5300" dirty="0"/>
              <a:t>UE signalling as a user service</a:t>
            </a:r>
            <a:br>
              <a:rPr lang="en-IN" sz="5300" dirty="0"/>
            </a:br>
            <a:br>
              <a:rPr lang="en-IN" sz="700" dirty="0"/>
            </a:br>
            <a:r>
              <a:rPr lang="en-IN" sz="3600" dirty="0"/>
              <a:t>(Companion to S1-221036)</a:t>
            </a: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1EAE0-4C70-4A66-827D-F7CD2F01B743}"/>
              </a:ext>
            </a:extLst>
          </p:cNvPr>
          <p:cNvSpPr txBox="1"/>
          <p:nvPr/>
        </p:nvSpPr>
        <p:spPr>
          <a:xfrm>
            <a:off x="10283687" y="569843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S1-221204r1</a:t>
            </a:r>
            <a:endParaRPr lang="en-IN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D6E86-F14E-4493-B9EE-77604ED415E3}"/>
              </a:ext>
            </a:extLst>
          </p:cNvPr>
          <p:cNvSpPr txBox="1"/>
          <p:nvPr/>
        </p:nvSpPr>
        <p:spPr>
          <a:xfrm>
            <a:off x="3195387" y="5407319"/>
            <a:ext cx="7752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Source: IIT Bombay, </a:t>
            </a:r>
            <a:r>
              <a:rPr lang="en-US" sz="2000" dirty="0" err="1"/>
              <a:t>Saankhya</a:t>
            </a:r>
            <a:r>
              <a:rPr lang="en-US" sz="2000" dirty="0"/>
              <a:t> Labs, </a:t>
            </a:r>
            <a:r>
              <a:rPr lang="en-US" sz="2000" dirty="0" err="1"/>
              <a:t>Tejas</a:t>
            </a:r>
            <a:r>
              <a:rPr lang="en-US" sz="2000" dirty="0"/>
              <a:t> Networks, IIT Kanpur, </a:t>
            </a:r>
            <a:r>
              <a:rPr lang="en-US" sz="2000" dirty="0" err="1"/>
              <a:t>CEWiT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UE Signalling as User Service (or as User Data)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Control plane of 5G system exchanges signalling messages with UEs 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TS 22.261, “Clause 6.4.2.4  Efficient Control Plane”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Signalling message examples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NAS messages - UE “Registration”, “Authentication” etc.</a:t>
            </a:r>
          </a:p>
          <a:p>
            <a:pPr lvl="1">
              <a:lnSpc>
                <a:spcPct val="115000"/>
              </a:lnSpc>
            </a:pPr>
            <a:r>
              <a:rPr lang="en-GB" sz="1968" kern="0" dirty="0"/>
              <a:t>AS messages - “</a:t>
            </a:r>
            <a:r>
              <a:rPr lang="en-GB" sz="1968" kern="0" dirty="0" err="1"/>
              <a:t>RRCSetup</a:t>
            </a:r>
            <a:r>
              <a:rPr lang="en-GB" sz="1968" kern="0" dirty="0"/>
              <a:t>”, “</a:t>
            </a:r>
            <a:r>
              <a:rPr lang="en-GB" sz="1968" kern="0" dirty="0" err="1"/>
              <a:t>MeasurementReport</a:t>
            </a:r>
            <a:r>
              <a:rPr lang="en-GB" sz="1968" kern="0" dirty="0"/>
              <a:t>” etc.</a:t>
            </a:r>
            <a:endParaRPr lang="en-IN" sz="1968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Exchange of signalling messages between UE and the 5GS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Requires a path to be established through the 5G network, e.g., SRB over the radio link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Signalling paths (SRBs) similar to data paths such as DRB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But 5GS treats UE signalling traffic differently from the user data traffic</a:t>
            </a:r>
            <a:endParaRPr lang="en-IN" sz="2400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The SID would study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If it is possible to treat “UE signalling” as user (data) service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Can signalling and data traffic be treated in a similar manner by 5GS? </a:t>
            </a:r>
          </a:p>
          <a:p>
            <a:pPr lvl="1">
              <a:lnSpc>
                <a:spcPct val="115000"/>
              </a:lnSpc>
            </a:pPr>
            <a:r>
              <a:rPr lang="en-IN" sz="1968" kern="0" dirty="0"/>
              <a:t>Are there any advantages thereof?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Key Difference between UE signalling and User Service (Data)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172280" y="1315427"/>
            <a:ext cx="4041911" cy="4926346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232" kern="0" dirty="0"/>
              <a:t>UE signalling and user data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Different end points in 5G network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UE signalling end points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Control plane functions in 5GS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AMF, AUSF…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User service end points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Part of user plane 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Functions in data network</a:t>
            </a:r>
          </a:p>
          <a:p>
            <a:pPr lvl="1">
              <a:lnSpc>
                <a:spcPct val="115000"/>
              </a:lnSpc>
            </a:pPr>
            <a:r>
              <a:rPr lang="en-GB" sz="1800" kern="0" dirty="0"/>
              <a:t>AF/AS 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DC9021-81EC-2F41-099C-7286EF44F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798" y="2156512"/>
            <a:ext cx="7997922" cy="408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1004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UE Signalling as User Service (or Data) – An Example</a:t>
            </a:r>
          </a:p>
        </p:txBody>
      </p:sp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923838BD-1673-45E2-5112-E7FCA432C260}"/>
              </a:ext>
            </a:extLst>
          </p:cNvPr>
          <p:cNvSpPr txBox="1">
            <a:spLocks/>
          </p:cNvSpPr>
          <p:nvPr/>
        </p:nvSpPr>
        <p:spPr>
          <a:xfrm>
            <a:off x="477081" y="1209409"/>
            <a:ext cx="8256102" cy="584775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232" kern="0" dirty="0"/>
              <a:t>Placing UE signalling end points in user plane (or data network)</a:t>
            </a:r>
          </a:p>
          <a:p>
            <a:pPr marL="495577" lvl="1" indent="0">
              <a:lnSpc>
                <a:spcPct val="115000"/>
              </a:lnSpc>
              <a:buNone/>
            </a:pPr>
            <a:endParaRPr lang="en-GB" sz="1800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CA776F-E5EC-E3D3-61FC-C7C4FB46A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417" y="2112237"/>
            <a:ext cx="8073431" cy="446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72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51225"/>
            <a:ext cx="10888579" cy="1080000"/>
          </a:xfrm>
        </p:spPr>
        <p:txBody>
          <a:bodyPr>
            <a:noAutofit/>
          </a:bodyPr>
          <a:lstStyle/>
          <a:p>
            <a:r>
              <a:rPr lang="en-IN" sz="3600" dirty="0"/>
              <a:t>Summary and Potential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864" y="1175384"/>
            <a:ext cx="11225462" cy="5682616"/>
          </a:xfrm>
        </p:spPr>
        <p:txBody>
          <a:bodyPr>
            <a:normAutofit fontScale="77500" lnSpcReduction="20000"/>
          </a:bodyPr>
          <a:lstStyle/>
          <a:p>
            <a:r>
              <a:rPr lang="en-IN" dirty="0">
                <a:cs typeface="Calibri" panose="020F0502020204030204" pitchFamily="34" charset="0"/>
              </a:rPr>
              <a:t>Change in perspective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UE Signaling and UE Data – similar from network perspective</a:t>
            </a:r>
          </a:p>
          <a:p>
            <a:r>
              <a:rPr lang="en-IN" dirty="0">
                <a:cs typeface="Calibri" panose="020F0502020204030204" pitchFamily="34" charset="0"/>
              </a:rPr>
              <a:t>Decoupled “UE signalling” and “User Plane Control” functions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Dedicated UE signalling service functions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For Signalling exchange with UEs and UE control &amp; state management (RRC Server, NAS Server)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User Plane Control Functions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Controls user plane as in SDN paradigm</a:t>
            </a:r>
          </a:p>
          <a:p>
            <a:pPr lvl="2"/>
            <a:r>
              <a:rPr lang="en-IN" dirty="0">
                <a:cs typeface="Calibri" panose="020F0502020204030204" pitchFamily="34" charset="0"/>
              </a:rPr>
              <a:t>But does not exchange signalling messages with UEs</a:t>
            </a:r>
          </a:p>
          <a:p>
            <a:r>
              <a:rPr lang="en-IN" dirty="0">
                <a:cs typeface="Calibri" panose="020F0502020204030204" pitchFamily="34" charset="0"/>
              </a:rPr>
              <a:t>Flexible function placement and chaining for UE signalling services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RRC Server, NAS Server, Auth Server… (signalling servers) can be chained together to serve UEs</a:t>
            </a:r>
          </a:p>
          <a:p>
            <a:r>
              <a:rPr lang="en-IN" dirty="0">
                <a:cs typeface="Calibri" panose="020F0502020204030204" pitchFamily="34" charset="0"/>
              </a:rPr>
              <a:t>Use case specific variants of UE signalling protocols – possibly easy to support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Specific Auth Servers - can be chained for specific types of users</a:t>
            </a:r>
          </a:p>
          <a:p>
            <a:r>
              <a:rPr lang="en-IN" dirty="0">
                <a:cs typeface="Calibri" panose="020F0502020204030204" pitchFamily="34" charset="0"/>
              </a:rPr>
              <a:t>Enhanced modularity</a:t>
            </a:r>
          </a:p>
          <a:p>
            <a:r>
              <a:rPr lang="en-IN" dirty="0">
                <a:cs typeface="Calibri" panose="020F0502020204030204" pitchFamily="34" charset="0"/>
              </a:rPr>
              <a:t>Simpler message flow &amp; simpler protocols</a:t>
            </a:r>
          </a:p>
          <a:p>
            <a:r>
              <a:rPr lang="en-IN" dirty="0">
                <a:cs typeface="Calibri" panose="020F0502020204030204" pitchFamily="34" charset="0"/>
              </a:rPr>
              <a:t>Possibly built-in services such as PDU Connectivity, Handover and user services such as IMS/Streaming (i.e. AF/AS based services) can be handled in a similar manner</a:t>
            </a:r>
          </a:p>
          <a:p>
            <a:pPr lvl="1"/>
            <a:r>
              <a:rPr lang="en-IN" dirty="0">
                <a:cs typeface="Calibri" panose="020F0502020204030204" pitchFamily="34" charset="0"/>
              </a:rPr>
              <a:t>Right now they are handled differently</a:t>
            </a:r>
          </a:p>
        </p:txBody>
      </p:sp>
    </p:spTree>
    <p:extLst>
      <p:ext uri="{BB962C8B-B14F-4D97-AF65-F5344CB8AC3E}">
        <p14:creationId xmlns:p14="http://schemas.microsoft.com/office/powerpoint/2010/main" val="2040908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2872570"/>
            <a:ext cx="10363201" cy="1470025"/>
          </a:xfrm>
        </p:spPr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15123</TotalTime>
  <Words>436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3GPP SA1 Proposal  cUE signalling as a user service  (Companion to S1-221036)</vt:lpstr>
      <vt:lpstr>PowerPoint Presentation</vt:lpstr>
      <vt:lpstr>PowerPoint Presentation</vt:lpstr>
      <vt:lpstr>PowerPoint Presentation</vt:lpstr>
      <vt:lpstr>Summary and Potential Benefits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S1-221xxx</dc:title>
  <dc:creator>Pranav Jha</dc:creator>
  <cp:lastModifiedBy>Pranav Jha</cp:lastModifiedBy>
  <cp:revision>334</cp:revision>
  <dcterms:created xsi:type="dcterms:W3CDTF">2021-08-01T12:34:05Z</dcterms:created>
  <dcterms:modified xsi:type="dcterms:W3CDTF">2022-05-09T11:14:46Z</dcterms:modified>
</cp:coreProperties>
</file>