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handoutMasterIdLst>
    <p:handoutMasterId r:id="rId11"/>
  </p:handoutMasterIdLst>
  <p:sldIdLst>
    <p:sldId id="303" r:id="rId4"/>
    <p:sldId id="709" r:id="rId6"/>
    <p:sldId id="716" r:id="rId7"/>
    <p:sldId id="710" r:id="rId8"/>
    <p:sldId id="714" r:id="rId9"/>
    <p:sldId id="713" r:id="rId10"/>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312"/>
    <p:restoredTop sz="94268"/>
  </p:normalViewPr>
  <p:slideViewPr>
    <p:cSldViewPr snapToGrid="0" showGuides="1">
      <p:cViewPr varScale="1">
        <p:scale>
          <a:sx n="121" d="100"/>
          <a:sy n="121" d="100"/>
        </p:scale>
        <p:origin x="1620" y="108"/>
      </p:cViewPr>
      <p:guideLst>
        <p:guide orient="horz" pos="2183"/>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p>
            <a:pPr lvl="0" algn="r" defTabSz="930275" eaLnBrk="1" hangingPunct="1">
              <a:buNone/>
            </a:pPr>
            <a:fld id="{9A0DB2DC-4C9A-4742-B13C-FB6460FD3503}" type="slidenum">
              <a:rPr lang="en-US" altLang="en-US" sz="1200" dirty="0">
                <a:latin typeface="Times New Roman" panose="02020603050405020304" pitchFamily="18" charset="0"/>
              </a:rPr>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p>
            <a:pPr lvl="0" eaLnBrk="1" hangingPunct="1"/>
            <a:r>
              <a:rPr lang="en-US" altLang="en-US" sz="1000" dirty="0">
                <a:latin typeface="Calibri" panose="020F0502020204030204" pitchFamily="34" charset="0"/>
              </a:rPr>
              <a:t>Hi everyone</a:t>
            </a:r>
            <a:r>
              <a:rPr lang="zh-CN" altLang="en-US" sz="1000" dirty="0">
                <a:latin typeface="Calibri" panose="020F0502020204030204" pitchFamily="34" charset="0"/>
                <a:ea typeface="宋体" panose="02010600030101010101" pitchFamily="2" charset="-122"/>
              </a:rPr>
              <a:t>，</a:t>
            </a:r>
            <a:r>
              <a:rPr lang="en-US" altLang="zh-CN" sz="1000" dirty="0">
                <a:latin typeface="Calibri" panose="020F0502020204030204" pitchFamily="34" charset="0"/>
                <a:ea typeface="宋体" panose="02010600030101010101" pitchFamily="2" charset="-122"/>
              </a:rPr>
              <a:t>This is Pengtai from China Mobile. </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 </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Here we bring a discussion on a new topic about Additional capabilities of mobile networks for drone operations and management.</a:t>
            </a:r>
            <a:endParaRPr lang="en-US" altLang="zh-CN" sz="1000" dirty="0">
              <a:latin typeface="Calibri" panose="020F0502020204030204" pitchFamily="34" charset="0"/>
              <a:ea typeface="宋体" panose="02010600030101010101" pitchFamily="2" charset="-122"/>
            </a:endParaRPr>
          </a:p>
          <a:p>
            <a:pPr lvl="0" eaLnBrk="1" hangingPunct="1"/>
            <a:r>
              <a:rPr lang="en-US" altLang="zh-CN" sz="1000" dirty="0">
                <a:latin typeface="Calibri" panose="020F0502020204030204" pitchFamily="34" charset="0"/>
                <a:ea typeface="宋体" panose="02010600030101010101" pitchFamily="2" charset="-122"/>
              </a:rPr>
              <a:t>The starting point for this SID is the requirements of operators towards the drones application. Also, this SID wants to gather market forces of CT industry and focus on the enhanced scenarios or capabilities for the drone business. </a:t>
            </a:r>
            <a:endParaRPr lang="en-US" altLang="zh-CN" sz="1000" dirty="0">
              <a:latin typeface="Calibri" panose="020F0502020204030204" pitchFamily="34" charset="0"/>
              <a:ea typeface="宋体" panose="02010600030101010101" pitchFamily="2" charset="-122"/>
            </a:endParaRPr>
          </a:p>
          <a:p>
            <a:pPr lvl="0" eaLnBrk="1" hangingPunct="1"/>
            <a:endParaRPr lang="en-US" altLang="zh-CN" sz="1000" dirty="0">
              <a:latin typeface="Calibri" panose="020F0502020204030204" pitchFamily="34" charset="0"/>
              <a:ea typeface="宋体" panose="02010600030101010101" pitchFamily="2" charset="-122"/>
            </a:endParaRPr>
          </a:p>
          <a:p>
            <a:pPr lvl="0" eaLnBrk="1" hangingPunct="1"/>
            <a:endParaRPr lang="en-US" altLang="zh-CN"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幻灯片图像占位符 1"/>
          <p:cNvSpPr>
            <a:spLocks noGrp="1" noRot="1" noTextEdit="1"/>
          </p:cNvSpPr>
          <p:nvPr>
            <p:ph type="sldImg"/>
          </p:nvPr>
        </p:nvSpPr>
        <p:spPr/>
      </p:sp>
      <p:sp>
        <p:nvSpPr>
          <p:cNvPr id="11266" name="文本占位符 2"/>
          <p:cNvSpPr>
            <a:spLocks noGrp="1"/>
          </p:cNvSpPr>
          <p:nvPr>
            <p:ph type="body"/>
          </p:nvPr>
        </p:nvSpPr>
        <p:spPr/>
        <p:txBody>
          <a:bodyPr wrap="square" lIns="92859" tIns="46430" rIns="92859" bIns="46430" numCol="1" anchor="t" anchorCtr="0" compatLnSpc="1"/>
          <a:p>
            <a:pPr lvl="0"/>
            <a:r>
              <a:rPr lang="en-US" altLang="zh-CN" sz="1000" dirty="0">
                <a:latin typeface="Calibri" panose="020F0502020204030204" pitchFamily="34" charset="0"/>
                <a:ea typeface="宋体" panose="02010600030101010101" pitchFamily="2" charset="-122"/>
              </a:rPr>
              <a:t>first,The Motivaion</a:t>
            </a:r>
            <a:endParaRPr lang="en-US" altLang="zh-CN" sz="1000" dirty="0">
              <a:latin typeface="Calibri" panose="020F0502020204030204" pitchFamily="34" charset="0"/>
              <a:ea typeface="宋体" panose="02010600030101010101" pitchFamily="2" charset="-122"/>
            </a:endParaRPr>
          </a:p>
          <a:p>
            <a:pPr lvl="0"/>
            <a:r>
              <a:rPr lang="en-US" altLang="zh-CN" sz="1000" dirty="0">
                <a:latin typeface="Calibri" panose="020F0502020204030204" pitchFamily="34" charset="0"/>
                <a:ea typeface="宋体" panose="02010600030101010101" pitchFamily="2" charset="-122"/>
              </a:rPr>
              <a:t>5G mobile networks are well suited to support low-altitude drone communication and There have already been some topics focusing on the support of UAV application in 3GPP. In some industrial UAV scenarios,  like high precision positioning service and other new functions and capabilities of 5G can be applied to UAV flight management and application.  there should be a new propoal of those requirements.</a:t>
            </a:r>
            <a:endParaRPr lang="en-US" altLang="zh-CN"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endParaRPr lang="en-US" altLang="zh-CN" sz="1000" dirty="0">
              <a:latin typeface="Calibri" panose="020F0502020204030204" pitchFamily="34" charset="0"/>
              <a:ea typeface="宋体" panose="02010600030101010101" pitchFamily="2" charset="-122"/>
            </a:endParaRPr>
          </a:p>
          <a:p>
            <a:pPr lvl="0"/>
            <a:endParaRPr lang="en-US" altLang="en-GB" sz="1000" b="1"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686E5AF-2D57-EC4B-8A4A-1D5EE4AD8F2C}"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幻灯片图像占位符 1"/>
          <p:cNvSpPr>
            <a:spLocks noGrp="1" noRot="1" noTextEdit="1"/>
          </p:cNvSpPr>
          <p:nvPr>
            <p:ph type="sldImg"/>
          </p:nvPr>
        </p:nvSpPr>
        <p:spPr/>
      </p:sp>
      <p:sp>
        <p:nvSpPr>
          <p:cNvPr id="12291" name="文本占位符 2"/>
          <p:cNvSpPr/>
          <p:nvPr>
            <p:ph type="body"/>
          </p:nvPr>
        </p:nvSpPr>
        <p:spPr>
          <a:xfrm>
            <a:off x="906463" y="4716463"/>
            <a:ext cx="4984750" cy="4468812"/>
          </a:xfrm>
        </p:spPr>
        <p:txBody>
          <a:bodyPr wrap="square" lIns="92859" tIns="46430" rIns="92859" bIns="46430" anchor="t" anchorCtr="0"/>
          <a:p>
            <a:pPr lvl="0"/>
            <a:r>
              <a:rPr lang="en-US" altLang="zh-CN" dirty="0">
                <a:ea typeface="宋体" panose="02010600030101010101" pitchFamily="2" charset="-122"/>
              </a:rPr>
              <a:t>in this part we list some use caese.</a:t>
            </a:r>
            <a:endParaRPr lang="en-US" altLang="zh-CN" dirty="0">
              <a:ea typeface="宋体" panose="02010600030101010101" pitchFamily="2" charset="-122"/>
            </a:endParaRPr>
          </a:p>
          <a:p>
            <a:pPr lvl="0"/>
            <a:endParaRPr lang="en-US" altLang="zh-CN" dirty="0">
              <a:ea typeface="宋体" panose="02010600030101010101" pitchFamily="2" charset="-122"/>
            </a:endParaRPr>
          </a:p>
          <a:p>
            <a:pPr lvl="0"/>
            <a:r>
              <a:rPr lang="en-US" altLang="zh-CN" dirty="0">
                <a:ea typeface="宋体" panose="02010600030101010101" pitchFamily="2" charset="-122"/>
              </a:rPr>
              <a:t>Mobile network can utilize these location information which can be reported by UAV to eNB,  to optimize the UAV fight path scheduling based on UAV tracking. </a:t>
            </a:r>
            <a:endParaRPr lang="en-US" altLang="zh-CN" dirty="0">
              <a:ea typeface="宋体" panose="02010600030101010101" pitchFamily="2" charset="-122"/>
            </a:endParaRPr>
          </a:p>
          <a:p>
            <a:pPr lvl="0"/>
            <a:endParaRPr lang="en-US" altLang="zh-CN" dirty="0">
              <a:ea typeface="宋体" panose="02010600030101010101" pitchFamily="2" charset="-122"/>
            </a:endParaRPr>
          </a:p>
          <a:p>
            <a:pPr lvl="0"/>
            <a:r>
              <a:rPr lang="en-US" altLang="zh-CN" dirty="0">
                <a:ea typeface="宋体" panose="02010600030101010101" pitchFamily="2" charset="-122"/>
              </a:rPr>
              <a:t>UAV service monitoring in mobile network needs further discussion, especially while the flight path change, or the handover occurrences during the long-distance flight, or QoS guarantee on UAV flight path to ensure service quality.</a:t>
            </a:r>
            <a:endParaRPr lang="en-US" altLang="zh-CN"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23850" y="73025"/>
            <a:ext cx="3162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lvl="0" eaLnBrk="1" hangingPunct="1"/>
            <a:r>
              <a:rPr lang="sv-SE" altLang="en-US" sz="1200" b="1" dirty="0">
                <a:latin typeface="Arial" panose="020B0604020202020204" pitchFamily="34" charset="0"/>
              </a:rPr>
              <a:t>3GPP SA WG1 Meeting #9</a:t>
            </a:r>
            <a:r>
              <a:rPr lang="en-US" altLang="sv-SE" sz="1200" b="1" dirty="0">
                <a:latin typeface="Arial" panose="020B0604020202020204" pitchFamily="34" charset="0"/>
              </a:rPr>
              <a:t>8</a:t>
            </a:r>
            <a:r>
              <a:rPr lang="sv-SE" altLang="en-US" sz="1200" b="1" dirty="0">
                <a:latin typeface="Arial" panose="020B0604020202020204" pitchFamily="34" charset="0"/>
              </a:rPr>
              <a:t>e</a:t>
            </a:r>
            <a:endParaRPr lang="sv-SE" altLang="en-US" sz="1200" b="1" dirty="0">
              <a:latin typeface="Arial" panose="020B0604020202020204" pitchFamily="34" charset="0"/>
            </a:endParaRPr>
          </a:p>
          <a:p>
            <a:pPr lvl="0" eaLnBrk="1" hangingPunct="1"/>
            <a:r>
              <a:rPr lang="sv-SE" altLang="en-US" sz="1200" b="1" dirty="0">
                <a:latin typeface="Arial" panose="020B0604020202020204" pitchFamily="34" charset="0"/>
              </a:rPr>
              <a:t>Electronic Meeting, </a:t>
            </a:r>
            <a:r>
              <a:rPr lang="en-US" altLang="sv-SE" sz="1200" b="1" dirty="0">
                <a:latin typeface="Arial" panose="020B0604020202020204" pitchFamily="34" charset="0"/>
              </a:rPr>
              <a:t>9</a:t>
            </a:r>
            <a:r>
              <a:rPr lang="sv-SE" altLang="en-US" sz="1200" b="1" dirty="0">
                <a:latin typeface="Arial" panose="020B0604020202020204" pitchFamily="34" charset="0"/>
              </a:rPr>
              <a:t> </a:t>
            </a:r>
            <a:r>
              <a:rPr lang="en-US" altLang="sv-SE" sz="1200" b="1" dirty="0">
                <a:latin typeface="Arial" panose="020B0604020202020204" pitchFamily="34" charset="0"/>
              </a:rPr>
              <a:t>May</a:t>
            </a:r>
            <a:r>
              <a:rPr lang="sv-SE" altLang="en-US" sz="1200" b="1" dirty="0">
                <a:latin typeface="Arial" panose="020B0604020202020204" pitchFamily="34" charset="0"/>
              </a:rPr>
              <a:t> –</a:t>
            </a:r>
            <a:r>
              <a:rPr lang="en-US" altLang="sv-SE" sz="1200" b="1" dirty="0">
                <a:latin typeface="Arial" panose="020B0604020202020204" pitchFamily="34" charset="0"/>
              </a:rPr>
              <a:t>19</a:t>
            </a:r>
            <a:r>
              <a:rPr lang="sv-SE" altLang="en-US" sz="1200" b="1" dirty="0">
                <a:latin typeface="Arial" panose="020B0604020202020204" pitchFamily="34" charset="0"/>
              </a:rPr>
              <a:t> </a:t>
            </a:r>
            <a:r>
              <a:rPr lang="en-US" altLang="sv-SE" sz="1200" b="1" dirty="0">
                <a:latin typeface="Arial" panose="020B0604020202020204" pitchFamily="34" charset="0"/>
              </a:rPr>
              <a:t>May</a:t>
            </a:r>
            <a:r>
              <a:rPr lang="sv-SE" altLang="en-US" sz="1200" b="1" dirty="0">
                <a:latin typeface="Arial" panose="020B0604020202020204" pitchFamily="34" charset="0"/>
              </a:rPr>
              <a:t> 202</a:t>
            </a:r>
            <a:r>
              <a:rPr lang="en-US" altLang="sv-SE" sz="1200" b="1" dirty="0">
                <a:latin typeface="Arial" panose="020B0604020202020204" pitchFamily="34" charset="0"/>
              </a:rPr>
              <a:t>2</a:t>
            </a:r>
            <a:endParaRPr lang="en-US" altLang="sv-SE"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endParaRPr lang="en-US" noProof="1"/>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endParaRPr lang="en-US" noProof="1"/>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endParaRPr lang="en-US" noProof="1"/>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endParaRPr lang="en-US" noProof="1"/>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endParaRPr 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Vertical Text Placeholder 2"/>
          <p:cNvSpPr>
            <a:spLocks noGrp="1"/>
          </p:cNvSpPr>
          <p:nvPr>
            <p:ph type="body" orient="vert" idx="1"/>
          </p:nvPr>
        </p:nvSpPr>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endParaRPr lang="en-US" noProof="1"/>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GB" noProof="1"/>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p:cNvSpPr>
            <a:spLocks noGrp="1"/>
          </p:cNvSpPr>
          <p:nvPr>
            <p:ph type="ftr" sz="quarter" idx="10"/>
          </p:nvPr>
        </p:nvSpPr>
        <p:spPr>
          <a:xfrm>
            <a:off x="371475" y="6534115"/>
            <a:ext cx="7867268" cy="116955"/>
          </a:xfrm>
        </p:spPr>
        <p:txBody>
          <a:bodyPr/>
          <a:lstStyle>
            <a:lvl1pPr>
              <a:defRPr>
                <a:solidFill>
                  <a:schemeClr val="accent5">
                    <a:lumMod val="60000"/>
                    <a:lumOff val="40000"/>
                  </a:schemeClr>
                </a:solidFill>
              </a:defRPr>
            </a:lvl1pPr>
          </a:lstStyle>
          <a:p>
            <a:endParaRPr lang="en-US" dirty="0"/>
          </a:p>
        </p:txBody>
      </p:sp>
      <p:sp>
        <p:nvSpPr>
          <p:cNvPr id="2" name="Title 1"/>
          <p:cNvSpPr>
            <a:spLocks noGrp="1"/>
          </p:cNvSpPr>
          <p:nvPr>
            <p:ph type="title"/>
          </p:nvPr>
        </p:nvSpPr>
        <p:spPr>
          <a:xfrm>
            <a:off x="827585" y="575577"/>
            <a:ext cx="7934225" cy="429028"/>
          </a:xfrm>
        </p:spPr>
        <p:txBody>
          <a:bodyPr/>
          <a:lstStyle/>
          <a:p>
            <a:r>
              <a:rPr lang="en-US" dirty="0"/>
              <a:t>Click to edit Master title style</a:t>
            </a:r>
            <a:endParaRPr lang="en-US" dirty="0"/>
          </a:p>
        </p:txBody>
      </p:sp>
      <p:sp>
        <p:nvSpPr>
          <p:cNvPr id="10" name="Content Placeholder 4"/>
          <p:cNvSpPr>
            <a:spLocks noGrp="1"/>
          </p:cNvSpPr>
          <p:nvPr>
            <p:ph sz="quarter" idx="14"/>
          </p:nvPr>
        </p:nvSpPr>
        <p:spPr>
          <a:xfrm>
            <a:off x="371475" y="1719074"/>
            <a:ext cx="8390334" cy="4563351"/>
          </a:xfrm>
        </p:spPr>
        <p:txBody>
          <a:bodyPr>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Subtitle"/>
          <p:cNvSpPr>
            <a:spLocks noGrp="1"/>
          </p:cNvSpPr>
          <p:nvPr>
            <p:ph type="subTitle" idx="1"/>
          </p:nvPr>
        </p:nvSpPr>
        <p:spPr>
          <a:xfrm>
            <a:off x="370643" y="1215802"/>
            <a:ext cx="8391167" cy="358240"/>
          </a:xfrm>
          <a:prstGeom prst="rect">
            <a:avLst/>
          </a:prstGeom>
        </p:spPr>
        <p:txBody>
          <a:bodyPr>
            <a:spAutoFit/>
          </a:bodyPr>
          <a:lstStyle>
            <a:lvl1pPr marL="0" indent="0" algn="l" defTabSz="914400" rtl="0" eaLnBrk="1" latinLnBrk="0" hangingPunct="1">
              <a:lnSpc>
                <a:spcPct val="96000"/>
              </a:lnSpc>
              <a:spcBef>
                <a:spcPts val="675"/>
              </a:spcBef>
              <a:buClr>
                <a:schemeClr val="accent1"/>
              </a:buClr>
              <a:buFont typeface="Arial" panose="020B0604020202020204" pitchFamily="34" charset="0"/>
              <a:buNone/>
              <a:defRPr lang="en-US" sz="135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9" name="Footer Placeholder 2"/>
          <p:cNvSpPr>
            <a:spLocks noGrp="1"/>
          </p:cNvSpPr>
          <p:nvPr>
            <p:ph type="ftr" sz="quarter" idx="10"/>
          </p:nvPr>
        </p:nvSpPr>
        <p:spPr>
          <a:xfrm>
            <a:off x="371475" y="6534115"/>
            <a:ext cx="7867268" cy="116955"/>
          </a:xfrm>
        </p:spPr>
        <p:txBody>
          <a:bodyPr/>
          <a:lstStyle>
            <a:lvl1pPr>
              <a:defRPr>
                <a:solidFill>
                  <a:schemeClr val="accent5">
                    <a:lumMod val="60000"/>
                    <a:lumOff val="40000"/>
                  </a:schemeClr>
                </a:solidFill>
              </a:defRPr>
            </a:lvl1pPr>
          </a:lstStyle>
          <a:p>
            <a:endParaRPr lang="en-US" dirty="0"/>
          </a:p>
        </p:txBody>
      </p:sp>
      <p:sp>
        <p:nvSpPr>
          <p:cNvPr id="2" name="Title 1"/>
          <p:cNvSpPr>
            <a:spLocks noGrp="1"/>
          </p:cNvSpPr>
          <p:nvPr>
            <p:ph type="title"/>
          </p:nvPr>
        </p:nvSpPr>
        <p:spPr>
          <a:xfrm>
            <a:off x="827585" y="575577"/>
            <a:ext cx="7934225" cy="429028"/>
          </a:xfrm>
        </p:spPr>
        <p:txBody>
          <a:bodyPr/>
          <a:lstStyle/>
          <a:p>
            <a:r>
              <a:rPr lang="en-US" dirty="0"/>
              <a:t>Click to edit Master title style</a:t>
            </a:r>
            <a:endParaRPr lang="en-US" dirty="0"/>
          </a:p>
        </p:txBody>
      </p:sp>
      <p:sp>
        <p:nvSpPr>
          <p:cNvPr id="10" name="Content Placeholder 4"/>
          <p:cNvSpPr>
            <a:spLocks noGrp="1"/>
          </p:cNvSpPr>
          <p:nvPr>
            <p:ph sz="quarter" idx="14"/>
          </p:nvPr>
        </p:nvSpPr>
        <p:spPr>
          <a:xfrm>
            <a:off x="371475" y="1719074"/>
            <a:ext cx="8390334" cy="4563351"/>
          </a:xfrm>
        </p:spPr>
        <p:txBody>
          <a:bodyPr>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Subtitle"/>
          <p:cNvSpPr>
            <a:spLocks noGrp="1"/>
          </p:cNvSpPr>
          <p:nvPr>
            <p:ph type="subTitle" idx="1"/>
          </p:nvPr>
        </p:nvSpPr>
        <p:spPr>
          <a:xfrm>
            <a:off x="370643" y="1215802"/>
            <a:ext cx="8391167" cy="358240"/>
          </a:xfrm>
          <a:prstGeom prst="rect">
            <a:avLst/>
          </a:prstGeom>
        </p:spPr>
        <p:txBody>
          <a:bodyPr>
            <a:spAutoFit/>
          </a:bodyPr>
          <a:lstStyle>
            <a:lvl1pPr marL="0" indent="0" algn="l" defTabSz="914400" rtl="0" eaLnBrk="1" latinLnBrk="0" hangingPunct="1">
              <a:lnSpc>
                <a:spcPct val="96000"/>
              </a:lnSpc>
              <a:spcBef>
                <a:spcPts val="675"/>
              </a:spcBef>
              <a:buClr>
                <a:schemeClr val="accent1"/>
              </a:buClr>
              <a:buFont typeface="Arial" panose="020B0604020202020204" pitchFamily="34" charset="0"/>
              <a:buNone/>
              <a:defRPr lang="en-US" sz="1350" kern="1200" baseline="0" dirty="0">
                <a:solidFill>
                  <a:schemeClr val="tx1"/>
                </a:solidFill>
                <a:latin typeface="+mn-lt"/>
                <a:ea typeface="+mn-ea"/>
                <a:cs typeface="+mn-cs"/>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endParaRPr lang="en-US"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endParaRPr 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US" noProof="1"/>
          </a:p>
        </p:txBody>
      </p:sp>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endParaRPr lang="en-US" noProof="1"/>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endParaRPr 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2.jpeg"/><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p>
            <a:pPr lvl="0" algn="ctr"/>
            <a:fld id="{9A0DB2DC-4C9A-4742-B13C-FB6460FD3503}" type="slidenum">
              <a:rPr lang="en-GB" altLang="en-US" b="1" dirty="0">
                <a:latin typeface="Arial" panose="020B0604020202020204" pitchFamily="34" charset="0"/>
              </a:rPr>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7"/>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image" Target="../media/image9.jpe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3" Type="http://schemas.openxmlformats.org/officeDocument/2006/relationships/notesSlide" Target="../notesSlides/notesSlide3.xml"/><Relationship Id="rId12" Type="http://schemas.openxmlformats.org/officeDocument/2006/relationships/slideLayout" Target="../slideLayouts/slideLayout2.xml"/><Relationship Id="rId11" Type="http://schemas.openxmlformats.org/officeDocument/2006/relationships/image" Target="../media/image13.png"/><Relationship Id="rId10" Type="http://schemas.openxmlformats.org/officeDocument/2006/relationships/image" Target="../media/image12.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40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rPr>
              <a:t>Motivation of UAV Phase 3</a:t>
            </a:r>
            <a:endParaRPr kumimoji="0" lang="en-US" altLang="zh-CN" sz="40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p:txBody>
          <a:bodyPr vert="horz" wrap="square" lIns="91440" tIns="45720" rIns="91440" bIns="45720" anchor="t" anchorCtr="0"/>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China Mobile</a:t>
            </a:r>
            <a:endParaRPr lang="en-US" altLang="en-US" sz="2400" dirty="0">
              <a:latin typeface="Arial" panose="020B0604020202020204" pitchFamily="34" charset="0"/>
              <a:ea typeface="+mn-ea"/>
              <a:cs typeface="+mn-cs"/>
            </a:endParaRP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7172" name="文本框 1"/>
          <p:cNvSpPr txBox="1"/>
          <p:nvPr/>
        </p:nvSpPr>
        <p:spPr>
          <a:xfrm>
            <a:off x="5526405" y="196850"/>
            <a:ext cx="159321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r>
              <a:rPr lang="en-US" altLang="zh-CN" sz="1600" dirty="0">
                <a:latin typeface="Arial" panose="020B0604020202020204" pitchFamily="34" charset="0"/>
                <a:ea typeface="宋体" panose="02010600030101010101" pitchFamily="2" charset="-122"/>
              </a:rPr>
              <a:t>S1-221040</a:t>
            </a:r>
            <a:endParaRPr lang="en-US" altLang="zh-CN" sz="1600" dirty="0">
              <a:latin typeface="Arial" panose="020B0604020202020204" pitchFamily="34" charset="0"/>
              <a:ea typeface="宋体" panose="02010600030101010101" pitchFamily="2" charset="-122"/>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Title 1"/>
          <p:cNvSpPr>
            <a:spLocks noGrp="1"/>
          </p:cNvSpPr>
          <p:nvPr>
            <p:ph type="title"/>
          </p:nvPr>
        </p:nvSpPr>
        <p:spPr>
          <a:xfrm>
            <a:off x="757238" y="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9219" name="矩形 7"/>
          <p:cNvSpPr/>
          <p:nvPr/>
        </p:nvSpPr>
        <p:spPr>
          <a:xfrm>
            <a:off x="460375" y="1563370"/>
            <a:ext cx="8082915" cy="415036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Blip>
                <a:blip r:embed="rId1"/>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285750" lvl="0" indent="-285750" defTabSz="913130">
              <a:lnSpc>
                <a:spcPct val="110000"/>
              </a:lnSpc>
              <a:spcBef>
                <a:spcPct val="0"/>
              </a:spcBef>
              <a:buClr>
                <a:srgbClr val="CC9900"/>
              </a:buClr>
              <a:buFont typeface="Wingdings" panose="05000000000000000000" charset="0"/>
              <a:buChar char="p"/>
            </a:pPr>
            <a:r>
              <a:rPr sz="1600" dirty="0">
                <a:latin typeface="微软雅黑" panose="020B0503020204020204" pitchFamily="34" charset="-122"/>
                <a:ea typeface="微软雅黑" panose="020B0503020204020204" pitchFamily="34" charset="-122"/>
              </a:rPr>
              <a:t>5G mobile networks are well suited to support low-altitude drone communication and to be integrated with drone traffic management systems, in order to enhance the safety and security of drone operations. </a:t>
            </a: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r>
              <a:rPr sz="1600" dirty="0">
                <a:latin typeface="微软雅黑" panose="020B0503020204020204" pitchFamily="34" charset="-122"/>
                <a:ea typeface="微软雅黑" panose="020B0503020204020204" pitchFamily="34" charset="-122"/>
              </a:rPr>
              <a:t>In some industrial UAV scenarios, some new functions and capabilities of 5GS can be applied to UAV flight management and application. </a:t>
            </a: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r>
              <a:rPr sz="1600" dirty="0">
                <a:latin typeface="微软雅黑" panose="020B0503020204020204" pitchFamily="34" charset="-122"/>
                <a:ea typeface="微软雅黑" panose="020B0503020204020204" pitchFamily="34" charset="-122"/>
              </a:rPr>
              <a:t>There have already been some topics focusing on the support of UAV application in 3GPP, for example, TS 23.256: Support of Unmanned Aerial Systems (UAS); connectivity, identification and tracking; TS 23.255: Application layer support for Unmanned Aerial System (UAS); Functional architecture and information flows. </a:t>
            </a: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endParaRPr sz="1600" dirty="0">
              <a:latin typeface="微软雅黑" panose="020B0503020204020204" pitchFamily="34" charset="-122"/>
              <a:ea typeface="微软雅黑" panose="020B0503020204020204" pitchFamily="34" charset="-122"/>
            </a:endParaRPr>
          </a:p>
          <a:p>
            <a:pPr marL="285750" lvl="0" indent="-285750" defTabSz="913130">
              <a:lnSpc>
                <a:spcPct val="110000"/>
              </a:lnSpc>
              <a:spcBef>
                <a:spcPct val="0"/>
              </a:spcBef>
              <a:buClr>
                <a:srgbClr val="CC9900"/>
              </a:buClr>
              <a:buFont typeface="Wingdings" panose="05000000000000000000" charset="0"/>
              <a:buChar char="p"/>
            </a:pPr>
            <a:r>
              <a:rPr sz="1600" dirty="0">
                <a:latin typeface="微软雅黑" panose="020B0503020204020204" pitchFamily="34" charset="-122"/>
                <a:ea typeface="微软雅黑" panose="020B0503020204020204" pitchFamily="34" charset="-122"/>
              </a:rPr>
              <a:t>However, there has not proposed any requirements related to additional capabilities of mobile networks for drone operations and management</a:t>
            </a:r>
            <a:endParaRPr sz="16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739458" y="0"/>
            <a:ext cx="6827838" cy="1143000"/>
          </a:xfrm>
        </p:spPr>
        <p:txBody>
          <a:bodyPr vert="horz" wrap="square" lIns="91440" tIns="45720" rIns="91440" bIns="45720" numCol="1" anchor="ctr" anchorCtr="0" compatLnSpc="1"/>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8" name="文本框 7"/>
          <p:cNvSpPr txBox="1"/>
          <p:nvPr/>
        </p:nvSpPr>
        <p:spPr>
          <a:xfrm>
            <a:off x="0" y="1325880"/>
            <a:ext cx="9144635" cy="1173480"/>
          </a:xfrm>
          <a:prstGeom prst="rect">
            <a:avLst/>
          </a:prstGeom>
          <a:noFill/>
        </p:spPr>
        <p:txBody>
          <a:bodyPr wrap="square" rtlCol="0" anchor="t">
            <a:spAutoFit/>
          </a:bodyPr>
          <a:p>
            <a:pPr marL="285750" indent="-285750" algn="l" defTabSz="913130">
              <a:lnSpc>
                <a:spcPct val="110000"/>
              </a:lnSpc>
              <a:buClr>
                <a:srgbClr val="CC9900"/>
              </a:buClr>
              <a:buSzTx/>
              <a:buFont typeface="Wingdings" panose="05000000000000000000" charset="0"/>
              <a:buChar char="p"/>
            </a:pPr>
            <a:r>
              <a:rPr lang="en-US" sz="1600" dirty="0">
                <a:latin typeface="微软雅黑" panose="020B0503020204020204" pitchFamily="34" charset="-122"/>
                <a:ea typeface="微软雅黑" panose="020B0503020204020204" pitchFamily="34" charset="-122"/>
                <a:sym typeface="+mn-ea"/>
              </a:rPr>
              <a:t>This study</a:t>
            </a:r>
            <a:r>
              <a:rPr sz="1600" dirty="0">
                <a:latin typeface="微软雅黑" panose="020B0503020204020204" pitchFamily="34" charset="-122"/>
                <a:ea typeface="微软雅黑" panose="020B0503020204020204" pitchFamily="34" charset="-122"/>
                <a:sym typeface="+mn-ea"/>
              </a:rPr>
              <a:t> </a:t>
            </a:r>
            <a:r>
              <a:rPr lang="en-US" sz="1600" dirty="0">
                <a:latin typeface="微软雅黑" panose="020B0503020204020204" pitchFamily="34" charset="-122"/>
                <a:ea typeface="微软雅黑" panose="020B0503020204020204" pitchFamily="34" charset="-122"/>
                <a:sym typeface="+mn-ea"/>
              </a:rPr>
              <a:t>aims</a:t>
            </a:r>
            <a:r>
              <a:rPr sz="1600" dirty="0">
                <a:latin typeface="微软雅黑" panose="020B0503020204020204" pitchFamily="34" charset="-122"/>
                <a:ea typeface="微软雅黑" panose="020B0503020204020204" pitchFamily="34" charset="-122"/>
                <a:sym typeface="+mn-ea"/>
              </a:rPr>
              <a:t> to enhanc</a:t>
            </a:r>
            <a:r>
              <a:rPr lang="en-US" sz="1600" dirty="0">
                <a:latin typeface="微软雅黑" panose="020B0503020204020204" pitchFamily="34" charset="-122"/>
                <a:ea typeface="微软雅黑" panose="020B0503020204020204" pitchFamily="34" charset="-122"/>
                <a:sym typeface="+mn-ea"/>
              </a:rPr>
              <a:t>e</a:t>
            </a:r>
            <a:r>
              <a:rPr sz="1600" dirty="0">
                <a:latin typeface="微软雅黑" panose="020B0503020204020204" pitchFamily="34" charset="-122"/>
                <a:ea typeface="微软雅黑" panose="020B0503020204020204" pitchFamily="34" charset="-122"/>
                <a:sym typeface="+mn-ea"/>
              </a:rPr>
              <a:t> the interaction between UAV</a:t>
            </a:r>
            <a:r>
              <a:rPr lang="en-US" sz="1600" dirty="0">
                <a:latin typeface="微软雅黑" panose="020B0503020204020204" pitchFamily="34" charset="-122"/>
                <a:ea typeface="微软雅黑" panose="020B0503020204020204" pitchFamily="34" charset="-122"/>
                <a:sym typeface="+mn-ea"/>
              </a:rPr>
              <a:t> System</a:t>
            </a:r>
            <a:r>
              <a:rPr sz="1600" dirty="0">
                <a:latin typeface="微软雅黑" panose="020B0503020204020204" pitchFamily="34" charset="-122"/>
                <a:ea typeface="微软雅黑" panose="020B0503020204020204" pitchFamily="34" charset="-122"/>
                <a:sym typeface="+mn-ea"/>
              </a:rPr>
              <a:t> and </a:t>
            </a:r>
            <a:r>
              <a:rPr lang="en-US" sz="1600" dirty="0">
                <a:latin typeface="微软雅黑" panose="020B0503020204020204" pitchFamily="34" charset="-122"/>
                <a:ea typeface="微软雅黑" panose="020B0503020204020204" pitchFamily="34" charset="-122"/>
                <a:sym typeface="+mn-ea"/>
              </a:rPr>
              <a:t>5G communication network by using</a:t>
            </a:r>
            <a:r>
              <a:rPr sz="1600" dirty="0">
                <a:latin typeface="微软雅黑" panose="020B0503020204020204" pitchFamily="34" charset="-122"/>
                <a:ea typeface="微软雅黑" panose="020B0503020204020204" pitchFamily="34" charset="-122"/>
                <a:sym typeface="+mn-ea"/>
              </a:rPr>
              <a:t> 5G network </a:t>
            </a:r>
            <a:r>
              <a:rPr lang="en-US" sz="1600" dirty="0">
                <a:latin typeface="微软雅黑" panose="020B0503020204020204" pitchFamily="34" charset="-122"/>
                <a:ea typeface="微软雅黑" panose="020B0503020204020204" pitchFamily="34" charset="-122"/>
                <a:sym typeface="+mn-ea"/>
              </a:rPr>
              <a:t>as one way </a:t>
            </a:r>
            <a:r>
              <a:rPr sz="1600" dirty="0">
                <a:latin typeface="微软雅黑" panose="020B0503020204020204" pitchFamily="34" charset="-122"/>
                <a:ea typeface="微软雅黑" panose="020B0503020204020204" pitchFamily="34" charset="-122"/>
                <a:sym typeface="+mn-ea"/>
              </a:rPr>
              <a:t>to </a:t>
            </a:r>
            <a:r>
              <a:rPr lang="en-US" sz="1600" dirty="0">
                <a:latin typeface="微软雅黑" panose="020B0503020204020204" pitchFamily="34" charset="-122"/>
                <a:ea typeface="微软雅黑" panose="020B0503020204020204" pitchFamily="34" charset="-122"/>
                <a:sym typeface="+mn-ea"/>
              </a:rPr>
              <a:t>enhance</a:t>
            </a:r>
            <a:r>
              <a:rPr sz="1600" dirty="0">
                <a:latin typeface="微软雅黑" panose="020B0503020204020204" pitchFamily="34" charset="-122"/>
                <a:ea typeface="微软雅黑" panose="020B0503020204020204" pitchFamily="34" charset="-122"/>
                <a:sym typeface="+mn-ea"/>
              </a:rPr>
              <a:t> the traditional self-built communication and control link (</a:t>
            </a:r>
            <a:r>
              <a:rPr lang="en-US" sz="1600" dirty="0">
                <a:latin typeface="微软雅黑" panose="020B0503020204020204" pitchFamily="34" charset="-122"/>
                <a:ea typeface="微软雅黑" panose="020B0503020204020204" pitchFamily="34" charset="-122"/>
                <a:sym typeface="+mn-ea"/>
              </a:rPr>
              <a:t>e.g. </a:t>
            </a:r>
            <a:r>
              <a:rPr sz="1600" dirty="0">
                <a:latin typeface="微软雅黑" panose="020B0503020204020204" pitchFamily="34" charset="-122"/>
                <a:ea typeface="微软雅黑" panose="020B0503020204020204" pitchFamily="34" charset="-122"/>
                <a:sym typeface="+mn-ea"/>
              </a:rPr>
              <a:t>C2 link) of UAV to realize the remote flight control , real-time data collection and transmission and real-time analysis in NLOS situation. </a:t>
            </a:r>
            <a:endParaRPr sz="1600" dirty="0">
              <a:latin typeface="微软雅黑" panose="020B0503020204020204" pitchFamily="34" charset="-122"/>
              <a:ea typeface="微软雅黑" panose="020B0503020204020204" pitchFamily="34" charset="-122"/>
            </a:endParaRPr>
          </a:p>
        </p:txBody>
      </p:sp>
      <p:grpSp>
        <p:nvGrpSpPr>
          <p:cNvPr id="11" name="Group 4"/>
          <p:cNvGrpSpPr>
            <a:grpSpLocks noChangeAspect="1"/>
          </p:cNvGrpSpPr>
          <p:nvPr/>
        </p:nvGrpSpPr>
        <p:grpSpPr bwMode="auto">
          <a:xfrm flipH="1">
            <a:off x="13763309" y="3576696"/>
            <a:ext cx="415925" cy="527050"/>
            <a:chOff x="15968" y="585"/>
            <a:chExt cx="344" cy="404"/>
          </a:xfrm>
          <a:solidFill>
            <a:schemeClr val="tx1"/>
          </a:solidFill>
        </p:grpSpPr>
        <p:sp>
          <p:nvSpPr>
            <p:cNvPr id="12" name="Freeform 5"/>
            <p:cNvSpPr/>
            <p:nvPr/>
          </p:nvSpPr>
          <p:spPr bwMode="auto">
            <a:xfrm flipH="1">
              <a:off x="15990" y="712"/>
              <a:ext cx="79" cy="84"/>
            </a:xfrm>
            <a:custGeom>
              <a:avLst/>
              <a:gdLst>
                <a:gd name="T0" fmla="*/ 59 w 59"/>
                <a:gd name="T1" fmla="*/ 0 h 37"/>
                <a:gd name="T2" fmla="*/ 9 w 59"/>
                <a:gd name="T3" fmla="*/ 0 h 37"/>
                <a:gd name="T4" fmla="*/ 2 w 59"/>
                <a:gd name="T5" fmla="*/ 6 h 37"/>
                <a:gd name="T6" fmla="*/ 0 w 59"/>
                <a:gd name="T7" fmla="*/ 18 h 37"/>
                <a:gd name="T8" fmla="*/ 2 w 59"/>
                <a:gd name="T9" fmla="*/ 31 h 37"/>
                <a:gd name="T10" fmla="*/ 9 w 59"/>
                <a:gd name="T11" fmla="*/ 37 h 37"/>
                <a:gd name="T12" fmla="*/ 59 w 59"/>
                <a:gd name="T13" fmla="*/ 37 h 37"/>
                <a:gd name="T14" fmla="*/ 59 w 59"/>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7">
                  <a:moveTo>
                    <a:pt x="59" y="0"/>
                  </a:moveTo>
                  <a:cubicBezTo>
                    <a:pt x="9" y="0"/>
                    <a:pt x="9" y="0"/>
                    <a:pt x="9" y="0"/>
                  </a:cubicBezTo>
                  <a:cubicBezTo>
                    <a:pt x="6" y="0"/>
                    <a:pt x="2" y="2"/>
                    <a:pt x="2" y="6"/>
                  </a:cubicBezTo>
                  <a:cubicBezTo>
                    <a:pt x="1" y="9"/>
                    <a:pt x="0" y="13"/>
                    <a:pt x="0" y="18"/>
                  </a:cubicBezTo>
                  <a:cubicBezTo>
                    <a:pt x="0" y="23"/>
                    <a:pt x="1" y="27"/>
                    <a:pt x="2" y="31"/>
                  </a:cubicBezTo>
                  <a:cubicBezTo>
                    <a:pt x="2" y="34"/>
                    <a:pt x="6" y="37"/>
                    <a:pt x="9" y="37"/>
                  </a:cubicBezTo>
                  <a:cubicBezTo>
                    <a:pt x="59" y="37"/>
                    <a:pt x="59" y="37"/>
                    <a:pt x="59" y="37"/>
                  </a:cubicBezTo>
                  <a:lnTo>
                    <a:pt x="59" y="0"/>
                  </a:lnTo>
                  <a:close/>
                </a:path>
              </a:pathLst>
            </a:custGeom>
            <a:grpFill/>
            <a:ln>
              <a:noFill/>
            </a:ln>
          </p:spPr>
          <p:txBody>
            <a:bodyPr/>
            <a:p>
              <a:pPr defTabSz="3155315">
                <a:defRPr/>
              </a:pPr>
              <a:endParaRPr lang="zh-CN" altLang="en-US" sz="1200" kern="0">
                <a:solidFill>
                  <a:prstClr val="black"/>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a:off x="16051" y="853"/>
              <a:ext cx="242" cy="77"/>
            </a:xfrm>
            <a:custGeom>
              <a:avLst/>
              <a:gdLst>
                <a:gd name="T0" fmla="*/ 79 w 104"/>
                <a:gd name="T1" fmla="*/ 67 h 67"/>
                <a:gd name="T2" fmla="*/ 39 w 104"/>
                <a:gd name="T3" fmla="*/ 63 h 67"/>
                <a:gd name="T4" fmla="*/ 17 w 104"/>
                <a:gd name="T5" fmla="*/ 50 h 67"/>
                <a:gd name="T6" fmla="*/ 1 w 104"/>
                <a:gd name="T7" fmla="*/ 29 h 67"/>
                <a:gd name="T8" fmla="*/ 3 w 104"/>
                <a:gd name="T9" fmla="*/ 21 h 67"/>
                <a:gd name="T10" fmla="*/ 12 w 104"/>
                <a:gd name="T11" fmla="*/ 23 h 67"/>
                <a:gd name="T12" fmla="*/ 24 w 104"/>
                <a:gd name="T13" fmla="*/ 40 h 67"/>
                <a:gd name="T14" fmla="*/ 44 w 104"/>
                <a:gd name="T15" fmla="*/ 52 h 67"/>
                <a:gd name="T16" fmla="*/ 79 w 104"/>
                <a:gd name="T17" fmla="*/ 55 h 67"/>
                <a:gd name="T18" fmla="*/ 85 w 104"/>
                <a:gd name="T19" fmla="*/ 49 h 67"/>
                <a:gd name="T20" fmla="*/ 87 w 104"/>
                <a:gd name="T21" fmla="*/ 37 h 67"/>
                <a:gd name="T22" fmla="*/ 92 w 104"/>
                <a:gd name="T23" fmla="*/ 6 h 67"/>
                <a:gd name="T24" fmla="*/ 98 w 104"/>
                <a:gd name="T25" fmla="*/ 0 h 67"/>
                <a:gd name="T26" fmla="*/ 104 w 104"/>
                <a:gd name="T27" fmla="*/ 6 h 67"/>
                <a:gd name="T28" fmla="*/ 99 w 104"/>
                <a:gd name="T29" fmla="*/ 41 h 67"/>
                <a:gd name="T30" fmla="*/ 97 w 104"/>
                <a:gd name="T31" fmla="*/ 49 h 67"/>
                <a:gd name="T32" fmla="*/ 79 w 104"/>
                <a:gd name="T33"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7">
                  <a:moveTo>
                    <a:pt x="79" y="67"/>
                  </a:moveTo>
                  <a:cubicBezTo>
                    <a:pt x="65" y="67"/>
                    <a:pt x="49" y="67"/>
                    <a:pt x="39" y="63"/>
                  </a:cubicBezTo>
                  <a:cubicBezTo>
                    <a:pt x="30" y="60"/>
                    <a:pt x="25" y="56"/>
                    <a:pt x="17" y="50"/>
                  </a:cubicBezTo>
                  <a:cubicBezTo>
                    <a:pt x="12" y="47"/>
                    <a:pt x="4" y="34"/>
                    <a:pt x="1" y="29"/>
                  </a:cubicBezTo>
                  <a:cubicBezTo>
                    <a:pt x="0" y="26"/>
                    <a:pt x="1" y="23"/>
                    <a:pt x="3" y="21"/>
                  </a:cubicBezTo>
                  <a:cubicBezTo>
                    <a:pt x="6" y="19"/>
                    <a:pt x="10" y="20"/>
                    <a:pt x="12" y="23"/>
                  </a:cubicBezTo>
                  <a:cubicBezTo>
                    <a:pt x="16" y="30"/>
                    <a:pt x="22" y="39"/>
                    <a:pt x="24" y="40"/>
                  </a:cubicBezTo>
                  <a:cubicBezTo>
                    <a:pt x="32" y="46"/>
                    <a:pt x="36" y="49"/>
                    <a:pt x="44" y="52"/>
                  </a:cubicBezTo>
                  <a:cubicBezTo>
                    <a:pt x="52" y="55"/>
                    <a:pt x="67" y="55"/>
                    <a:pt x="79" y="55"/>
                  </a:cubicBezTo>
                  <a:cubicBezTo>
                    <a:pt x="84" y="55"/>
                    <a:pt x="85" y="51"/>
                    <a:pt x="85" y="49"/>
                  </a:cubicBezTo>
                  <a:cubicBezTo>
                    <a:pt x="85" y="45"/>
                    <a:pt x="86" y="41"/>
                    <a:pt x="87" y="37"/>
                  </a:cubicBezTo>
                  <a:cubicBezTo>
                    <a:pt x="91" y="27"/>
                    <a:pt x="92" y="12"/>
                    <a:pt x="92" y="6"/>
                  </a:cubicBezTo>
                  <a:cubicBezTo>
                    <a:pt x="92" y="3"/>
                    <a:pt x="95" y="0"/>
                    <a:pt x="98" y="0"/>
                  </a:cubicBezTo>
                  <a:cubicBezTo>
                    <a:pt x="101" y="0"/>
                    <a:pt x="104" y="3"/>
                    <a:pt x="104" y="6"/>
                  </a:cubicBezTo>
                  <a:cubicBezTo>
                    <a:pt x="104" y="13"/>
                    <a:pt x="103" y="29"/>
                    <a:pt x="99" y="41"/>
                  </a:cubicBezTo>
                  <a:cubicBezTo>
                    <a:pt x="98" y="44"/>
                    <a:pt x="97" y="47"/>
                    <a:pt x="97" y="49"/>
                  </a:cubicBezTo>
                  <a:cubicBezTo>
                    <a:pt x="97" y="60"/>
                    <a:pt x="90" y="67"/>
                    <a:pt x="79" y="67"/>
                  </a:cubicBezTo>
                  <a:close/>
                </a:path>
              </a:pathLst>
            </a:custGeom>
            <a:grpFill/>
            <a:ln>
              <a:noFill/>
            </a:ln>
          </p:spPr>
          <p:txBody>
            <a:bodyPr/>
            <a:p>
              <a:pPr defTabSz="3155315">
                <a:defRPr/>
              </a:pPr>
              <a:endParaRPr lang="zh-CN" altLang="en-US" sz="1200" kern="0">
                <a:solidFill>
                  <a:prstClr val="black"/>
                </a:solidFill>
                <a:latin typeface="微软雅黑" panose="020B0503020204020204" pitchFamily="34" charset="-122"/>
                <a:ea typeface="微软雅黑" panose="020B0503020204020204" pitchFamily="34" charset="-122"/>
              </a:endParaRPr>
            </a:p>
          </p:txBody>
        </p:sp>
        <p:sp>
          <p:nvSpPr>
            <p:cNvPr id="14" name="Freeform 7"/>
            <p:cNvSpPr/>
            <p:nvPr/>
          </p:nvSpPr>
          <p:spPr bwMode="auto">
            <a:xfrm flipH="1">
              <a:off x="16209" y="934"/>
              <a:ext cx="49" cy="55"/>
            </a:xfrm>
            <a:custGeom>
              <a:avLst/>
              <a:gdLst>
                <a:gd name="T0" fmla="*/ 6 w 12"/>
                <a:gd name="T1" fmla="*/ 23 h 23"/>
                <a:gd name="T2" fmla="*/ 0 w 12"/>
                <a:gd name="T3" fmla="*/ 17 h 23"/>
                <a:gd name="T4" fmla="*/ 0 w 12"/>
                <a:gd name="T5" fmla="*/ 6 h 23"/>
                <a:gd name="T6" fmla="*/ 6 w 12"/>
                <a:gd name="T7" fmla="*/ 0 h 23"/>
                <a:gd name="T8" fmla="*/ 12 w 12"/>
                <a:gd name="T9" fmla="*/ 6 h 23"/>
                <a:gd name="T10" fmla="*/ 12 w 12"/>
                <a:gd name="T11" fmla="*/ 17 h 23"/>
                <a:gd name="T12" fmla="*/ 6 w 12"/>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 h="23">
                  <a:moveTo>
                    <a:pt x="6" y="23"/>
                  </a:moveTo>
                  <a:cubicBezTo>
                    <a:pt x="3" y="23"/>
                    <a:pt x="0" y="21"/>
                    <a:pt x="0" y="17"/>
                  </a:cubicBezTo>
                  <a:cubicBezTo>
                    <a:pt x="0" y="6"/>
                    <a:pt x="0" y="6"/>
                    <a:pt x="0" y="6"/>
                  </a:cubicBezTo>
                  <a:cubicBezTo>
                    <a:pt x="0" y="2"/>
                    <a:pt x="3" y="0"/>
                    <a:pt x="6" y="0"/>
                  </a:cubicBezTo>
                  <a:cubicBezTo>
                    <a:pt x="9" y="0"/>
                    <a:pt x="12" y="2"/>
                    <a:pt x="12" y="6"/>
                  </a:cubicBezTo>
                  <a:cubicBezTo>
                    <a:pt x="12" y="17"/>
                    <a:pt x="12" y="17"/>
                    <a:pt x="12" y="17"/>
                  </a:cubicBezTo>
                  <a:cubicBezTo>
                    <a:pt x="12" y="21"/>
                    <a:pt x="9" y="23"/>
                    <a:pt x="6" y="23"/>
                  </a:cubicBezTo>
                  <a:close/>
                </a:path>
              </a:pathLst>
            </a:custGeom>
            <a:grpFill/>
            <a:ln>
              <a:noFill/>
            </a:ln>
          </p:spPr>
          <p:txBody>
            <a:bodyPr/>
            <a:p>
              <a:pPr defTabSz="3155315">
                <a:defRPr/>
              </a:pPr>
              <a:endParaRPr lang="zh-CN" altLang="en-US" sz="1200" kern="0">
                <a:solidFill>
                  <a:prstClr val="black"/>
                </a:solidFill>
                <a:latin typeface="微软雅黑" panose="020B0503020204020204" pitchFamily="34" charset="-122"/>
                <a:ea typeface="微软雅黑" panose="020B0503020204020204" pitchFamily="34" charset="-122"/>
              </a:endParaRPr>
            </a:p>
          </p:txBody>
        </p:sp>
        <p:sp>
          <p:nvSpPr>
            <p:cNvPr id="15" name="Freeform 8"/>
            <p:cNvSpPr/>
            <p:nvPr/>
          </p:nvSpPr>
          <p:spPr bwMode="auto">
            <a:xfrm>
              <a:off x="15968" y="694"/>
              <a:ext cx="49" cy="211"/>
            </a:xfrm>
            <a:custGeom>
              <a:avLst/>
              <a:gdLst>
                <a:gd name="T0" fmla="*/ 14 w 20"/>
                <a:gd name="T1" fmla="*/ 84 h 84"/>
                <a:gd name="T2" fmla="*/ 8 w 20"/>
                <a:gd name="T3" fmla="*/ 78 h 84"/>
                <a:gd name="T4" fmla="*/ 8 w 20"/>
                <a:gd name="T5" fmla="*/ 55 h 84"/>
                <a:gd name="T6" fmla="*/ 6 w 20"/>
                <a:gd name="T7" fmla="*/ 46 h 84"/>
                <a:gd name="T8" fmla="*/ 0 w 20"/>
                <a:gd name="T9" fmla="*/ 11 h 84"/>
                <a:gd name="T10" fmla="*/ 0 w 20"/>
                <a:gd name="T11" fmla="*/ 6 h 84"/>
                <a:gd name="T12" fmla="*/ 6 w 20"/>
                <a:gd name="T13" fmla="*/ 0 h 84"/>
                <a:gd name="T14" fmla="*/ 12 w 20"/>
                <a:gd name="T15" fmla="*/ 6 h 84"/>
                <a:gd name="T16" fmla="*/ 12 w 20"/>
                <a:gd name="T17" fmla="*/ 11 h 84"/>
                <a:gd name="T18" fmla="*/ 17 w 20"/>
                <a:gd name="T19" fmla="*/ 42 h 84"/>
                <a:gd name="T20" fmla="*/ 20 w 20"/>
                <a:gd name="T21" fmla="*/ 55 h 84"/>
                <a:gd name="T22" fmla="*/ 20 w 20"/>
                <a:gd name="T23" fmla="*/ 78 h 84"/>
                <a:gd name="T24" fmla="*/ 14 w 20"/>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4">
                  <a:moveTo>
                    <a:pt x="14" y="84"/>
                  </a:moveTo>
                  <a:cubicBezTo>
                    <a:pt x="10" y="84"/>
                    <a:pt x="8" y="81"/>
                    <a:pt x="8" y="78"/>
                  </a:cubicBezTo>
                  <a:cubicBezTo>
                    <a:pt x="8" y="55"/>
                    <a:pt x="8" y="55"/>
                    <a:pt x="8" y="55"/>
                  </a:cubicBezTo>
                  <a:cubicBezTo>
                    <a:pt x="8" y="53"/>
                    <a:pt x="7" y="50"/>
                    <a:pt x="6" y="46"/>
                  </a:cubicBezTo>
                  <a:cubicBezTo>
                    <a:pt x="3" y="38"/>
                    <a:pt x="0" y="28"/>
                    <a:pt x="0" y="11"/>
                  </a:cubicBezTo>
                  <a:cubicBezTo>
                    <a:pt x="0" y="6"/>
                    <a:pt x="0" y="6"/>
                    <a:pt x="0" y="6"/>
                  </a:cubicBezTo>
                  <a:cubicBezTo>
                    <a:pt x="0" y="3"/>
                    <a:pt x="3" y="0"/>
                    <a:pt x="6" y="0"/>
                  </a:cubicBezTo>
                  <a:cubicBezTo>
                    <a:pt x="9" y="0"/>
                    <a:pt x="12" y="3"/>
                    <a:pt x="12" y="6"/>
                  </a:cubicBezTo>
                  <a:cubicBezTo>
                    <a:pt x="12" y="11"/>
                    <a:pt x="12" y="11"/>
                    <a:pt x="12" y="11"/>
                  </a:cubicBezTo>
                  <a:cubicBezTo>
                    <a:pt x="12" y="26"/>
                    <a:pt x="15" y="35"/>
                    <a:pt x="17" y="42"/>
                  </a:cubicBezTo>
                  <a:cubicBezTo>
                    <a:pt x="19" y="47"/>
                    <a:pt x="20" y="51"/>
                    <a:pt x="20" y="55"/>
                  </a:cubicBezTo>
                  <a:cubicBezTo>
                    <a:pt x="20" y="78"/>
                    <a:pt x="20" y="78"/>
                    <a:pt x="20" y="78"/>
                  </a:cubicBezTo>
                  <a:cubicBezTo>
                    <a:pt x="20" y="81"/>
                    <a:pt x="17" y="84"/>
                    <a:pt x="14" y="84"/>
                  </a:cubicBezTo>
                  <a:close/>
                </a:path>
              </a:pathLst>
            </a:custGeom>
            <a:grpFill/>
            <a:ln>
              <a:noFill/>
            </a:ln>
          </p:spPr>
          <p:txBody>
            <a:bodyPr/>
            <a:p>
              <a:pPr defTabSz="3155315">
                <a:defRPr/>
              </a:pPr>
              <a:endParaRPr lang="zh-CN" altLang="en-US" sz="1200" kern="0">
                <a:solidFill>
                  <a:prstClr val="black"/>
                </a:solidFill>
                <a:latin typeface="微软雅黑" panose="020B0503020204020204" pitchFamily="34" charset="-122"/>
                <a:ea typeface="微软雅黑" panose="020B0503020204020204" pitchFamily="34" charset="-122"/>
              </a:endParaRPr>
            </a:p>
          </p:txBody>
        </p:sp>
        <p:sp>
          <p:nvSpPr>
            <p:cNvPr id="16" name="Freeform 9"/>
            <p:cNvSpPr/>
            <p:nvPr/>
          </p:nvSpPr>
          <p:spPr bwMode="auto">
            <a:xfrm>
              <a:off x="15972" y="585"/>
              <a:ext cx="340" cy="105"/>
            </a:xfrm>
            <a:custGeom>
              <a:avLst/>
              <a:gdLst>
                <a:gd name="T0" fmla="*/ 6 w 146"/>
                <a:gd name="T1" fmla="*/ 92 h 92"/>
                <a:gd name="T2" fmla="*/ 0 w 146"/>
                <a:gd name="T3" fmla="*/ 86 h 92"/>
                <a:gd name="T4" fmla="*/ 0 w 146"/>
                <a:gd name="T5" fmla="*/ 67 h 92"/>
                <a:gd name="T6" fmla="*/ 68 w 146"/>
                <a:gd name="T7" fmla="*/ 0 h 92"/>
                <a:gd name="T8" fmla="*/ 79 w 146"/>
                <a:gd name="T9" fmla="*/ 0 h 92"/>
                <a:gd name="T10" fmla="*/ 146 w 146"/>
                <a:gd name="T11" fmla="*/ 63 h 92"/>
                <a:gd name="T12" fmla="*/ 140 w 146"/>
                <a:gd name="T13" fmla="*/ 69 h 92"/>
                <a:gd name="T14" fmla="*/ 134 w 146"/>
                <a:gd name="T15" fmla="*/ 63 h 92"/>
                <a:gd name="T16" fmla="*/ 79 w 146"/>
                <a:gd name="T17" fmla="*/ 12 h 92"/>
                <a:gd name="T18" fmla="*/ 68 w 146"/>
                <a:gd name="T19" fmla="*/ 12 h 92"/>
                <a:gd name="T20" fmla="*/ 12 w 146"/>
                <a:gd name="T21" fmla="*/ 67 h 92"/>
                <a:gd name="T22" fmla="*/ 12 w 146"/>
                <a:gd name="T23" fmla="*/ 86 h 92"/>
                <a:gd name="T24" fmla="*/ 6 w 146"/>
                <a:gd name="T25"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92">
                  <a:moveTo>
                    <a:pt x="6" y="92"/>
                  </a:moveTo>
                  <a:cubicBezTo>
                    <a:pt x="3" y="92"/>
                    <a:pt x="0" y="90"/>
                    <a:pt x="0" y="86"/>
                  </a:cubicBezTo>
                  <a:cubicBezTo>
                    <a:pt x="0" y="67"/>
                    <a:pt x="0" y="67"/>
                    <a:pt x="0" y="67"/>
                  </a:cubicBezTo>
                  <a:cubicBezTo>
                    <a:pt x="0" y="30"/>
                    <a:pt x="31" y="0"/>
                    <a:pt x="68" y="0"/>
                  </a:cubicBezTo>
                  <a:cubicBezTo>
                    <a:pt x="79" y="0"/>
                    <a:pt x="79" y="0"/>
                    <a:pt x="79" y="0"/>
                  </a:cubicBezTo>
                  <a:cubicBezTo>
                    <a:pt x="117" y="0"/>
                    <a:pt x="146" y="27"/>
                    <a:pt x="146" y="63"/>
                  </a:cubicBezTo>
                  <a:cubicBezTo>
                    <a:pt x="146" y="67"/>
                    <a:pt x="144" y="69"/>
                    <a:pt x="140" y="69"/>
                  </a:cubicBezTo>
                  <a:cubicBezTo>
                    <a:pt x="137" y="69"/>
                    <a:pt x="134" y="67"/>
                    <a:pt x="134" y="63"/>
                  </a:cubicBezTo>
                  <a:cubicBezTo>
                    <a:pt x="134" y="33"/>
                    <a:pt x="111" y="12"/>
                    <a:pt x="79" y="12"/>
                  </a:cubicBezTo>
                  <a:cubicBezTo>
                    <a:pt x="68" y="12"/>
                    <a:pt x="68" y="12"/>
                    <a:pt x="68" y="12"/>
                  </a:cubicBezTo>
                  <a:cubicBezTo>
                    <a:pt x="37" y="12"/>
                    <a:pt x="12" y="37"/>
                    <a:pt x="12" y="67"/>
                  </a:cubicBezTo>
                  <a:cubicBezTo>
                    <a:pt x="12" y="86"/>
                    <a:pt x="12" y="86"/>
                    <a:pt x="12" y="86"/>
                  </a:cubicBezTo>
                  <a:cubicBezTo>
                    <a:pt x="12" y="90"/>
                    <a:pt x="9" y="92"/>
                    <a:pt x="6" y="92"/>
                  </a:cubicBezTo>
                  <a:close/>
                </a:path>
              </a:pathLst>
            </a:custGeom>
            <a:grpFill/>
            <a:ln>
              <a:noFill/>
            </a:ln>
          </p:spPr>
          <p:txBody>
            <a:bodyPr/>
            <a:p>
              <a:pPr defTabSz="3155315">
                <a:defRPr/>
              </a:pPr>
              <a:endParaRPr lang="zh-CN" altLang="en-US" sz="1200" kern="0">
                <a:solidFill>
                  <a:prstClr val="black"/>
                </a:solidFill>
                <a:latin typeface="微软雅黑" panose="020B0503020204020204" pitchFamily="34" charset="-122"/>
                <a:ea typeface="微软雅黑" panose="020B0503020204020204" pitchFamily="34" charset="-122"/>
              </a:endParaRPr>
            </a:p>
          </p:txBody>
        </p:sp>
        <p:sp>
          <p:nvSpPr>
            <p:cNvPr id="17" name="Freeform 10"/>
            <p:cNvSpPr>
              <a:spLocks noEditPoints="1"/>
            </p:cNvSpPr>
            <p:nvPr/>
          </p:nvSpPr>
          <p:spPr bwMode="auto">
            <a:xfrm>
              <a:off x="16066" y="685"/>
              <a:ext cx="240" cy="121"/>
            </a:xfrm>
            <a:custGeom>
              <a:avLst/>
              <a:gdLst>
                <a:gd name="T0" fmla="*/ 135 w 137"/>
                <a:gd name="T1" fmla="*/ 19 h 87"/>
                <a:gd name="T2" fmla="*/ 119 w 137"/>
                <a:gd name="T3" fmla="*/ 5 h 87"/>
                <a:gd name="T4" fmla="*/ 84 w 137"/>
                <a:gd name="T5" fmla="*/ 0 h 87"/>
                <a:gd name="T6" fmla="*/ 34 w 137"/>
                <a:gd name="T7" fmla="*/ 4 h 87"/>
                <a:gd name="T8" fmla="*/ 10 w 137"/>
                <a:gd name="T9" fmla="*/ 16 h 87"/>
                <a:gd name="T10" fmla="*/ 0 w 137"/>
                <a:gd name="T11" fmla="*/ 30 h 87"/>
                <a:gd name="T12" fmla="*/ 0 w 137"/>
                <a:gd name="T13" fmla="*/ 55 h 87"/>
                <a:gd name="T14" fmla="*/ 10 w 137"/>
                <a:gd name="T15" fmla="*/ 69 h 87"/>
                <a:gd name="T16" fmla="*/ 36 w 137"/>
                <a:gd name="T17" fmla="*/ 82 h 87"/>
                <a:gd name="T18" fmla="*/ 84 w 137"/>
                <a:gd name="T19" fmla="*/ 87 h 87"/>
                <a:gd name="T20" fmla="*/ 123 w 137"/>
                <a:gd name="T21" fmla="*/ 80 h 87"/>
                <a:gd name="T22" fmla="*/ 135 w 137"/>
                <a:gd name="T23" fmla="*/ 54 h 87"/>
                <a:gd name="T24" fmla="*/ 135 w 137"/>
                <a:gd name="T25" fmla="*/ 19 h 87"/>
                <a:gd name="T26" fmla="*/ 35 w 137"/>
                <a:gd name="T27" fmla="*/ 70 h 87"/>
                <a:gd name="T28" fmla="*/ 32 w 137"/>
                <a:gd name="T29" fmla="*/ 69 h 87"/>
                <a:gd name="T30" fmla="*/ 32 w 137"/>
                <a:gd name="T31" fmla="*/ 17 h 87"/>
                <a:gd name="T32" fmla="*/ 35 w 137"/>
                <a:gd name="T33" fmla="*/ 16 h 87"/>
                <a:gd name="T34" fmla="*/ 35 w 137"/>
                <a:gd name="T35" fmla="*/ 16 h 87"/>
                <a:gd name="T36" fmla="*/ 37 w 137"/>
                <a:gd name="T37" fmla="*/ 18 h 87"/>
                <a:gd name="T38" fmla="*/ 37 w 137"/>
                <a:gd name="T39" fmla="*/ 68 h 87"/>
                <a:gd name="T40" fmla="*/ 35 w 137"/>
                <a:gd name="T41"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87">
                  <a:moveTo>
                    <a:pt x="135" y="19"/>
                  </a:moveTo>
                  <a:cubicBezTo>
                    <a:pt x="134" y="11"/>
                    <a:pt x="131" y="8"/>
                    <a:pt x="119" y="5"/>
                  </a:cubicBezTo>
                  <a:cubicBezTo>
                    <a:pt x="119" y="5"/>
                    <a:pt x="104" y="0"/>
                    <a:pt x="84" y="0"/>
                  </a:cubicBezTo>
                  <a:cubicBezTo>
                    <a:pt x="62" y="0"/>
                    <a:pt x="42" y="2"/>
                    <a:pt x="34" y="4"/>
                  </a:cubicBezTo>
                  <a:cubicBezTo>
                    <a:pt x="26" y="5"/>
                    <a:pt x="14" y="13"/>
                    <a:pt x="10" y="16"/>
                  </a:cubicBezTo>
                  <a:cubicBezTo>
                    <a:pt x="6" y="19"/>
                    <a:pt x="0" y="23"/>
                    <a:pt x="0" y="30"/>
                  </a:cubicBezTo>
                  <a:cubicBezTo>
                    <a:pt x="0" y="55"/>
                    <a:pt x="0" y="55"/>
                    <a:pt x="0" y="55"/>
                  </a:cubicBezTo>
                  <a:cubicBezTo>
                    <a:pt x="0" y="62"/>
                    <a:pt x="6" y="66"/>
                    <a:pt x="10" y="69"/>
                  </a:cubicBezTo>
                  <a:cubicBezTo>
                    <a:pt x="15" y="72"/>
                    <a:pt x="28" y="80"/>
                    <a:pt x="36" y="82"/>
                  </a:cubicBezTo>
                  <a:cubicBezTo>
                    <a:pt x="45" y="84"/>
                    <a:pt x="63" y="87"/>
                    <a:pt x="84" y="87"/>
                  </a:cubicBezTo>
                  <a:cubicBezTo>
                    <a:pt x="105" y="87"/>
                    <a:pt x="115" y="84"/>
                    <a:pt x="123" y="80"/>
                  </a:cubicBezTo>
                  <a:cubicBezTo>
                    <a:pt x="131" y="76"/>
                    <a:pt x="133" y="61"/>
                    <a:pt x="135" y="54"/>
                  </a:cubicBezTo>
                  <a:cubicBezTo>
                    <a:pt x="137" y="46"/>
                    <a:pt x="137" y="28"/>
                    <a:pt x="135" y="19"/>
                  </a:cubicBezTo>
                  <a:close/>
                  <a:moveTo>
                    <a:pt x="35" y="70"/>
                  </a:moveTo>
                  <a:cubicBezTo>
                    <a:pt x="34" y="70"/>
                    <a:pt x="33" y="70"/>
                    <a:pt x="32" y="69"/>
                  </a:cubicBezTo>
                  <a:cubicBezTo>
                    <a:pt x="27" y="58"/>
                    <a:pt x="25" y="33"/>
                    <a:pt x="32" y="17"/>
                  </a:cubicBezTo>
                  <a:cubicBezTo>
                    <a:pt x="33" y="16"/>
                    <a:pt x="34" y="16"/>
                    <a:pt x="35" y="16"/>
                  </a:cubicBezTo>
                  <a:cubicBezTo>
                    <a:pt x="35" y="16"/>
                    <a:pt x="35" y="16"/>
                    <a:pt x="35" y="16"/>
                  </a:cubicBezTo>
                  <a:cubicBezTo>
                    <a:pt x="36" y="16"/>
                    <a:pt x="37" y="17"/>
                    <a:pt x="37" y="18"/>
                  </a:cubicBezTo>
                  <a:cubicBezTo>
                    <a:pt x="35" y="34"/>
                    <a:pt x="36" y="56"/>
                    <a:pt x="37" y="68"/>
                  </a:cubicBezTo>
                  <a:cubicBezTo>
                    <a:pt x="37" y="69"/>
                    <a:pt x="36" y="70"/>
                    <a:pt x="35" y="70"/>
                  </a:cubicBezTo>
                  <a:close/>
                </a:path>
              </a:pathLst>
            </a:custGeom>
            <a:grpFill/>
            <a:ln>
              <a:noFill/>
            </a:ln>
          </p:spPr>
          <p:txBody>
            <a:bodyPr/>
            <a:p>
              <a:pPr defTabSz="3155315">
                <a:defRPr/>
              </a:pP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26085" y="2792095"/>
            <a:ext cx="8307070" cy="3195320"/>
            <a:chOff x="821" y="4143"/>
            <a:chExt cx="12987" cy="4637"/>
          </a:xfrm>
        </p:grpSpPr>
        <p:grpSp>
          <p:nvGrpSpPr>
            <p:cNvPr id="2" name="组合 1"/>
            <p:cNvGrpSpPr/>
            <p:nvPr/>
          </p:nvGrpSpPr>
          <p:grpSpPr>
            <a:xfrm>
              <a:off x="821" y="4143"/>
              <a:ext cx="12987" cy="4637"/>
              <a:chOff x="599" y="4746"/>
              <a:chExt cx="12987" cy="3079"/>
            </a:xfrm>
          </p:grpSpPr>
          <p:sp>
            <p:nvSpPr>
              <p:cNvPr id="140" name="任意多边形 19"/>
              <p:cNvSpPr>
                <a:spLocks noChangeArrowheads="1"/>
              </p:cNvSpPr>
              <p:nvPr/>
            </p:nvSpPr>
            <p:spPr bwMode="auto">
              <a:xfrm>
                <a:off x="1916" y="5878"/>
                <a:ext cx="10304" cy="1083"/>
              </a:xfrm>
              <a:custGeom>
                <a:avLst/>
                <a:gdLst>
                  <a:gd name="T0" fmla="*/ 0 w 8315325"/>
                  <a:gd name="T1" fmla="*/ 285750 h 1383506"/>
                  <a:gd name="T2" fmla="*/ 1943100 w 8315325"/>
                  <a:gd name="T3" fmla="*/ 1100138 h 1383506"/>
                  <a:gd name="T4" fmla="*/ 6757987 w 8315325"/>
                  <a:gd name="T5" fmla="*/ 1200150 h 1383506"/>
                  <a:gd name="T6" fmla="*/ 8315325 w 8315325"/>
                  <a:gd name="T7" fmla="*/ 0 h 1383506"/>
                </a:gdLst>
                <a:ahLst/>
                <a:cxnLst>
                  <a:cxn ang="0">
                    <a:pos x="T0" y="T1"/>
                  </a:cxn>
                  <a:cxn ang="0">
                    <a:pos x="T2" y="T3"/>
                  </a:cxn>
                  <a:cxn ang="0">
                    <a:pos x="T4" y="T5"/>
                  </a:cxn>
                  <a:cxn ang="0">
                    <a:pos x="T6" y="T7"/>
                  </a:cxn>
                </a:cxnLst>
                <a:rect l="0" t="0" r="r" b="b"/>
                <a:pathLst>
                  <a:path w="8315325" h="1383506">
                    <a:moveTo>
                      <a:pt x="0" y="285750"/>
                    </a:moveTo>
                    <a:cubicBezTo>
                      <a:pt x="408384" y="616744"/>
                      <a:pt x="816769" y="947738"/>
                      <a:pt x="1943100" y="1100138"/>
                    </a:cubicBezTo>
                    <a:cubicBezTo>
                      <a:pt x="3069431" y="1252538"/>
                      <a:pt x="5695950" y="1383506"/>
                      <a:pt x="6757987" y="1200150"/>
                    </a:cubicBezTo>
                    <a:cubicBezTo>
                      <a:pt x="7820024" y="1016794"/>
                      <a:pt x="8067674" y="508397"/>
                      <a:pt x="8315325" y="0"/>
                    </a:cubicBezTo>
                  </a:path>
                </a:pathLst>
              </a:custGeom>
              <a:noFill/>
              <a:ln w="28575">
                <a:solidFill>
                  <a:srgbClr val="0070C0"/>
                </a:solidFill>
                <a:prstDash val="dash"/>
                <a:round/>
              </a:ln>
              <a:extLst>
                <a:ext uri="{909E8E84-426E-40DD-AFC4-6F175D3DCCD1}">
                  <a14:hiddenFill xmlns:a14="http://schemas.microsoft.com/office/drawing/2010/main">
                    <a:solidFill>
                      <a:srgbClr val="FFFFFF"/>
                    </a:solidFill>
                  </a14:hiddenFill>
                </a:ext>
              </a:extLst>
            </p:spPr>
            <p:txBody>
              <a:bodyPr/>
              <a:lstStyle>
                <a:lvl1pPr>
                  <a:defRPr>
                    <a:solidFill>
                      <a:sysClr val="windowText" lastClr="000000"/>
                    </a:solidFill>
                    <a:latin typeface="Calibri" panose="020F0502020204030204" pitchFamily="34" charset="0"/>
                    <a:ea typeface="宋体" panose="02010600030101010101" pitchFamily="2" charset="-122"/>
                  </a:defRPr>
                </a:lvl1pPr>
                <a:lvl2pPr>
                  <a:defRPr>
                    <a:solidFill>
                      <a:sysClr val="windowText" lastClr="000000"/>
                    </a:solidFill>
                    <a:latin typeface="Calibri" panose="020F0502020204030204" pitchFamily="34" charset="0"/>
                    <a:ea typeface="宋体" panose="02010600030101010101" pitchFamily="2" charset="-122"/>
                  </a:defRPr>
                </a:lvl2pPr>
                <a:lvl3pPr>
                  <a:defRPr>
                    <a:solidFill>
                      <a:sysClr val="windowText" lastClr="000000"/>
                    </a:solidFill>
                    <a:latin typeface="Calibri" panose="020F0502020204030204" pitchFamily="34" charset="0"/>
                    <a:ea typeface="宋体" panose="02010600030101010101" pitchFamily="2" charset="-122"/>
                  </a:defRPr>
                </a:lvl3pPr>
                <a:lvl4pPr>
                  <a:defRPr>
                    <a:solidFill>
                      <a:sysClr val="windowText" lastClr="000000"/>
                    </a:solidFill>
                    <a:latin typeface="Calibri" panose="020F0502020204030204" pitchFamily="34" charset="0"/>
                    <a:ea typeface="宋体" panose="02010600030101010101" pitchFamily="2" charset="-122"/>
                  </a:defRPr>
                </a:lvl4pPr>
                <a:lvl5pPr>
                  <a:defRPr>
                    <a:solidFill>
                      <a:sysClr val="windowText" lastClr="000000"/>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9pPr>
              </a:lstStyle>
              <a:p>
                <a:endParaRPr lang="zh-CN" altLang="en-US" sz="1375" dirty="0">
                  <a:solidFill>
                    <a:schemeClr val="tx1"/>
                  </a:solidFill>
                </a:endParaRPr>
              </a:p>
            </p:txBody>
          </p:sp>
          <p:sp>
            <p:nvSpPr>
              <p:cNvPr id="77" name="矩形 14"/>
              <p:cNvSpPr/>
              <p:nvPr/>
            </p:nvSpPr>
            <p:spPr bwMode="auto">
              <a:xfrm>
                <a:off x="4276" y="6976"/>
                <a:ext cx="1225" cy="236"/>
              </a:xfrm>
              <a:prstGeom prst="rect">
                <a:avLst/>
              </a:prstGeom>
              <a:noFill/>
              <a:ln w="9525">
                <a:noFill/>
              </a:ln>
            </p:spPr>
            <p:txBody>
              <a:bodyPr wrap="square">
                <a:spAutoFit/>
              </a:bodyPr>
              <a:lstStyle/>
              <a:p>
                <a:pPr>
                  <a:defRPr/>
                </a:pPr>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5G NR</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endParaRPr>
              </a:p>
            </p:txBody>
          </p:sp>
          <p:sp>
            <p:nvSpPr>
              <p:cNvPr id="79" name="矩形 78"/>
              <p:cNvSpPr>
                <a:spLocks noChangeArrowheads="1"/>
              </p:cNvSpPr>
              <p:nvPr/>
            </p:nvSpPr>
            <p:spPr bwMode="auto">
              <a:xfrm>
                <a:off x="751" y="6654"/>
                <a:ext cx="140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Devices mounted on UAVs</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矩形 30"/>
              <p:cNvSpPr/>
              <p:nvPr/>
            </p:nvSpPr>
            <p:spPr bwMode="auto">
              <a:xfrm>
                <a:off x="11489" y="6926"/>
                <a:ext cx="1118" cy="266"/>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eaLnBrk="1" hangingPunct="1">
                  <a:lnSpc>
                    <a:spcPct val="100000"/>
                  </a:lnSpc>
                  <a:buNone/>
                </a:pPr>
                <a:r>
                  <a:rPr lang="en-US" altLang="zh-CN" sz="1200" b="1" noProof="1">
                    <a:solidFill>
                      <a:schemeClr val="tx1"/>
                    </a:solidFill>
                    <a:latin typeface="微软雅黑" panose="020B0503020204020204" pitchFamily="34" charset="-122"/>
                    <a:ea typeface="微软雅黑" panose="020B0503020204020204" pitchFamily="34" charset="-122"/>
                    <a:sym typeface="+mn-ea"/>
                  </a:rPr>
                  <a:t>Video</a:t>
                </a:r>
                <a:endParaRPr lang="en-US" altLang="zh-CN" sz="1200" b="1" noProof="1">
                  <a:solidFill>
                    <a:schemeClr val="tx1"/>
                  </a:solidFill>
                  <a:latin typeface="微软雅黑" panose="020B0503020204020204" pitchFamily="34" charset="-122"/>
                  <a:ea typeface="微软雅黑" panose="020B0503020204020204" pitchFamily="34" charset="-122"/>
                  <a:sym typeface="+mn-ea"/>
                </a:endParaRPr>
              </a:p>
            </p:txBody>
          </p:sp>
          <p:sp>
            <p:nvSpPr>
              <p:cNvPr id="84" name="矩形 31"/>
              <p:cNvSpPr/>
              <p:nvPr/>
            </p:nvSpPr>
            <p:spPr bwMode="auto">
              <a:xfrm>
                <a:off x="12607" y="6463"/>
                <a:ext cx="648" cy="266"/>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eaLnBrk="1" hangingPunct="1">
                  <a:lnSpc>
                    <a:spcPct val="100000"/>
                  </a:lnSpc>
                  <a:buNone/>
                </a:pPr>
                <a:r>
                  <a:rPr lang="en-US" altLang="zh-CN" sz="1200" b="1" noProof="1">
                    <a:solidFill>
                      <a:schemeClr val="tx1"/>
                    </a:solidFill>
                    <a:latin typeface="微软雅黑" panose="020B0503020204020204" pitchFamily="34" charset="-122"/>
                    <a:ea typeface="微软雅黑" panose="020B0503020204020204" pitchFamily="34" charset="-122"/>
                    <a:sym typeface="+mn-ea"/>
                  </a:rPr>
                  <a:t>VR</a:t>
                </a:r>
                <a:endParaRPr lang="en-US" altLang="zh-CN" sz="1200" b="1" noProof="1">
                  <a:solidFill>
                    <a:schemeClr val="tx1"/>
                  </a:solidFill>
                  <a:latin typeface="微软雅黑" panose="020B0503020204020204" pitchFamily="34" charset="-122"/>
                  <a:ea typeface="微软雅黑" panose="020B0503020204020204" pitchFamily="34" charset="-122"/>
                  <a:sym typeface="+mn-ea"/>
                </a:endParaRPr>
              </a:p>
            </p:txBody>
          </p:sp>
          <p:sp>
            <p:nvSpPr>
              <p:cNvPr id="103" name="任意多边形 42"/>
              <p:cNvSpPr>
                <a:spLocks noChangeArrowheads="1"/>
              </p:cNvSpPr>
              <p:nvPr/>
            </p:nvSpPr>
            <p:spPr bwMode="auto">
              <a:xfrm rot="1855029">
                <a:off x="10835" y="5820"/>
                <a:ext cx="315" cy="886"/>
              </a:xfrm>
              <a:custGeom>
                <a:avLst/>
                <a:gdLst>
                  <a:gd name="T0" fmla="*/ 0 w 2000250"/>
                  <a:gd name="T1" fmla="*/ 0 h 600075"/>
                  <a:gd name="T2" fmla="*/ 1314450 w 2000250"/>
                  <a:gd name="T3" fmla="*/ 314325 h 600075"/>
                  <a:gd name="T4" fmla="*/ 2000250 w 2000250"/>
                  <a:gd name="T5" fmla="*/ 600075 h 600075"/>
                  <a:gd name="connsiteX0" fmla="*/ 0 w 2302986"/>
                  <a:gd name="connsiteY0" fmla="*/ 0 h 600075"/>
                  <a:gd name="connsiteX1" fmla="*/ 2216706 w 2302986"/>
                  <a:gd name="connsiteY1" fmla="*/ 256465 h 600075"/>
                  <a:gd name="connsiteX2" fmla="*/ 2000250 w 2302986"/>
                  <a:gd name="connsiteY2" fmla="*/ 600075 h 600075"/>
                  <a:gd name="connsiteX0-1" fmla="*/ 0 w 3495148"/>
                  <a:gd name="connsiteY0-2" fmla="*/ 0 h 610605"/>
                  <a:gd name="connsiteX1-3" fmla="*/ 2216706 w 3495148"/>
                  <a:gd name="connsiteY1-4" fmla="*/ 256465 h 610605"/>
                  <a:gd name="connsiteX2-5" fmla="*/ 3495145 w 3495148"/>
                  <a:gd name="connsiteY2-6" fmla="*/ 610605 h 610605"/>
                  <a:gd name="connsiteX0-7" fmla="*/ 0 w 3495148"/>
                  <a:gd name="connsiteY0-8" fmla="*/ 0 h 610605"/>
                  <a:gd name="connsiteX1-9" fmla="*/ 2216706 w 3495148"/>
                  <a:gd name="connsiteY1-10" fmla="*/ 256465 h 610605"/>
                  <a:gd name="connsiteX2-11" fmla="*/ 3495145 w 3495148"/>
                  <a:gd name="connsiteY2-12" fmla="*/ 610605 h 610605"/>
                  <a:gd name="connsiteX0-13" fmla="*/ 0 w 3495148"/>
                  <a:gd name="connsiteY0-14" fmla="*/ 0 h 610605"/>
                  <a:gd name="connsiteX1-15" fmla="*/ 2216706 w 3495148"/>
                  <a:gd name="connsiteY1-16" fmla="*/ 256465 h 610605"/>
                  <a:gd name="connsiteX2-17" fmla="*/ 3495145 w 3495148"/>
                  <a:gd name="connsiteY2-18" fmla="*/ 610605 h 610605"/>
                  <a:gd name="connsiteX0-19" fmla="*/ 0 w 3495148"/>
                  <a:gd name="connsiteY0-20" fmla="*/ 0 h 610605"/>
                  <a:gd name="connsiteX1-21" fmla="*/ 2216706 w 3495148"/>
                  <a:gd name="connsiteY1-22" fmla="*/ 256465 h 610605"/>
                  <a:gd name="connsiteX2-23" fmla="*/ 3495145 w 3495148"/>
                  <a:gd name="connsiteY2-24" fmla="*/ 610605 h 610605"/>
                  <a:gd name="connsiteX0-25" fmla="*/ 0 w 3495148"/>
                  <a:gd name="connsiteY0-26" fmla="*/ 0 h 610605"/>
                  <a:gd name="connsiteX1-27" fmla="*/ 2216706 w 3495148"/>
                  <a:gd name="connsiteY1-28" fmla="*/ 256465 h 610605"/>
                  <a:gd name="connsiteX2-29" fmla="*/ 3495145 w 3495148"/>
                  <a:gd name="connsiteY2-30" fmla="*/ 610605 h 610605"/>
                  <a:gd name="connsiteX0-31" fmla="*/ 2 w 3198622"/>
                  <a:gd name="connsiteY0-32" fmla="*/ 0 h 534585"/>
                  <a:gd name="connsiteX1-33" fmla="*/ 1920180 w 3198622"/>
                  <a:gd name="connsiteY1-34" fmla="*/ 180445 h 534585"/>
                  <a:gd name="connsiteX2-35" fmla="*/ 3198619 w 3198622"/>
                  <a:gd name="connsiteY2-36" fmla="*/ 534585 h 534585"/>
                  <a:gd name="connsiteX0-37" fmla="*/ 2 w 3198622"/>
                  <a:gd name="connsiteY0-38" fmla="*/ 0 h 534585"/>
                  <a:gd name="connsiteX1-39" fmla="*/ 1920180 w 3198622"/>
                  <a:gd name="connsiteY1-40" fmla="*/ 180445 h 534585"/>
                  <a:gd name="connsiteX2-41" fmla="*/ 3198619 w 3198622"/>
                  <a:gd name="connsiteY2-42" fmla="*/ 534585 h 534585"/>
                  <a:gd name="connsiteX0-43" fmla="*/ 2 w 3198622"/>
                  <a:gd name="connsiteY0-44" fmla="*/ 0 h 534585"/>
                  <a:gd name="connsiteX1-45" fmla="*/ 1920180 w 3198622"/>
                  <a:gd name="connsiteY1-46" fmla="*/ 180445 h 534585"/>
                  <a:gd name="connsiteX2-47" fmla="*/ 3198619 w 3198622"/>
                  <a:gd name="connsiteY2-48" fmla="*/ 534585 h 534585"/>
                  <a:gd name="connsiteX0-49" fmla="*/ 2 w 3198622"/>
                  <a:gd name="connsiteY0-50" fmla="*/ 0 h 534585"/>
                  <a:gd name="connsiteX1-51" fmla="*/ 1920180 w 3198622"/>
                  <a:gd name="connsiteY1-52" fmla="*/ 180445 h 534585"/>
                  <a:gd name="connsiteX2-53" fmla="*/ 3198619 w 3198622"/>
                  <a:gd name="connsiteY2-54" fmla="*/ 534585 h 534585"/>
                  <a:gd name="connsiteX0-55" fmla="*/ 2 w 3198622"/>
                  <a:gd name="connsiteY0-56" fmla="*/ 0 h 534585"/>
                  <a:gd name="connsiteX1-57" fmla="*/ 1920180 w 3198622"/>
                  <a:gd name="connsiteY1-58" fmla="*/ 180445 h 534585"/>
                  <a:gd name="connsiteX2-59" fmla="*/ 3198619 w 3198622"/>
                  <a:gd name="connsiteY2-60" fmla="*/ 534585 h 534585"/>
                  <a:gd name="connsiteX0-61" fmla="*/ 2 w 3198622"/>
                  <a:gd name="connsiteY0-62" fmla="*/ 0 h 534585"/>
                  <a:gd name="connsiteX1-63" fmla="*/ 1920180 w 3198622"/>
                  <a:gd name="connsiteY1-64" fmla="*/ 180445 h 534585"/>
                  <a:gd name="connsiteX2-65" fmla="*/ 3198619 w 3198622"/>
                  <a:gd name="connsiteY2-66" fmla="*/ 534585 h 534585"/>
                  <a:gd name="connsiteX0-67" fmla="*/ 2 w 3198622"/>
                  <a:gd name="connsiteY0-68" fmla="*/ 0 h 534585"/>
                  <a:gd name="connsiteX1-69" fmla="*/ 1920180 w 3198622"/>
                  <a:gd name="connsiteY1-70" fmla="*/ 180445 h 534585"/>
                  <a:gd name="connsiteX2-71" fmla="*/ 3198619 w 3198622"/>
                  <a:gd name="connsiteY2-72" fmla="*/ 534585 h 534585"/>
                  <a:gd name="connsiteX0-73" fmla="*/ 2 w 3198622"/>
                  <a:gd name="connsiteY0-74" fmla="*/ 0 h 534585"/>
                  <a:gd name="connsiteX1-75" fmla="*/ 1920180 w 3198622"/>
                  <a:gd name="connsiteY1-76" fmla="*/ 180445 h 534585"/>
                  <a:gd name="connsiteX2-77" fmla="*/ 3198619 w 3198622"/>
                  <a:gd name="connsiteY2-78" fmla="*/ 534585 h 534585"/>
                </a:gdLst>
                <a:ahLst/>
                <a:cxnLst>
                  <a:cxn ang="0">
                    <a:pos x="connsiteX0-1" y="connsiteY0-2"/>
                  </a:cxn>
                  <a:cxn ang="0">
                    <a:pos x="connsiteX1-3" y="connsiteY1-4"/>
                  </a:cxn>
                  <a:cxn ang="0">
                    <a:pos x="connsiteX2-5" y="connsiteY2-6"/>
                  </a:cxn>
                </a:cxnLst>
                <a:rect l="l" t="t" r="r" b="b"/>
                <a:pathLst>
                  <a:path w="3198622" h="534585">
                    <a:moveTo>
                      <a:pt x="2" y="0"/>
                    </a:moveTo>
                    <a:cubicBezTo>
                      <a:pt x="1418159" y="82549"/>
                      <a:pt x="1569225" y="107588"/>
                      <a:pt x="1920180" y="180445"/>
                    </a:cubicBezTo>
                    <a:cubicBezTo>
                      <a:pt x="2725493" y="335044"/>
                      <a:pt x="2993832" y="479816"/>
                      <a:pt x="3198619" y="534585"/>
                    </a:cubicBezTo>
                  </a:path>
                </a:pathLst>
              </a:custGeom>
              <a:noFill/>
              <a:ln w="38100">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70">
                  <a:solidFill>
                    <a:schemeClr val="tx1"/>
                  </a:solidFill>
                </a:endParaRPr>
              </a:p>
            </p:txBody>
          </p:sp>
          <p:sp>
            <p:nvSpPr>
              <p:cNvPr id="105" name="任意多边形 43"/>
              <p:cNvSpPr>
                <a:spLocks noChangeArrowheads="1"/>
              </p:cNvSpPr>
              <p:nvPr/>
            </p:nvSpPr>
            <p:spPr bwMode="auto">
              <a:xfrm rot="10800000">
                <a:off x="11039" y="6316"/>
                <a:ext cx="1204" cy="434"/>
              </a:xfrm>
              <a:custGeom>
                <a:avLst/>
                <a:gdLst>
                  <a:gd name="T0" fmla="*/ 0 w 885825"/>
                  <a:gd name="T1" fmla="*/ 542925 h 542925"/>
                  <a:gd name="T2" fmla="*/ 600075 w 885825"/>
                  <a:gd name="T3" fmla="*/ 385762 h 542925"/>
                  <a:gd name="T4" fmla="*/ 885825 w 885825"/>
                  <a:gd name="T5" fmla="*/ 0 h 542925"/>
                </a:gdLst>
                <a:ahLst/>
                <a:cxnLst>
                  <a:cxn ang="0">
                    <a:pos x="T0" y="T1"/>
                  </a:cxn>
                  <a:cxn ang="0">
                    <a:pos x="T2" y="T3"/>
                  </a:cxn>
                  <a:cxn ang="0">
                    <a:pos x="T4" y="T5"/>
                  </a:cxn>
                </a:cxnLst>
                <a:rect l="0" t="0" r="r" b="b"/>
                <a:pathLst>
                  <a:path w="885825" h="542925">
                    <a:moveTo>
                      <a:pt x="0" y="542925"/>
                    </a:moveTo>
                    <a:cubicBezTo>
                      <a:pt x="226219" y="509587"/>
                      <a:pt x="452438" y="476249"/>
                      <a:pt x="600075" y="385762"/>
                    </a:cubicBezTo>
                    <a:cubicBezTo>
                      <a:pt x="747712" y="295275"/>
                      <a:pt x="816768" y="147637"/>
                      <a:pt x="885825" y="0"/>
                    </a:cubicBezTo>
                  </a:path>
                </a:pathLst>
              </a:custGeom>
              <a:noFill/>
              <a:ln w="38100">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70">
                  <a:solidFill>
                    <a:schemeClr val="tx1"/>
                  </a:solidFill>
                </a:endParaRPr>
              </a:p>
            </p:txBody>
          </p:sp>
          <p:cxnSp>
            <p:nvCxnSpPr>
              <p:cNvPr id="106" name="直接连接符 44"/>
              <p:cNvCxnSpPr>
                <a:cxnSpLocks noChangeShapeType="1"/>
              </p:cNvCxnSpPr>
              <p:nvPr/>
            </p:nvCxnSpPr>
            <p:spPr bwMode="auto">
              <a:xfrm>
                <a:off x="6325" y="6722"/>
                <a:ext cx="506" cy="15"/>
              </a:xfrm>
              <a:prstGeom prst="line">
                <a:avLst/>
              </a:prstGeom>
              <a:noFill/>
              <a:ln w="28575">
                <a:solidFill>
                  <a:srgbClr val="0070C0"/>
                </a:solidFill>
                <a:round/>
              </a:ln>
              <a:extLst>
                <a:ext uri="{909E8E84-426E-40DD-AFC4-6F175D3DCCD1}">
                  <a14:hiddenFill xmlns:a14="http://schemas.microsoft.com/office/drawing/2010/main">
                    <a:noFill/>
                  </a14:hiddenFill>
                </a:ext>
              </a:extLst>
            </p:spPr>
          </p:cxnSp>
          <p:sp>
            <p:nvSpPr>
              <p:cNvPr id="109" name="任意多边形 48"/>
              <p:cNvSpPr>
                <a:spLocks noChangeArrowheads="1"/>
              </p:cNvSpPr>
              <p:nvPr/>
            </p:nvSpPr>
            <p:spPr bwMode="auto">
              <a:xfrm>
                <a:off x="10960" y="6846"/>
                <a:ext cx="900" cy="80"/>
              </a:xfrm>
              <a:custGeom>
                <a:avLst/>
                <a:gdLst>
                  <a:gd name="T0" fmla="*/ 0 w 885825"/>
                  <a:gd name="T1" fmla="*/ 542925 h 542925"/>
                  <a:gd name="T2" fmla="*/ 600075 w 885825"/>
                  <a:gd name="T3" fmla="*/ 385762 h 542925"/>
                  <a:gd name="T4" fmla="*/ 885825 w 885825"/>
                  <a:gd name="T5" fmla="*/ 0 h 542925"/>
                </a:gdLst>
                <a:ahLst/>
                <a:cxnLst>
                  <a:cxn ang="0">
                    <a:pos x="T0" y="T1"/>
                  </a:cxn>
                  <a:cxn ang="0">
                    <a:pos x="T2" y="T3"/>
                  </a:cxn>
                  <a:cxn ang="0">
                    <a:pos x="T4" y="T5"/>
                  </a:cxn>
                </a:cxnLst>
                <a:rect l="0" t="0" r="r" b="b"/>
                <a:pathLst>
                  <a:path w="885825" h="542925">
                    <a:moveTo>
                      <a:pt x="0" y="542925"/>
                    </a:moveTo>
                    <a:cubicBezTo>
                      <a:pt x="226219" y="509587"/>
                      <a:pt x="452438" y="476249"/>
                      <a:pt x="600075" y="385762"/>
                    </a:cubicBezTo>
                    <a:cubicBezTo>
                      <a:pt x="747712" y="295275"/>
                      <a:pt x="816768" y="147637"/>
                      <a:pt x="885825" y="0"/>
                    </a:cubicBezTo>
                  </a:path>
                </a:pathLst>
              </a:custGeom>
              <a:noFill/>
              <a:ln w="38100">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70">
                  <a:solidFill>
                    <a:schemeClr val="tx1"/>
                  </a:solidFill>
                </a:endParaRPr>
              </a:p>
            </p:txBody>
          </p:sp>
          <p:grpSp>
            <p:nvGrpSpPr>
              <p:cNvPr id="110" name="Group 4"/>
              <p:cNvGrpSpPr>
                <a:grpSpLocks noChangeAspect="1"/>
              </p:cNvGrpSpPr>
              <p:nvPr/>
            </p:nvGrpSpPr>
            <p:grpSpPr bwMode="auto">
              <a:xfrm flipH="1">
                <a:off x="11470" y="5981"/>
                <a:ext cx="347" cy="439"/>
                <a:chOff x="15968" y="585"/>
                <a:chExt cx="344" cy="404"/>
              </a:xfrm>
              <a:solidFill>
                <a:schemeClr val="tx1"/>
              </a:solidFill>
            </p:grpSpPr>
            <p:sp>
              <p:nvSpPr>
                <p:cNvPr id="111" name="Freeform 5"/>
                <p:cNvSpPr/>
                <p:nvPr/>
              </p:nvSpPr>
              <p:spPr bwMode="auto">
                <a:xfrm flipH="1">
                  <a:off x="15990" y="712"/>
                  <a:ext cx="79" cy="84"/>
                </a:xfrm>
                <a:custGeom>
                  <a:avLst/>
                  <a:gdLst>
                    <a:gd name="T0" fmla="*/ 59 w 59"/>
                    <a:gd name="T1" fmla="*/ 0 h 37"/>
                    <a:gd name="T2" fmla="*/ 9 w 59"/>
                    <a:gd name="T3" fmla="*/ 0 h 37"/>
                    <a:gd name="T4" fmla="*/ 2 w 59"/>
                    <a:gd name="T5" fmla="*/ 6 h 37"/>
                    <a:gd name="T6" fmla="*/ 0 w 59"/>
                    <a:gd name="T7" fmla="*/ 18 h 37"/>
                    <a:gd name="T8" fmla="*/ 2 w 59"/>
                    <a:gd name="T9" fmla="*/ 31 h 37"/>
                    <a:gd name="T10" fmla="*/ 9 w 59"/>
                    <a:gd name="T11" fmla="*/ 37 h 37"/>
                    <a:gd name="T12" fmla="*/ 59 w 59"/>
                    <a:gd name="T13" fmla="*/ 37 h 37"/>
                    <a:gd name="T14" fmla="*/ 59 w 59"/>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37">
                      <a:moveTo>
                        <a:pt x="59" y="0"/>
                      </a:moveTo>
                      <a:cubicBezTo>
                        <a:pt x="9" y="0"/>
                        <a:pt x="9" y="0"/>
                        <a:pt x="9" y="0"/>
                      </a:cubicBezTo>
                      <a:cubicBezTo>
                        <a:pt x="6" y="0"/>
                        <a:pt x="2" y="2"/>
                        <a:pt x="2" y="6"/>
                      </a:cubicBezTo>
                      <a:cubicBezTo>
                        <a:pt x="1" y="9"/>
                        <a:pt x="0" y="13"/>
                        <a:pt x="0" y="18"/>
                      </a:cubicBezTo>
                      <a:cubicBezTo>
                        <a:pt x="0" y="23"/>
                        <a:pt x="1" y="27"/>
                        <a:pt x="2" y="31"/>
                      </a:cubicBezTo>
                      <a:cubicBezTo>
                        <a:pt x="2" y="34"/>
                        <a:pt x="6" y="37"/>
                        <a:pt x="9" y="37"/>
                      </a:cubicBezTo>
                      <a:cubicBezTo>
                        <a:pt x="59" y="37"/>
                        <a:pt x="59" y="37"/>
                        <a:pt x="59" y="37"/>
                      </a:cubicBezTo>
                      <a:lnTo>
                        <a:pt x="59" y="0"/>
                      </a:lnTo>
                      <a:close/>
                    </a:path>
                  </a:pathLst>
                </a:custGeom>
                <a:solidFill>
                  <a:schemeClr val="bg1"/>
                </a:solidFill>
                <a:ln>
                  <a:noFill/>
                </a:ln>
              </p:spPr>
              <p:txBody>
                <a:bodyPr/>
                <a:lstStyle/>
                <a:p>
                  <a:pPr defTabSz="3155315">
                    <a:defRPr/>
                  </a:pPr>
                  <a:endParaRPr lang="zh-CN" altLang="en-US" sz="635" kern="0">
                    <a:solidFill>
                      <a:schemeClr val="tx1"/>
                    </a:solidFill>
                    <a:latin typeface="微软雅黑" panose="020B0503020204020204" pitchFamily="34" charset="-122"/>
                    <a:ea typeface="微软雅黑" panose="020B0503020204020204" pitchFamily="34" charset="-122"/>
                  </a:endParaRPr>
                </a:p>
              </p:txBody>
            </p:sp>
            <p:sp>
              <p:nvSpPr>
                <p:cNvPr id="112" name="Freeform 6"/>
                <p:cNvSpPr/>
                <p:nvPr/>
              </p:nvSpPr>
              <p:spPr bwMode="auto">
                <a:xfrm>
                  <a:off x="16051" y="853"/>
                  <a:ext cx="242" cy="77"/>
                </a:xfrm>
                <a:custGeom>
                  <a:avLst/>
                  <a:gdLst>
                    <a:gd name="T0" fmla="*/ 79 w 104"/>
                    <a:gd name="T1" fmla="*/ 67 h 67"/>
                    <a:gd name="T2" fmla="*/ 39 w 104"/>
                    <a:gd name="T3" fmla="*/ 63 h 67"/>
                    <a:gd name="T4" fmla="*/ 17 w 104"/>
                    <a:gd name="T5" fmla="*/ 50 h 67"/>
                    <a:gd name="T6" fmla="*/ 1 w 104"/>
                    <a:gd name="T7" fmla="*/ 29 h 67"/>
                    <a:gd name="T8" fmla="*/ 3 w 104"/>
                    <a:gd name="T9" fmla="*/ 21 h 67"/>
                    <a:gd name="T10" fmla="*/ 12 w 104"/>
                    <a:gd name="T11" fmla="*/ 23 h 67"/>
                    <a:gd name="T12" fmla="*/ 24 w 104"/>
                    <a:gd name="T13" fmla="*/ 40 h 67"/>
                    <a:gd name="T14" fmla="*/ 44 w 104"/>
                    <a:gd name="T15" fmla="*/ 52 h 67"/>
                    <a:gd name="T16" fmla="*/ 79 w 104"/>
                    <a:gd name="T17" fmla="*/ 55 h 67"/>
                    <a:gd name="T18" fmla="*/ 85 w 104"/>
                    <a:gd name="T19" fmla="*/ 49 h 67"/>
                    <a:gd name="T20" fmla="*/ 87 w 104"/>
                    <a:gd name="T21" fmla="*/ 37 h 67"/>
                    <a:gd name="T22" fmla="*/ 92 w 104"/>
                    <a:gd name="T23" fmla="*/ 6 h 67"/>
                    <a:gd name="T24" fmla="*/ 98 w 104"/>
                    <a:gd name="T25" fmla="*/ 0 h 67"/>
                    <a:gd name="T26" fmla="*/ 104 w 104"/>
                    <a:gd name="T27" fmla="*/ 6 h 67"/>
                    <a:gd name="T28" fmla="*/ 99 w 104"/>
                    <a:gd name="T29" fmla="*/ 41 h 67"/>
                    <a:gd name="T30" fmla="*/ 97 w 104"/>
                    <a:gd name="T31" fmla="*/ 49 h 67"/>
                    <a:gd name="T32" fmla="*/ 79 w 104"/>
                    <a:gd name="T33"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67">
                      <a:moveTo>
                        <a:pt x="79" y="67"/>
                      </a:moveTo>
                      <a:cubicBezTo>
                        <a:pt x="65" y="67"/>
                        <a:pt x="49" y="67"/>
                        <a:pt x="39" y="63"/>
                      </a:cubicBezTo>
                      <a:cubicBezTo>
                        <a:pt x="30" y="60"/>
                        <a:pt x="25" y="56"/>
                        <a:pt x="17" y="50"/>
                      </a:cubicBezTo>
                      <a:cubicBezTo>
                        <a:pt x="12" y="47"/>
                        <a:pt x="4" y="34"/>
                        <a:pt x="1" y="29"/>
                      </a:cubicBezTo>
                      <a:cubicBezTo>
                        <a:pt x="0" y="26"/>
                        <a:pt x="1" y="23"/>
                        <a:pt x="3" y="21"/>
                      </a:cubicBezTo>
                      <a:cubicBezTo>
                        <a:pt x="6" y="19"/>
                        <a:pt x="10" y="20"/>
                        <a:pt x="12" y="23"/>
                      </a:cubicBezTo>
                      <a:cubicBezTo>
                        <a:pt x="16" y="30"/>
                        <a:pt x="22" y="39"/>
                        <a:pt x="24" y="40"/>
                      </a:cubicBezTo>
                      <a:cubicBezTo>
                        <a:pt x="32" y="46"/>
                        <a:pt x="36" y="49"/>
                        <a:pt x="44" y="52"/>
                      </a:cubicBezTo>
                      <a:cubicBezTo>
                        <a:pt x="52" y="55"/>
                        <a:pt x="67" y="55"/>
                        <a:pt x="79" y="55"/>
                      </a:cubicBezTo>
                      <a:cubicBezTo>
                        <a:pt x="84" y="55"/>
                        <a:pt x="85" y="51"/>
                        <a:pt x="85" y="49"/>
                      </a:cubicBezTo>
                      <a:cubicBezTo>
                        <a:pt x="85" y="45"/>
                        <a:pt x="86" y="41"/>
                        <a:pt x="87" y="37"/>
                      </a:cubicBezTo>
                      <a:cubicBezTo>
                        <a:pt x="91" y="27"/>
                        <a:pt x="92" y="12"/>
                        <a:pt x="92" y="6"/>
                      </a:cubicBezTo>
                      <a:cubicBezTo>
                        <a:pt x="92" y="3"/>
                        <a:pt x="95" y="0"/>
                        <a:pt x="98" y="0"/>
                      </a:cubicBezTo>
                      <a:cubicBezTo>
                        <a:pt x="101" y="0"/>
                        <a:pt x="104" y="3"/>
                        <a:pt x="104" y="6"/>
                      </a:cubicBezTo>
                      <a:cubicBezTo>
                        <a:pt x="104" y="13"/>
                        <a:pt x="103" y="29"/>
                        <a:pt x="99" y="41"/>
                      </a:cubicBezTo>
                      <a:cubicBezTo>
                        <a:pt x="98" y="44"/>
                        <a:pt x="97" y="47"/>
                        <a:pt x="97" y="49"/>
                      </a:cubicBezTo>
                      <a:cubicBezTo>
                        <a:pt x="97" y="60"/>
                        <a:pt x="90" y="67"/>
                        <a:pt x="79" y="67"/>
                      </a:cubicBezTo>
                      <a:close/>
                    </a:path>
                  </a:pathLst>
                </a:custGeom>
                <a:solidFill>
                  <a:schemeClr val="bg1"/>
                </a:solidFill>
                <a:ln>
                  <a:noFill/>
                </a:ln>
              </p:spPr>
              <p:txBody>
                <a:bodyPr/>
                <a:lstStyle/>
                <a:p>
                  <a:pPr defTabSz="3155315">
                    <a:defRPr/>
                  </a:pPr>
                  <a:endParaRPr lang="zh-CN" altLang="en-US" sz="635" kern="0">
                    <a:solidFill>
                      <a:schemeClr val="tx1"/>
                    </a:solidFill>
                    <a:latin typeface="微软雅黑" panose="020B0503020204020204" pitchFamily="34" charset="-122"/>
                    <a:ea typeface="微软雅黑" panose="020B0503020204020204" pitchFamily="34" charset="-122"/>
                  </a:endParaRPr>
                </a:p>
              </p:txBody>
            </p:sp>
            <p:sp>
              <p:nvSpPr>
                <p:cNvPr id="113" name="Freeform 7"/>
                <p:cNvSpPr/>
                <p:nvPr/>
              </p:nvSpPr>
              <p:spPr bwMode="auto">
                <a:xfrm flipH="1">
                  <a:off x="16209" y="934"/>
                  <a:ext cx="49" cy="55"/>
                </a:xfrm>
                <a:custGeom>
                  <a:avLst/>
                  <a:gdLst>
                    <a:gd name="T0" fmla="*/ 6 w 12"/>
                    <a:gd name="T1" fmla="*/ 23 h 23"/>
                    <a:gd name="T2" fmla="*/ 0 w 12"/>
                    <a:gd name="T3" fmla="*/ 17 h 23"/>
                    <a:gd name="T4" fmla="*/ 0 w 12"/>
                    <a:gd name="T5" fmla="*/ 6 h 23"/>
                    <a:gd name="T6" fmla="*/ 6 w 12"/>
                    <a:gd name="T7" fmla="*/ 0 h 23"/>
                    <a:gd name="T8" fmla="*/ 12 w 12"/>
                    <a:gd name="T9" fmla="*/ 6 h 23"/>
                    <a:gd name="T10" fmla="*/ 12 w 12"/>
                    <a:gd name="T11" fmla="*/ 17 h 23"/>
                    <a:gd name="T12" fmla="*/ 6 w 12"/>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 h="23">
                      <a:moveTo>
                        <a:pt x="6" y="23"/>
                      </a:moveTo>
                      <a:cubicBezTo>
                        <a:pt x="3" y="23"/>
                        <a:pt x="0" y="21"/>
                        <a:pt x="0" y="17"/>
                      </a:cubicBezTo>
                      <a:cubicBezTo>
                        <a:pt x="0" y="6"/>
                        <a:pt x="0" y="6"/>
                        <a:pt x="0" y="6"/>
                      </a:cubicBezTo>
                      <a:cubicBezTo>
                        <a:pt x="0" y="2"/>
                        <a:pt x="3" y="0"/>
                        <a:pt x="6" y="0"/>
                      </a:cubicBezTo>
                      <a:cubicBezTo>
                        <a:pt x="9" y="0"/>
                        <a:pt x="12" y="2"/>
                        <a:pt x="12" y="6"/>
                      </a:cubicBezTo>
                      <a:cubicBezTo>
                        <a:pt x="12" y="17"/>
                        <a:pt x="12" y="17"/>
                        <a:pt x="12" y="17"/>
                      </a:cubicBezTo>
                      <a:cubicBezTo>
                        <a:pt x="12" y="21"/>
                        <a:pt x="9" y="23"/>
                        <a:pt x="6" y="23"/>
                      </a:cubicBezTo>
                      <a:close/>
                    </a:path>
                  </a:pathLst>
                </a:custGeom>
                <a:solidFill>
                  <a:schemeClr val="bg1"/>
                </a:solidFill>
                <a:ln>
                  <a:noFill/>
                </a:ln>
              </p:spPr>
              <p:txBody>
                <a:bodyPr/>
                <a:lstStyle/>
                <a:p>
                  <a:pPr defTabSz="3155315">
                    <a:defRPr/>
                  </a:pPr>
                  <a:endParaRPr lang="zh-CN" altLang="en-US" sz="635" kern="0">
                    <a:solidFill>
                      <a:schemeClr val="tx1"/>
                    </a:solidFill>
                    <a:latin typeface="微软雅黑" panose="020B0503020204020204" pitchFamily="34" charset="-122"/>
                    <a:ea typeface="微软雅黑" panose="020B0503020204020204" pitchFamily="34" charset="-122"/>
                  </a:endParaRPr>
                </a:p>
              </p:txBody>
            </p:sp>
            <p:sp>
              <p:nvSpPr>
                <p:cNvPr id="114" name="Freeform 8"/>
                <p:cNvSpPr/>
                <p:nvPr/>
              </p:nvSpPr>
              <p:spPr bwMode="auto">
                <a:xfrm>
                  <a:off x="15968" y="694"/>
                  <a:ext cx="49" cy="211"/>
                </a:xfrm>
                <a:custGeom>
                  <a:avLst/>
                  <a:gdLst>
                    <a:gd name="T0" fmla="*/ 14 w 20"/>
                    <a:gd name="T1" fmla="*/ 84 h 84"/>
                    <a:gd name="T2" fmla="*/ 8 w 20"/>
                    <a:gd name="T3" fmla="*/ 78 h 84"/>
                    <a:gd name="T4" fmla="*/ 8 w 20"/>
                    <a:gd name="T5" fmla="*/ 55 h 84"/>
                    <a:gd name="T6" fmla="*/ 6 w 20"/>
                    <a:gd name="T7" fmla="*/ 46 h 84"/>
                    <a:gd name="T8" fmla="*/ 0 w 20"/>
                    <a:gd name="T9" fmla="*/ 11 h 84"/>
                    <a:gd name="T10" fmla="*/ 0 w 20"/>
                    <a:gd name="T11" fmla="*/ 6 h 84"/>
                    <a:gd name="T12" fmla="*/ 6 w 20"/>
                    <a:gd name="T13" fmla="*/ 0 h 84"/>
                    <a:gd name="T14" fmla="*/ 12 w 20"/>
                    <a:gd name="T15" fmla="*/ 6 h 84"/>
                    <a:gd name="T16" fmla="*/ 12 w 20"/>
                    <a:gd name="T17" fmla="*/ 11 h 84"/>
                    <a:gd name="T18" fmla="*/ 17 w 20"/>
                    <a:gd name="T19" fmla="*/ 42 h 84"/>
                    <a:gd name="T20" fmla="*/ 20 w 20"/>
                    <a:gd name="T21" fmla="*/ 55 h 84"/>
                    <a:gd name="T22" fmla="*/ 20 w 20"/>
                    <a:gd name="T23" fmla="*/ 78 h 84"/>
                    <a:gd name="T24" fmla="*/ 14 w 20"/>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4">
                      <a:moveTo>
                        <a:pt x="14" y="84"/>
                      </a:moveTo>
                      <a:cubicBezTo>
                        <a:pt x="10" y="84"/>
                        <a:pt x="8" y="81"/>
                        <a:pt x="8" y="78"/>
                      </a:cubicBezTo>
                      <a:cubicBezTo>
                        <a:pt x="8" y="55"/>
                        <a:pt x="8" y="55"/>
                        <a:pt x="8" y="55"/>
                      </a:cubicBezTo>
                      <a:cubicBezTo>
                        <a:pt x="8" y="53"/>
                        <a:pt x="7" y="50"/>
                        <a:pt x="6" y="46"/>
                      </a:cubicBezTo>
                      <a:cubicBezTo>
                        <a:pt x="3" y="38"/>
                        <a:pt x="0" y="28"/>
                        <a:pt x="0" y="11"/>
                      </a:cubicBezTo>
                      <a:cubicBezTo>
                        <a:pt x="0" y="6"/>
                        <a:pt x="0" y="6"/>
                        <a:pt x="0" y="6"/>
                      </a:cubicBezTo>
                      <a:cubicBezTo>
                        <a:pt x="0" y="3"/>
                        <a:pt x="3" y="0"/>
                        <a:pt x="6" y="0"/>
                      </a:cubicBezTo>
                      <a:cubicBezTo>
                        <a:pt x="9" y="0"/>
                        <a:pt x="12" y="3"/>
                        <a:pt x="12" y="6"/>
                      </a:cubicBezTo>
                      <a:cubicBezTo>
                        <a:pt x="12" y="11"/>
                        <a:pt x="12" y="11"/>
                        <a:pt x="12" y="11"/>
                      </a:cubicBezTo>
                      <a:cubicBezTo>
                        <a:pt x="12" y="26"/>
                        <a:pt x="15" y="35"/>
                        <a:pt x="17" y="42"/>
                      </a:cubicBezTo>
                      <a:cubicBezTo>
                        <a:pt x="19" y="47"/>
                        <a:pt x="20" y="51"/>
                        <a:pt x="20" y="55"/>
                      </a:cubicBezTo>
                      <a:cubicBezTo>
                        <a:pt x="20" y="78"/>
                        <a:pt x="20" y="78"/>
                        <a:pt x="20" y="78"/>
                      </a:cubicBezTo>
                      <a:cubicBezTo>
                        <a:pt x="20" y="81"/>
                        <a:pt x="17" y="84"/>
                        <a:pt x="14" y="84"/>
                      </a:cubicBezTo>
                      <a:close/>
                    </a:path>
                  </a:pathLst>
                </a:custGeom>
                <a:solidFill>
                  <a:schemeClr val="bg1"/>
                </a:solidFill>
                <a:ln>
                  <a:noFill/>
                </a:ln>
              </p:spPr>
              <p:txBody>
                <a:bodyPr/>
                <a:lstStyle/>
                <a:p>
                  <a:pPr defTabSz="3155315">
                    <a:defRPr/>
                  </a:pPr>
                  <a:endParaRPr lang="zh-CN" altLang="en-US" sz="635" kern="0">
                    <a:solidFill>
                      <a:schemeClr val="tx1"/>
                    </a:solidFill>
                    <a:latin typeface="微软雅黑" panose="020B0503020204020204" pitchFamily="34" charset="-122"/>
                    <a:ea typeface="微软雅黑" panose="020B0503020204020204" pitchFamily="34" charset="-122"/>
                  </a:endParaRPr>
                </a:p>
              </p:txBody>
            </p:sp>
            <p:sp>
              <p:nvSpPr>
                <p:cNvPr id="115" name="Freeform 9"/>
                <p:cNvSpPr/>
                <p:nvPr/>
              </p:nvSpPr>
              <p:spPr bwMode="auto">
                <a:xfrm>
                  <a:off x="15972" y="585"/>
                  <a:ext cx="340" cy="105"/>
                </a:xfrm>
                <a:custGeom>
                  <a:avLst/>
                  <a:gdLst>
                    <a:gd name="T0" fmla="*/ 6 w 146"/>
                    <a:gd name="T1" fmla="*/ 92 h 92"/>
                    <a:gd name="T2" fmla="*/ 0 w 146"/>
                    <a:gd name="T3" fmla="*/ 86 h 92"/>
                    <a:gd name="T4" fmla="*/ 0 w 146"/>
                    <a:gd name="T5" fmla="*/ 67 h 92"/>
                    <a:gd name="T6" fmla="*/ 68 w 146"/>
                    <a:gd name="T7" fmla="*/ 0 h 92"/>
                    <a:gd name="T8" fmla="*/ 79 w 146"/>
                    <a:gd name="T9" fmla="*/ 0 h 92"/>
                    <a:gd name="T10" fmla="*/ 146 w 146"/>
                    <a:gd name="T11" fmla="*/ 63 h 92"/>
                    <a:gd name="T12" fmla="*/ 140 w 146"/>
                    <a:gd name="T13" fmla="*/ 69 h 92"/>
                    <a:gd name="T14" fmla="*/ 134 w 146"/>
                    <a:gd name="T15" fmla="*/ 63 h 92"/>
                    <a:gd name="T16" fmla="*/ 79 w 146"/>
                    <a:gd name="T17" fmla="*/ 12 h 92"/>
                    <a:gd name="T18" fmla="*/ 68 w 146"/>
                    <a:gd name="T19" fmla="*/ 12 h 92"/>
                    <a:gd name="T20" fmla="*/ 12 w 146"/>
                    <a:gd name="T21" fmla="*/ 67 h 92"/>
                    <a:gd name="T22" fmla="*/ 12 w 146"/>
                    <a:gd name="T23" fmla="*/ 86 h 92"/>
                    <a:gd name="T24" fmla="*/ 6 w 146"/>
                    <a:gd name="T25"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 h="92">
                      <a:moveTo>
                        <a:pt x="6" y="92"/>
                      </a:moveTo>
                      <a:cubicBezTo>
                        <a:pt x="3" y="92"/>
                        <a:pt x="0" y="90"/>
                        <a:pt x="0" y="86"/>
                      </a:cubicBezTo>
                      <a:cubicBezTo>
                        <a:pt x="0" y="67"/>
                        <a:pt x="0" y="67"/>
                        <a:pt x="0" y="67"/>
                      </a:cubicBezTo>
                      <a:cubicBezTo>
                        <a:pt x="0" y="30"/>
                        <a:pt x="31" y="0"/>
                        <a:pt x="68" y="0"/>
                      </a:cubicBezTo>
                      <a:cubicBezTo>
                        <a:pt x="79" y="0"/>
                        <a:pt x="79" y="0"/>
                        <a:pt x="79" y="0"/>
                      </a:cubicBezTo>
                      <a:cubicBezTo>
                        <a:pt x="117" y="0"/>
                        <a:pt x="146" y="27"/>
                        <a:pt x="146" y="63"/>
                      </a:cubicBezTo>
                      <a:cubicBezTo>
                        <a:pt x="146" y="67"/>
                        <a:pt x="144" y="69"/>
                        <a:pt x="140" y="69"/>
                      </a:cubicBezTo>
                      <a:cubicBezTo>
                        <a:pt x="137" y="69"/>
                        <a:pt x="134" y="67"/>
                        <a:pt x="134" y="63"/>
                      </a:cubicBezTo>
                      <a:cubicBezTo>
                        <a:pt x="134" y="33"/>
                        <a:pt x="111" y="12"/>
                        <a:pt x="79" y="12"/>
                      </a:cubicBezTo>
                      <a:cubicBezTo>
                        <a:pt x="68" y="12"/>
                        <a:pt x="68" y="12"/>
                        <a:pt x="68" y="12"/>
                      </a:cubicBezTo>
                      <a:cubicBezTo>
                        <a:pt x="37" y="12"/>
                        <a:pt x="12" y="37"/>
                        <a:pt x="12" y="67"/>
                      </a:cubicBezTo>
                      <a:cubicBezTo>
                        <a:pt x="12" y="86"/>
                        <a:pt x="12" y="86"/>
                        <a:pt x="12" y="86"/>
                      </a:cubicBezTo>
                      <a:cubicBezTo>
                        <a:pt x="12" y="90"/>
                        <a:pt x="9" y="92"/>
                        <a:pt x="6" y="92"/>
                      </a:cubicBezTo>
                      <a:close/>
                    </a:path>
                  </a:pathLst>
                </a:custGeom>
                <a:solidFill>
                  <a:schemeClr val="bg1"/>
                </a:solidFill>
                <a:ln>
                  <a:noFill/>
                </a:ln>
              </p:spPr>
              <p:txBody>
                <a:bodyPr/>
                <a:lstStyle/>
                <a:p>
                  <a:pPr defTabSz="3155315">
                    <a:defRPr/>
                  </a:pPr>
                  <a:endParaRPr lang="zh-CN" altLang="en-US" sz="635" kern="0">
                    <a:solidFill>
                      <a:schemeClr val="tx1"/>
                    </a:solidFill>
                    <a:latin typeface="微软雅黑" panose="020B0503020204020204" pitchFamily="34" charset="-122"/>
                    <a:ea typeface="微软雅黑" panose="020B0503020204020204" pitchFamily="34" charset="-122"/>
                  </a:endParaRPr>
                </a:p>
              </p:txBody>
            </p:sp>
            <p:sp>
              <p:nvSpPr>
                <p:cNvPr id="116" name="Freeform 10"/>
                <p:cNvSpPr>
                  <a:spLocks noEditPoints="1"/>
                </p:cNvSpPr>
                <p:nvPr/>
              </p:nvSpPr>
              <p:spPr bwMode="auto">
                <a:xfrm>
                  <a:off x="16066" y="685"/>
                  <a:ext cx="240" cy="121"/>
                </a:xfrm>
                <a:custGeom>
                  <a:avLst/>
                  <a:gdLst>
                    <a:gd name="T0" fmla="*/ 135 w 137"/>
                    <a:gd name="T1" fmla="*/ 19 h 87"/>
                    <a:gd name="T2" fmla="*/ 119 w 137"/>
                    <a:gd name="T3" fmla="*/ 5 h 87"/>
                    <a:gd name="T4" fmla="*/ 84 w 137"/>
                    <a:gd name="T5" fmla="*/ 0 h 87"/>
                    <a:gd name="T6" fmla="*/ 34 w 137"/>
                    <a:gd name="T7" fmla="*/ 4 h 87"/>
                    <a:gd name="T8" fmla="*/ 10 w 137"/>
                    <a:gd name="T9" fmla="*/ 16 h 87"/>
                    <a:gd name="T10" fmla="*/ 0 w 137"/>
                    <a:gd name="T11" fmla="*/ 30 h 87"/>
                    <a:gd name="T12" fmla="*/ 0 w 137"/>
                    <a:gd name="T13" fmla="*/ 55 h 87"/>
                    <a:gd name="T14" fmla="*/ 10 w 137"/>
                    <a:gd name="T15" fmla="*/ 69 h 87"/>
                    <a:gd name="T16" fmla="*/ 36 w 137"/>
                    <a:gd name="T17" fmla="*/ 82 h 87"/>
                    <a:gd name="T18" fmla="*/ 84 w 137"/>
                    <a:gd name="T19" fmla="*/ 87 h 87"/>
                    <a:gd name="T20" fmla="*/ 123 w 137"/>
                    <a:gd name="T21" fmla="*/ 80 h 87"/>
                    <a:gd name="T22" fmla="*/ 135 w 137"/>
                    <a:gd name="T23" fmla="*/ 54 h 87"/>
                    <a:gd name="T24" fmla="*/ 135 w 137"/>
                    <a:gd name="T25" fmla="*/ 19 h 87"/>
                    <a:gd name="T26" fmla="*/ 35 w 137"/>
                    <a:gd name="T27" fmla="*/ 70 h 87"/>
                    <a:gd name="T28" fmla="*/ 32 w 137"/>
                    <a:gd name="T29" fmla="*/ 69 h 87"/>
                    <a:gd name="T30" fmla="*/ 32 w 137"/>
                    <a:gd name="T31" fmla="*/ 17 h 87"/>
                    <a:gd name="T32" fmla="*/ 35 w 137"/>
                    <a:gd name="T33" fmla="*/ 16 h 87"/>
                    <a:gd name="T34" fmla="*/ 35 w 137"/>
                    <a:gd name="T35" fmla="*/ 16 h 87"/>
                    <a:gd name="T36" fmla="*/ 37 w 137"/>
                    <a:gd name="T37" fmla="*/ 18 h 87"/>
                    <a:gd name="T38" fmla="*/ 37 w 137"/>
                    <a:gd name="T39" fmla="*/ 68 h 87"/>
                    <a:gd name="T40" fmla="*/ 35 w 137"/>
                    <a:gd name="T41" fmla="*/ 7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7" h="87">
                      <a:moveTo>
                        <a:pt x="135" y="19"/>
                      </a:moveTo>
                      <a:cubicBezTo>
                        <a:pt x="134" y="11"/>
                        <a:pt x="131" y="8"/>
                        <a:pt x="119" y="5"/>
                      </a:cubicBezTo>
                      <a:cubicBezTo>
                        <a:pt x="119" y="5"/>
                        <a:pt x="104" y="0"/>
                        <a:pt x="84" y="0"/>
                      </a:cubicBezTo>
                      <a:cubicBezTo>
                        <a:pt x="62" y="0"/>
                        <a:pt x="42" y="2"/>
                        <a:pt x="34" y="4"/>
                      </a:cubicBezTo>
                      <a:cubicBezTo>
                        <a:pt x="26" y="5"/>
                        <a:pt x="14" y="13"/>
                        <a:pt x="10" y="16"/>
                      </a:cubicBezTo>
                      <a:cubicBezTo>
                        <a:pt x="6" y="19"/>
                        <a:pt x="0" y="23"/>
                        <a:pt x="0" y="30"/>
                      </a:cubicBezTo>
                      <a:cubicBezTo>
                        <a:pt x="0" y="55"/>
                        <a:pt x="0" y="55"/>
                        <a:pt x="0" y="55"/>
                      </a:cubicBezTo>
                      <a:cubicBezTo>
                        <a:pt x="0" y="62"/>
                        <a:pt x="6" y="66"/>
                        <a:pt x="10" y="69"/>
                      </a:cubicBezTo>
                      <a:cubicBezTo>
                        <a:pt x="15" y="72"/>
                        <a:pt x="28" y="80"/>
                        <a:pt x="36" y="82"/>
                      </a:cubicBezTo>
                      <a:cubicBezTo>
                        <a:pt x="45" y="84"/>
                        <a:pt x="63" y="87"/>
                        <a:pt x="84" y="87"/>
                      </a:cubicBezTo>
                      <a:cubicBezTo>
                        <a:pt x="105" y="87"/>
                        <a:pt x="115" y="84"/>
                        <a:pt x="123" y="80"/>
                      </a:cubicBezTo>
                      <a:cubicBezTo>
                        <a:pt x="131" y="76"/>
                        <a:pt x="133" y="61"/>
                        <a:pt x="135" y="54"/>
                      </a:cubicBezTo>
                      <a:cubicBezTo>
                        <a:pt x="137" y="46"/>
                        <a:pt x="137" y="28"/>
                        <a:pt x="135" y="19"/>
                      </a:cubicBezTo>
                      <a:close/>
                      <a:moveTo>
                        <a:pt x="35" y="70"/>
                      </a:moveTo>
                      <a:cubicBezTo>
                        <a:pt x="34" y="70"/>
                        <a:pt x="33" y="70"/>
                        <a:pt x="32" y="69"/>
                      </a:cubicBezTo>
                      <a:cubicBezTo>
                        <a:pt x="27" y="58"/>
                        <a:pt x="25" y="33"/>
                        <a:pt x="32" y="17"/>
                      </a:cubicBezTo>
                      <a:cubicBezTo>
                        <a:pt x="33" y="16"/>
                        <a:pt x="34" y="16"/>
                        <a:pt x="35" y="16"/>
                      </a:cubicBezTo>
                      <a:cubicBezTo>
                        <a:pt x="35" y="16"/>
                        <a:pt x="35" y="16"/>
                        <a:pt x="35" y="16"/>
                      </a:cubicBezTo>
                      <a:cubicBezTo>
                        <a:pt x="36" y="16"/>
                        <a:pt x="37" y="17"/>
                        <a:pt x="37" y="18"/>
                      </a:cubicBezTo>
                      <a:cubicBezTo>
                        <a:pt x="35" y="34"/>
                        <a:pt x="36" y="56"/>
                        <a:pt x="37" y="68"/>
                      </a:cubicBezTo>
                      <a:cubicBezTo>
                        <a:pt x="37" y="69"/>
                        <a:pt x="36" y="70"/>
                        <a:pt x="35" y="70"/>
                      </a:cubicBezTo>
                      <a:close/>
                    </a:path>
                  </a:pathLst>
                </a:custGeom>
                <a:solidFill>
                  <a:schemeClr val="bg1"/>
                </a:solidFill>
                <a:ln>
                  <a:noFill/>
                </a:ln>
              </p:spPr>
              <p:txBody>
                <a:bodyPr/>
                <a:lstStyle/>
                <a:p>
                  <a:pPr defTabSz="3155315">
                    <a:defRPr/>
                  </a:pPr>
                  <a:endParaRPr lang="zh-CN" altLang="en-US" sz="635" kern="0" dirty="0">
                    <a:solidFill>
                      <a:schemeClr val="tx1"/>
                    </a:solidFill>
                    <a:latin typeface="微软雅黑" panose="020B0503020204020204" pitchFamily="34" charset="-122"/>
                    <a:ea typeface="微软雅黑" panose="020B0503020204020204" pitchFamily="34" charset="-122"/>
                  </a:endParaRPr>
                </a:p>
              </p:txBody>
            </p:sp>
          </p:grpSp>
          <p:sp>
            <p:nvSpPr>
              <p:cNvPr id="117" name="矩形 42"/>
              <p:cNvSpPr/>
              <p:nvPr/>
            </p:nvSpPr>
            <p:spPr bwMode="auto">
              <a:xfrm>
                <a:off x="12487" y="7537"/>
                <a:ext cx="664" cy="266"/>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eaLnBrk="1" hangingPunct="1">
                  <a:lnSpc>
                    <a:spcPct val="100000"/>
                  </a:lnSpc>
                  <a:buNone/>
                </a:pPr>
                <a:r>
                  <a:rPr lang="en-US" altLang="zh-CN" sz="1200" b="1" noProof="1">
                    <a:solidFill>
                      <a:schemeClr val="tx1"/>
                    </a:solidFill>
                    <a:latin typeface="微软雅黑" panose="020B0503020204020204" pitchFamily="34" charset="-122"/>
                    <a:ea typeface="微软雅黑" panose="020B0503020204020204" pitchFamily="34" charset="-122"/>
                    <a:sym typeface="+mn-ea"/>
                  </a:rPr>
                  <a:t>AI</a:t>
                </a:r>
                <a:endParaRPr lang="en-US" altLang="zh-CN" sz="1200" b="1" noProof="1">
                  <a:solidFill>
                    <a:schemeClr val="tx1"/>
                  </a:solidFill>
                  <a:latin typeface="微软雅黑" panose="020B0503020204020204" pitchFamily="34" charset="-122"/>
                  <a:ea typeface="微软雅黑" panose="020B0503020204020204" pitchFamily="34" charset="-122"/>
                  <a:sym typeface="+mn-ea"/>
                </a:endParaRPr>
              </a:p>
            </p:txBody>
          </p:sp>
          <p:sp>
            <p:nvSpPr>
              <p:cNvPr id="118" name="任意多边形 52"/>
              <p:cNvSpPr>
                <a:spLocks noChangeArrowheads="1"/>
              </p:cNvSpPr>
              <p:nvPr/>
            </p:nvSpPr>
            <p:spPr bwMode="auto">
              <a:xfrm flipV="1">
                <a:off x="10973" y="6963"/>
                <a:ext cx="1415" cy="405"/>
              </a:xfrm>
              <a:custGeom>
                <a:avLst/>
                <a:gdLst>
                  <a:gd name="T0" fmla="*/ 0 w 885825"/>
                  <a:gd name="T1" fmla="*/ 542925 h 542925"/>
                  <a:gd name="T2" fmla="*/ 600075 w 885825"/>
                  <a:gd name="T3" fmla="*/ 385762 h 542925"/>
                  <a:gd name="T4" fmla="*/ 885825 w 885825"/>
                  <a:gd name="T5" fmla="*/ 0 h 542925"/>
                  <a:gd name="connsiteX0" fmla="*/ 0 w 1644583"/>
                  <a:gd name="connsiteY0" fmla="*/ 585139 h 585139"/>
                  <a:gd name="connsiteX1" fmla="*/ 600075 w 1644583"/>
                  <a:gd name="connsiteY1" fmla="*/ 427976 h 585139"/>
                  <a:gd name="connsiteX2" fmla="*/ 1644583 w 1644583"/>
                  <a:gd name="connsiteY2" fmla="*/ 0 h 585139"/>
                  <a:gd name="connsiteX0-1" fmla="*/ 0 w 1644583"/>
                  <a:gd name="connsiteY0-2" fmla="*/ 585139 h 585139"/>
                  <a:gd name="connsiteX1-3" fmla="*/ 788483 w 1644583"/>
                  <a:gd name="connsiteY1-4" fmla="*/ 211182 h 585139"/>
                  <a:gd name="connsiteX2-5" fmla="*/ 1644583 w 1644583"/>
                  <a:gd name="connsiteY2-6" fmla="*/ 0 h 585139"/>
                  <a:gd name="connsiteX0-7" fmla="*/ 0 w 1644583"/>
                  <a:gd name="connsiteY0-8" fmla="*/ 383134 h 406226"/>
                  <a:gd name="connsiteX1-9" fmla="*/ 788483 w 1644583"/>
                  <a:gd name="connsiteY1-10" fmla="*/ 9177 h 406226"/>
                  <a:gd name="connsiteX2-11" fmla="*/ 1644583 w 1644583"/>
                  <a:gd name="connsiteY2-12" fmla="*/ 383134 h 406226"/>
                  <a:gd name="connsiteX0-13" fmla="*/ 0 w 1766881"/>
                  <a:gd name="connsiteY0-14" fmla="*/ 603121 h 603121"/>
                  <a:gd name="connsiteX1-15" fmla="*/ 788483 w 1766881"/>
                  <a:gd name="connsiteY1-16" fmla="*/ 229164 h 603121"/>
                  <a:gd name="connsiteX2-17" fmla="*/ 1766881 w 1766881"/>
                  <a:gd name="connsiteY2-18" fmla="*/ 0 h 603121"/>
                  <a:gd name="connsiteX0-19" fmla="*/ 0 w 1766881"/>
                  <a:gd name="connsiteY0-20" fmla="*/ 603121 h 603121"/>
                  <a:gd name="connsiteX1-21" fmla="*/ 788483 w 1766881"/>
                  <a:gd name="connsiteY1-22" fmla="*/ 229164 h 603121"/>
                  <a:gd name="connsiteX2-23" fmla="*/ 1766881 w 1766881"/>
                  <a:gd name="connsiteY2-24" fmla="*/ 0 h 603121"/>
                  <a:gd name="connsiteX0-25" fmla="*/ 0 w 1766881"/>
                  <a:gd name="connsiteY0-26" fmla="*/ 446323 h 446323"/>
                  <a:gd name="connsiteX1-27" fmla="*/ 788483 w 1766881"/>
                  <a:gd name="connsiteY1-28" fmla="*/ 72366 h 446323"/>
                  <a:gd name="connsiteX2-29" fmla="*/ 1766881 w 1766881"/>
                  <a:gd name="connsiteY2-30" fmla="*/ 0 h 446323"/>
                  <a:gd name="connsiteX0-31" fmla="*/ 0 w 1766881"/>
                  <a:gd name="connsiteY0-32" fmla="*/ 446323 h 446323"/>
                  <a:gd name="connsiteX1-33" fmla="*/ 788483 w 1766881"/>
                  <a:gd name="connsiteY1-34" fmla="*/ 72366 h 446323"/>
                  <a:gd name="connsiteX2-35" fmla="*/ 1766881 w 1766881"/>
                  <a:gd name="connsiteY2-36" fmla="*/ 0 h 446323"/>
                  <a:gd name="connsiteX0-37" fmla="*/ 0 w 1766881"/>
                  <a:gd name="connsiteY0-38" fmla="*/ 446323 h 446323"/>
                  <a:gd name="connsiteX1-39" fmla="*/ 788483 w 1766881"/>
                  <a:gd name="connsiteY1-40" fmla="*/ 72366 h 446323"/>
                  <a:gd name="connsiteX2-41" fmla="*/ 1766881 w 1766881"/>
                  <a:gd name="connsiteY2-42" fmla="*/ 0 h 446323"/>
                  <a:gd name="connsiteX0-43" fmla="*/ 0 w 1766881"/>
                  <a:gd name="connsiteY0-44" fmla="*/ 446323 h 446323"/>
                  <a:gd name="connsiteX1-45" fmla="*/ 788483 w 1766881"/>
                  <a:gd name="connsiteY1-46" fmla="*/ 72366 h 446323"/>
                  <a:gd name="connsiteX2-47" fmla="*/ 1766881 w 1766881"/>
                  <a:gd name="connsiteY2-48" fmla="*/ 0 h 446323"/>
                  <a:gd name="connsiteX0-49" fmla="*/ 0 w 1766881"/>
                  <a:gd name="connsiteY0-50" fmla="*/ 448490 h 448490"/>
                  <a:gd name="connsiteX1-51" fmla="*/ 788483 w 1766881"/>
                  <a:gd name="connsiteY1-52" fmla="*/ 74533 h 448490"/>
                  <a:gd name="connsiteX2-53" fmla="*/ 1766881 w 1766881"/>
                  <a:gd name="connsiteY2-54" fmla="*/ 2167 h 448490"/>
                </a:gdLst>
                <a:ahLst/>
                <a:cxnLst>
                  <a:cxn ang="0">
                    <a:pos x="connsiteX0-1" y="connsiteY0-2"/>
                  </a:cxn>
                  <a:cxn ang="0">
                    <a:pos x="connsiteX1-3" y="connsiteY1-4"/>
                  </a:cxn>
                  <a:cxn ang="0">
                    <a:pos x="connsiteX2-5" y="connsiteY2-6"/>
                  </a:cxn>
                </a:cxnLst>
                <a:rect l="l" t="t" r="r" b="b"/>
                <a:pathLst>
                  <a:path w="1766881" h="448490">
                    <a:moveTo>
                      <a:pt x="0" y="448490"/>
                    </a:moveTo>
                    <a:cubicBezTo>
                      <a:pt x="226219" y="415152"/>
                      <a:pt x="561201" y="109236"/>
                      <a:pt x="788483" y="74533"/>
                    </a:cubicBezTo>
                    <a:cubicBezTo>
                      <a:pt x="1085597" y="20230"/>
                      <a:pt x="1280326" y="-8388"/>
                      <a:pt x="1766881" y="2167"/>
                    </a:cubicBezTo>
                  </a:path>
                </a:pathLst>
              </a:custGeom>
              <a:noFill/>
              <a:ln w="38100">
                <a:solidFill>
                  <a:schemeClr val="bg1">
                    <a:lumMod val="75000"/>
                  </a:schemeClr>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70">
                  <a:solidFill>
                    <a:schemeClr val="tx1"/>
                  </a:solidFill>
                </a:endParaRPr>
              </a:p>
            </p:txBody>
          </p:sp>
          <p:pic>
            <p:nvPicPr>
              <p:cNvPr id="119" name="Picture 18"/>
              <p:cNvPicPr>
                <a:picLocks noChangeAspect="1" noChangeArrowheads="1"/>
              </p:cNvPicPr>
              <p:nvPr/>
            </p:nvPicPr>
            <p:blipFill>
              <a:blip r:embed="rId1"/>
              <a:srcRect/>
              <a:stretch>
                <a:fillRect/>
              </a:stretch>
            </p:blipFill>
            <p:spPr bwMode="auto">
              <a:xfrm>
                <a:off x="10411" y="6646"/>
                <a:ext cx="537"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 name="图片 9" descr="基站.png"/>
              <p:cNvPicPr>
                <a:picLocks noChangeAspect="1" noChangeArrowheads="1"/>
              </p:cNvPicPr>
              <p:nvPr/>
            </p:nvPicPr>
            <p:blipFill>
              <a:blip r:embed="rId2"/>
              <a:srcRect/>
              <a:stretch>
                <a:fillRect/>
              </a:stretch>
            </p:blipFill>
            <p:spPr bwMode="auto">
              <a:xfrm>
                <a:off x="5415" y="6024"/>
                <a:ext cx="682" cy="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矩形 16"/>
              <p:cNvSpPr/>
              <p:nvPr/>
            </p:nvSpPr>
            <p:spPr bwMode="auto">
              <a:xfrm>
                <a:off x="6097" y="5631"/>
                <a:ext cx="2547" cy="350"/>
              </a:xfrm>
              <a:prstGeom prst="rect">
                <a:avLst/>
              </a:prstGeom>
              <a:noFill/>
              <a:ln w="25400">
                <a:noFill/>
              </a:ln>
            </p:spPr>
            <p:txBody>
              <a:bodyPr lIns="48398" tIns="24199" rIns="48398" bIns="24199"/>
              <a:lstStyle/>
              <a:p>
                <a:pPr algn="ctr">
                  <a:defRPr/>
                </a:pPr>
                <a:r>
                  <a:rPr lang="en-US" altLang="zh-CN"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a:rPr>
                  <a:t>5G Core Netwok</a:t>
                </a:r>
                <a:endParaRPr lang="en-US" altLang="zh-CN" sz="1200"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Gill Sans"/>
                </a:endParaRPr>
              </a:p>
            </p:txBody>
          </p:sp>
          <p:sp>
            <p:nvSpPr>
              <p:cNvPr id="122" name="任意形状 5"/>
              <p:cNvSpPr/>
              <p:nvPr/>
            </p:nvSpPr>
            <p:spPr bwMode="auto">
              <a:xfrm>
                <a:off x="1556" y="5677"/>
                <a:ext cx="4195" cy="1249"/>
              </a:xfrm>
              <a:custGeom>
                <a:avLst/>
                <a:gdLst>
                  <a:gd name="connsiteX0" fmla="*/ 0 w 2006111"/>
                  <a:gd name="connsiteY0" fmla="*/ 0 h 2304288"/>
                  <a:gd name="connsiteX1" fmla="*/ 1956816 w 2006111"/>
                  <a:gd name="connsiteY1" fmla="*/ 1207008 h 2304288"/>
                  <a:gd name="connsiteX2" fmla="*/ 1408176 w 2006111"/>
                  <a:gd name="connsiteY2" fmla="*/ 2304288 h 2304288"/>
                  <a:gd name="connsiteX0-1" fmla="*/ 0 w 1987601"/>
                  <a:gd name="connsiteY0-2" fmla="*/ 0 h 1559495"/>
                  <a:gd name="connsiteX1-3" fmla="*/ 1956816 w 1987601"/>
                  <a:gd name="connsiteY1-4" fmla="*/ 1207008 h 1559495"/>
                  <a:gd name="connsiteX2-5" fmla="*/ 901067 w 1987601"/>
                  <a:gd name="connsiteY2-6" fmla="*/ 1559495 h 1559495"/>
                  <a:gd name="connsiteX0-7" fmla="*/ 0 w 1940768"/>
                  <a:gd name="connsiteY0-8" fmla="*/ 0 h 1559495"/>
                  <a:gd name="connsiteX1-9" fmla="*/ 1908846 w 1940768"/>
                  <a:gd name="connsiteY1-10" fmla="*/ 594355 h 1559495"/>
                  <a:gd name="connsiteX2-11" fmla="*/ 901067 w 1940768"/>
                  <a:gd name="connsiteY2-12" fmla="*/ 1559495 h 1559495"/>
                  <a:gd name="connsiteX0-13" fmla="*/ 0 w 2061351"/>
                  <a:gd name="connsiteY0-14" fmla="*/ 0 h 1559495"/>
                  <a:gd name="connsiteX1-15" fmla="*/ 2032197 w 2061351"/>
                  <a:gd name="connsiteY1-16" fmla="*/ 762535 h 1559495"/>
                  <a:gd name="connsiteX2-17" fmla="*/ 901067 w 2061351"/>
                  <a:gd name="connsiteY2-18" fmla="*/ 1559495 h 1559495"/>
                  <a:gd name="connsiteX0-19" fmla="*/ 0 w 2065342"/>
                  <a:gd name="connsiteY0-20" fmla="*/ 0 h 1355277"/>
                  <a:gd name="connsiteX1-21" fmla="*/ 2032197 w 2065342"/>
                  <a:gd name="connsiteY1-22" fmla="*/ 762535 h 1355277"/>
                  <a:gd name="connsiteX2-23" fmla="*/ 1072387 w 2065342"/>
                  <a:gd name="connsiteY2-24" fmla="*/ 1355277 h 1355277"/>
                </a:gdLst>
                <a:ahLst/>
                <a:cxnLst>
                  <a:cxn ang="0">
                    <a:pos x="connsiteX0-1" y="connsiteY0-2"/>
                  </a:cxn>
                  <a:cxn ang="0">
                    <a:pos x="connsiteX1-3" y="connsiteY1-4"/>
                  </a:cxn>
                  <a:cxn ang="0">
                    <a:pos x="connsiteX2-5" y="connsiteY2-6"/>
                  </a:cxn>
                </a:cxnLst>
                <a:rect l="l" t="t" r="r" b="b"/>
                <a:pathLst>
                  <a:path w="2065342" h="1355277">
                    <a:moveTo>
                      <a:pt x="0" y="0"/>
                    </a:moveTo>
                    <a:cubicBezTo>
                      <a:pt x="861060" y="411480"/>
                      <a:pt x="1797501" y="378487"/>
                      <a:pt x="2032197" y="762535"/>
                    </a:cubicBezTo>
                    <a:cubicBezTo>
                      <a:pt x="2266893" y="1146583"/>
                      <a:pt x="1182115" y="1154109"/>
                      <a:pt x="1072387" y="1355277"/>
                    </a:cubicBezTo>
                  </a:path>
                </a:pathLst>
              </a:custGeom>
              <a:noFill/>
              <a:ln w="28575">
                <a:solidFill>
                  <a:schemeClr val="accent6">
                    <a:lumMod val="75000"/>
                    <a:alpha val="8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sz="530" dirty="0">
                  <a:solidFill>
                    <a:schemeClr val="tx1"/>
                  </a:solidFill>
                  <a:latin typeface="微软雅黑" panose="020B0503020204020204" pitchFamily="34" charset="-122"/>
                  <a:ea typeface="微软雅黑" panose="020B0503020204020204" pitchFamily="34" charset="-122"/>
                </a:endParaRPr>
              </a:p>
            </p:txBody>
          </p:sp>
          <p:sp>
            <p:nvSpPr>
              <p:cNvPr id="123" name="文本框 1"/>
              <p:cNvSpPr txBox="1">
                <a:spLocks noChangeArrowheads="1"/>
              </p:cNvSpPr>
              <p:nvPr/>
            </p:nvSpPr>
            <p:spPr bwMode="auto">
              <a:xfrm>
                <a:off x="7824" y="7657"/>
                <a:ext cx="167"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0" hangingPunct="0"/>
                <a:endParaRPr lang="zh-CN" altLang="en-US" sz="100" dirty="0">
                  <a:solidFill>
                    <a:schemeClr val="tx1"/>
                  </a:solidFill>
                  <a:latin typeface="微软雅黑" panose="020B0503020204020204" pitchFamily="34" charset="-122"/>
                  <a:ea typeface="微软雅黑" panose="020B0503020204020204" pitchFamily="34" charset="-122"/>
                </a:endParaRPr>
              </a:p>
            </p:txBody>
          </p:sp>
          <p:cxnSp>
            <p:nvCxnSpPr>
              <p:cNvPr id="124" name="直接连接符 44"/>
              <p:cNvCxnSpPr>
                <a:cxnSpLocks noChangeShapeType="1"/>
              </p:cNvCxnSpPr>
              <p:nvPr/>
            </p:nvCxnSpPr>
            <p:spPr bwMode="auto">
              <a:xfrm flipV="1">
                <a:off x="7426" y="6654"/>
                <a:ext cx="669" cy="43"/>
              </a:xfrm>
              <a:prstGeom prst="line">
                <a:avLst/>
              </a:prstGeom>
              <a:noFill/>
              <a:ln w="28575">
                <a:solidFill>
                  <a:srgbClr val="0070C0"/>
                </a:solidFill>
                <a:round/>
              </a:ln>
              <a:extLst>
                <a:ext uri="{909E8E84-426E-40DD-AFC4-6F175D3DCCD1}">
                  <a14:hiddenFill xmlns:a14="http://schemas.microsoft.com/office/drawing/2010/main">
                    <a:noFill/>
                  </a14:hiddenFill>
                </a:ext>
              </a:extLst>
            </p:spPr>
          </p:cxnSp>
          <p:sp>
            <p:nvSpPr>
              <p:cNvPr id="125" name="圆角矩形 10"/>
              <p:cNvSpPr/>
              <p:nvPr/>
            </p:nvSpPr>
            <p:spPr>
              <a:xfrm>
                <a:off x="5415" y="7105"/>
                <a:ext cx="1596" cy="337"/>
              </a:xfrm>
              <a:prstGeom prst="roundRect">
                <a:avLst>
                  <a:gd name="adj" fmla="val 47103"/>
                </a:avLst>
              </a:prstGeom>
              <a:solidFill>
                <a:schemeClr val="accent6"/>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8" tIns="24194" rIns="48388" bIns="24194" numCol="1" spcCol="0" rtlCol="0" fromWordArt="0" anchor="ctr" anchorCtr="0" forceAA="0" compatLnSpc="1">
                <a:noAutofit/>
              </a:bodyPr>
              <a:lstStyle/>
              <a:p>
                <a:pPr algn="ctr"/>
                <a:r>
                  <a:rPr lang="en-US" altLang="zh-CN"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Gill Sans"/>
                  </a:rPr>
                  <a:t>Edge Computing</a:t>
                </a:r>
                <a:endParaRPr lang="en-US" altLang="zh-CN"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Gill Sans"/>
                </a:endParaRPr>
              </a:p>
            </p:txBody>
          </p:sp>
          <p:pic>
            <p:nvPicPr>
              <p:cNvPr id="130" name="图片 4"/>
              <p:cNvPicPr>
                <a:picLocks noChangeAspect="1" noChangeArrowheads="1"/>
              </p:cNvPicPr>
              <p:nvPr/>
            </p:nvPicPr>
            <p:blipFill>
              <a:blip r:embed="rId3"/>
              <a:srcRect/>
              <a:stretch>
                <a:fillRect/>
              </a:stretch>
            </p:blipFill>
            <p:spPr bwMode="auto">
              <a:xfrm rot="21047097">
                <a:off x="6458" y="5892"/>
                <a:ext cx="1922" cy="1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4" name="图片 133"/>
              <p:cNvPicPr>
                <a:picLocks noChangeAspect="1"/>
              </p:cNvPicPr>
              <p:nvPr/>
            </p:nvPicPr>
            <p:blipFill>
              <a:blip r:embed="rId4" cstate="screen"/>
              <a:stretch>
                <a:fillRect/>
              </a:stretch>
            </p:blipFill>
            <p:spPr>
              <a:xfrm>
                <a:off x="12487" y="7105"/>
                <a:ext cx="566" cy="457"/>
              </a:xfrm>
              <a:prstGeom prst="rect">
                <a:avLst/>
              </a:prstGeom>
              <a:solidFill>
                <a:schemeClr val="accent1"/>
              </a:solidFill>
            </p:spPr>
          </p:pic>
          <p:sp>
            <p:nvSpPr>
              <p:cNvPr id="139" name="任意多边形 19"/>
              <p:cNvSpPr>
                <a:spLocks noChangeArrowheads="1"/>
              </p:cNvSpPr>
              <p:nvPr/>
            </p:nvSpPr>
            <p:spPr bwMode="auto">
              <a:xfrm>
                <a:off x="2155" y="5852"/>
                <a:ext cx="7885" cy="639"/>
              </a:xfrm>
              <a:custGeom>
                <a:avLst/>
                <a:gdLst>
                  <a:gd name="T0" fmla="*/ 0 w 8315325"/>
                  <a:gd name="T1" fmla="*/ 285750 h 1383506"/>
                  <a:gd name="T2" fmla="*/ 1943100 w 8315325"/>
                  <a:gd name="T3" fmla="*/ 1100138 h 1383506"/>
                  <a:gd name="T4" fmla="*/ 6757987 w 8315325"/>
                  <a:gd name="T5" fmla="*/ 1200150 h 1383506"/>
                  <a:gd name="T6" fmla="*/ 8315325 w 8315325"/>
                  <a:gd name="T7" fmla="*/ 0 h 1383506"/>
                </a:gdLst>
                <a:ahLst/>
                <a:cxnLst>
                  <a:cxn ang="0">
                    <a:pos x="T0" y="T1"/>
                  </a:cxn>
                  <a:cxn ang="0">
                    <a:pos x="T2" y="T3"/>
                  </a:cxn>
                  <a:cxn ang="0">
                    <a:pos x="T4" y="T5"/>
                  </a:cxn>
                  <a:cxn ang="0">
                    <a:pos x="T6" y="T7"/>
                  </a:cxn>
                </a:cxnLst>
                <a:rect l="0" t="0" r="r" b="b"/>
                <a:pathLst>
                  <a:path w="8315325" h="1383506">
                    <a:moveTo>
                      <a:pt x="0" y="285750"/>
                    </a:moveTo>
                    <a:cubicBezTo>
                      <a:pt x="408384" y="616744"/>
                      <a:pt x="816769" y="947738"/>
                      <a:pt x="1943100" y="1100138"/>
                    </a:cubicBezTo>
                    <a:cubicBezTo>
                      <a:pt x="3069431" y="1252538"/>
                      <a:pt x="5695950" y="1383506"/>
                      <a:pt x="6757987" y="1200150"/>
                    </a:cubicBezTo>
                    <a:cubicBezTo>
                      <a:pt x="7820024" y="1016794"/>
                      <a:pt x="8067674" y="508397"/>
                      <a:pt x="8315325" y="0"/>
                    </a:cubicBezTo>
                  </a:path>
                </a:pathLst>
              </a:custGeom>
              <a:noFill/>
              <a:ln w="28575">
                <a:solidFill>
                  <a:srgbClr val="00C8FF"/>
                </a:solidFill>
                <a:prstDash val="dash"/>
                <a:round/>
              </a:ln>
              <a:extLst>
                <a:ext uri="{909E8E84-426E-40DD-AFC4-6F175D3DCCD1}">
                  <a14:hiddenFill xmlns:a14="http://schemas.microsoft.com/office/drawing/2010/main">
                    <a:solidFill>
                      <a:srgbClr val="FFFFFF"/>
                    </a:solidFill>
                  </a14:hiddenFill>
                </a:ext>
              </a:extLst>
            </p:spPr>
            <p:txBody>
              <a:bodyPr/>
              <a:lstStyle>
                <a:lvl1pPr>
                  <a:defRPr>
                    <a:solidFill>
                      <a:sysClr val="windowText" lastClr="000000"/>
                    </a:solidFill>
                    <a:latin typeface="Calibri" panose="020F0502020204030204" pitchFamily="34" charset="0"/>
                    <a:ea typeface="宋体" panose="02010600030101010101" pitchFamily="2" charset="-122"/>
                  </a:defRPr>
                </a:lvl1pPr>
                <a:lvl2pPr>
                  <a:defRPr>
                    <a:solidFill>
                      <a:sysClr val="windowText" lastClr="000000"/>
                    </a:solidFill>
                    <a:latin typeface="Calibri" panose="020F0502020204030204" pitchFamily="34" charset="0"/>
                    <a:ea typeface="宋体" panose="02010600030101010101" pitchFamily="2" charset="-122"/>
                  </a:defRPr>
                </a:lvl2pPr>
                <a:lvl3pPr>
                  <a:defRPr>
                    <a:solidFill>
                      <a:sysClr val="windowText" lastClr="000000"/>
                    </a:solidFill>
                    <a:latin typeface="Calibri" panose="020F0502020204030204" pitchFamily="34" charset="0"/>
                    <a:ea typeface="宋体" panose="02010600030101010101" pitchFamily="2" charset="-122"/>
                  </a:defRPr>
                </a:lvl3pPr>
                <a:lvl4pPr>
                  <a:defRPr>
                    <a:solidFill>
                      <a:sysClr val="windowText" lastClr="000000"/>
                    </a:solidFill>
                    <a:latin typeface="Calibri" panose="020F0502020204030204" pitchFamily="34" charset="0"/>
                    <a:ea typeface="宋体" panose="02010600030101010101" pitchFamily="2" charset="-122"/>
                  </a:defRPr>
                </a:lvl4pPr>
                <a:lvl5pPr>
                  <a:defRPr>
                    <a:solidFill>
                      <a:sysClr val="windowText" lastClr="000000"/>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9pPr>
              </a:lstStyle>
              <a:p>
                <a:endParaRPr lang="zh-CN" altLang="en-US" sz="1375" dirty="0">
                  <a:solidFill>
                    <a:schemeClr val="tx1"/>
                  </a:solidFill>
                </a:endParaRPr>
              </a:p>
            </p:txBody>
          </p:sp>
          <p:pic>
            <p:nvPicPr>
              <p:cNvPr id="141" name="图片 1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58" y="6492"/>
                <a:ext cx="1128" cy="950"/>
              </a:xfrm>
              <a:prstGeom prst="rect">
                <a:avLst/>
              </a:prstGeom>
            </p:spPr>
          </p:pic>
          <p:sp>
            <p:nvSpPr>
              <p:cNvPr id="142" name="任意多边形 19"/>
              <p:cNvSpPr>
                <a:spLocks noChangeArrowheads="1"/>
              </p:cNvSpPr>
              <p:nvPr/>
            </p:nvSpPr>
            <p:spPr bwMode="auto">
              <a:xfrm>
                <a:off x="2372" y="5878"/>
                <a:ext cx="8646" cy="829"/>
              </a:xfrm>
              <a:custGeom>
                <a:avLst/>
                <a:gdLst>
                  <a:gd name="T0" fmla="*/ 0 w 8315325"/>
                  <a:gd name="T1" fmla="*/ 285750 h 1383506"/>
                  <a:gd name="T2" fmla="*/ 1943100 w 8315325"/>
                  <a:gd name="T3" fmla="*/ 1100138 h 1383506"/>
                  <a:gd name="T4" fmla="*/ 6757987 w 8315325"/>
                  <a:gd name="T5" fmla="*/ 1200150 h 1383506"/>
                  <a:gd name="T6" fmla="*/ 8315325 w 8315325"/>
                  <a:gd name="T7" fmla="*/ 0 h 1383506"/>
                </a:gdLst>
                <a:ahLst/>
                <a:cxnLst>
                  <a:cxn ang="0">
                    <a:pos x="T0" y="T1"/>
                  </a:cxn>
                  <a:cxn ang="0">
                    <a:pos x="T2" y="T3"/>
                  </a:cxn>
                  <a:cxn ang="0">
                    <a:pos x="T4" y="T5"/>
                  </a:cxn>
                  <a:cxn ang="0">
                    <a:pos x="T6" y="T7"/>
                  </a:cxn>
                </a:cxnLst>
                <a:rect l="0" t="0" r="r" b="b"/>
                <a:pathLst>
                  <a:path w="8315325" h="1383506">
                    <a:moveTo>
                      <a:pt x="0" y="285750"/>
                    </a:moveTo>
                    <a:cubicBezTo>
                      <a:pt x="408384" y="616744"/>
                      <a:pt x="816769" y="947738"/>
                      <a:pt x="1943100" y="1100138"/>
                    </a:cubicBezTo>
                    <a:cubicBezTo>
                      <a:pt x="3069431" y="1252538"/>
                      <a:pt x="5695950" y="1383506"/>
                      <a:pt x="6757987" y="1200150"/>
                    </a:cubicBezTo>
                    <a:cubicBezTo>
                      <a:pt x="7820024" y="1016794"/>
                      <a:pt x="8067674" y="508397"/>
                      <a:pt x="8315325" y="0"/>
                    </a:cubicBezTo>
                  </a:path>
                </a:pathLst>
              </a:custGeom>
              <a:noFill/>
              <a:ln w="28575">
                <a:solidFill>
                  <a:srgbClr val="FFFF00"/>
                </a:solidFill>
                <a:prstDash val="dash"/>
                <a:round/>
              </a:ln>
              <a:extLst>
                <a:ext uri="{909E8E84-426E-40DD-AFC4-6F175D3DCCD1}">
                  <a14:hiddenFill xmlns:a14="http://schemas.microsoft.com/office/drawing/2010/main">
                    <a:solidFill>
                      <a:srgbClr val="FFFFFF"/>
                    </a:solidFill>
                  </a14:hiddenFill>
                </a:ext>
              </a:extLst>
            </p:spPr>
            <p:txBody>
              <a:bodyPr/>
              <a:lstStyle>
                <a:lvl1pPr>
                  <a:defRPr>
                    <a:solidFill>
                      <a:sysClr val="windowText" lastClr="000000"/>
                    </a:solidFill>
                    <a:latin typeface="Calibri" panose="020F0502020204030204" pitchFamily="34" charset="0"/>
                    <a:ea typeface="宋体" panose="02010600030101010101" pitchFamily="2" charset="-122"/>
                  </a:defRPr>
                </a:lvl1pPr>
                <a:lvl2pPr>
                  <a:defRPr>
                    <a:solidFill>
                      <a:sysClr val="windowText" lastClr="000000"/>
                    </a:solidFill>
                    <a:latin typeface="Calibri" panose="020F0502020204030204" pitchFamily="34" charset="0"/>
                    <a:ea typeface="宋体" panose="02010600030101010101" pitchFamily="2" charset="-122"/>
                  </a:defRPr>
                </a:lvl2pPr>
                <a:lvl3pPr>
                  <a:defRPr>
                    <a:solidFill>
                      <a:sysClr val="windowText" lastClr="000000"/>
                    </a:solidFill>
                    <a:latin typeface="Calibri" panose="020F0502020204030204" pitchFamily="34" charset="0"/>
                    <a:ea typeface="宋体" panose="02010600030101010101" pitchFamily="2" charset="-122"/>
                  </a:defRPr>
                </a:lvl3pPr>
                <a:lvl4pPr>
                  <a:defRPr>
                    <a:solidFill>
                      <a:sysClr val="windowText" lastClr="000000"/>
                    </a:solidFill>
                    <a:latin typeface="Calibri" panose="020F0502020204030204" pitchFamily="34" charset="0"/>
                    <a:ea typeface="宋体" panose="02010600030101010101" pitchFamily="2" charset="-122"/>
                  </a:defRPr>
                </a:lvl4pPr>
                <a:lvl5pPr>
                  <a:defRPr>
                    <a:solidFill>
                      <a:sysClr val="windowText" lastClr="000000"/>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ysClr val="windowText" lastClr="000000"/>
                    </a:solidFill>
                    <a:latin typeface="Calibri" panose="020F0502020204030204" pitchFamily="34" charset="0"/>
                    <a:ea typeface="宋体" panose="02010600030101010101" pitchFamily="2" charset="-122"/>
                  </a:defRPr>
                </a:lvl9pPr>
              </a:lstStyle>
              <a:p>
                <a:endParaRPr lang="zh-CN" altLang="en-US" sz="1375" dirty="0">
                  <a:solidFill>
                    <a:schemeClr val="tx1"/>
                  </a:solidFill>
                </a:endParaRPr>
              </a:p>
            </p:txBody>
          </p:sp>
          <p:pic>
            <p:nvPicPr>
              <p:cNvPr id="143" name="图片 1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1" y="6108"/>
                <a:ext cx="972" cy="687"/>
              </a:xfrm>
              <a:prstGeom prst="rect">
                <a:avLst/>
              </a:prstGeom>
            </p:spPr>
          </p:pic>
          <p:sp>
            <p:nvSpPr>
              <p:cNvPr id="144" name="圆角矩形 10"/>
              <p:cNvSpPr/>
              <p:nvPr/>
            </p:nvSpPr>
            <p:spPr>
              <a:xfrm>
                <a:off x="7824" y="7105"/>
                <a:ext cx="1517" cy="331"/>
              </a:xfrm>
              <a:prstGeom prst="roundRect">
                <a:avLst>
                  <a:gd name="adj" fmla="val 47103"/>
                </a:avLst>
              </a:prstGeom>
              <a:solidFill>
                <a:schemeClr val="accent6"/>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8" tIns="24194" rIns="48388" bIns="24194" numCol="1" spcCol="0" rtlCol="0" fromWordArt="0" anchor="ctr" anchorCtr="0" forceAA="0" compatLnSpc="1">
                <a:noAutofit/>
              </a:bodyPr>
              <a:lstStyle/>
              <a:p>
                <a:pPr lvl="0" algn="ctr">
                  <a:buClrTx/>
                  <a:buSzTx/>
                  <a:buFontTx/>
                </a:pPr>
                <a:r>
                  <a:rPr lang="en-US" altLang="zh-CN"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mn-ea"/>
                  </a:rPr>
                  <a:t>Network Slicing</a:t>
                </a:r>
                <a:endParaRPr lang="en-US" altLang="zh-CN"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145" name="圆角矩形 10"/>
              <p:cNvSpPr/>
              <p:nvPr/>
            </p:nvSpPr>
            <p:spPr>
              <a:xfrm>
                <a:off x="9753" y="7367"/>
                <a:ext cx="1771" cy="275"/>
              </a:xfrm>
              <a:prstGeom prst="roundRect">
                <a:avLst>
                  <a:gd name="adj" fmla="val 47103"/>
                </a:avLst>
              </a:prstGeom>
              <a:gradFill flip="none" rotWithShape="1">
                <a:gsLst>
                  <a:gs pos="100000">
                    <a:srgbClr val="18B0EB"/>
                  </a:gs>
                  <a:gs pos="0">
                    <a:srgbClr val="00FFFF">
                      <a:alpha val="19000"/>
                    </a:srgbClr>
                  </a:gs>
                </a:gsLst>
                <a:lin ang="16200000" scaled="1"/>
                <a:tileRect/>
              </a:gra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8388" tIns="24194" rIns="48388" bIns="24194" numCol="1" spcCol="0" rtlCol="0" fromWordArt="0" anchor="ctr" anchorCtr="0" forceAA="0" compatLnSpc="1">
                <a:noAutofit/>
              </a:bodyPr>
              <a:lstStyle/>
              <a:p>
                <a:pPr algn="ctr"/>
                <a:r>
                  <a:rPr lang="en-US" altLang="zh-CN" sz="1000"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mn-ea"/>
                  </a:rPr>
                  <a:t>Steaming Media Service</a:t>
                </a:r>
                <a:endParaRPr lang="zh-CN" altLang="en-US" sz="845" b="1" kern="100" dirty="0">
                  <a:solidFill>
                    <a:schemeClr val="tx1"/>
                  </a:solidFill>
                  <a:latin typeface="微软雅黑" panose="020B0503020204020204" pitchFamily="34" charset="-122"/>
                  <a:ea typeface="微软雅黑" panose="020B0503020204020204" pitchFamily="34" charset="-122"/>
                  <a:cs typeface="Calibri" panose="020F0502020204030204" pitchFamily="34" charset="0"/>
                  <a:sym typeface="+mn-ea"/>
                </a:endParaRPr>
              </a:p>
            </p:txBody>
          </p:sp>
          <p:sp>
            <p:nvSpPr>
              <p:cNvPr id="147" name="iconfont-11673-5560763"/>
              <p:cNvSpPr>
                <a:spLocks noChangeAspect="1"/>
              </p:cNvSpPr>
              <p:nvPr/>
            </p:nvSpPr>
            <p:spPr bwMode="auto">
              <a:xfrm>
                <a:off x="11700" y="6630"/>
                <a:ext cx="436" cy="307"/>
              </a:xfrm>
              <a:custGeom>
                <a:avLst/>
                <a:gdLst>
                  <a:gd name="connsiteX0" fmla="*/ 526036 w 608229"/>
                  <a:gd name="connsiteY0" fmla="*/ 460365 h 526122"/>
                  <a:gd name="connsiteX1" fmla="*/ 558914 w 608229"/>
                  <a:gd name="connsiteY1" fmla="*/ 460365 h 526122"/>
                  <a:gd name="connsiteX2" fmla="*/ 567133 w 608229"/>
                  <a:gd name="connsiteY2" fmla="*/ 468586 h 526122"/>
                  <a:gd name="connsiteX3" fmla="*/ 558914 w 608229"/>
                  <a:gd name="connsiteY3" fmla="*/ 476807 h 526122"/>
                  <a:gd name="connsiteX4" fmla="*/ 526036 w 608229"/>
                  <a:gd name="connsiteY4" fmla="*/ 476807 h 526122"/>
                  <a:gd name="connsiteX5" fmla="*/ 517817 w 608229"/>
                  <a:gd name="connsiteY5" fmla="*/ 468586 h 526122"/>
                  <a:gd name="connsiteX6" fmla="*/ 526036 w 608229"/>
                  <a:gd name="connsiteY6" fmla="*/ 460365 h 526122"/>
                  <a:gd name="connsiteX7" fmla="*/ 49316 w 608229"/>
                  <a:gd name="connsiteY7" fmla="*/ 460365 h 526122"/>
                  <a:gd name="connsiteX8" fmla="*/ 82194 w 608229"/>
                  <a:gd name="connsiteY8" fmla="*/ 460365 h 526122"/>
                  <a:gd name="connsiteX9" fmla="*/ 90413 w 608229"/>
                  <a:gd name="connsiteY9" fmla="*/ 468586 h 526122"/>
                  <a:gd name="connsiteX10" fmla="*/ 82194 w 608229"/>
                  <a:gd name="connsiteY10" fmla="*/ 476807 h 526122"/>
                  <a:gd name="connsiteX11" fmla="*/ 49316 w 608229"/>
                  <a:gd name="connsiteY11" fmla="*/ 476807 h 526122"/>
                  <a:gd name="connsiteX12" fmla="*/ 41097 w 608229"/>
                  <a:gd name="connsiteY12" fmla="*/ 468586 h 526122"/>
                  <a:gd name="connsiteX13" fmla="*/ 49316 w 608229"/>
                  <a:gd name="connsiteY13" fmla="*/ 460365 h 526122"/>
                  <a:gd name="connsiteX14" fmla="*/ 526036 w 608229"/>
                  <a:gd name="connsiteY14" fmla="*/ 394597 h 526122"/>
                  <a:gd name="connsiteX15" fmla="*/ 558914 w 608229"/>
                  <a:gd name="connsiteY15" fmla="*/ 394597 h 526122"/>
                  <a:gd name="connsiteX16" fmla="*/ 567133 w 608229"/>
                  <a:gd name="connsiteY16" fmla="*/ 402818 h 526122"/>
                  <a:gd name="connsiteX17" fmla="*/ 558914 w 608229"/>
                  <a:gd name="connsiteY17" fmla="*/ 411039 h 526122"/>
                  <a:gd name="connsiteX18" fmla="*/ 526036 w 608229"/>
                  <a:gd name="connsiteY18" fmla="*/ 411039 h 526122"/>
                  <a:gd name="connsiteX19" fmla="*/ 517817 w 608229"/>
                  <a:gd name="connsiteY19" fmla="*/ 402818 h 526122"/>
                  <a:gd name="connsiteX20" fmla="*/ 526036 w 608229"/>
                  <a:gd name="connsiteY20" fmla="*/ 394597 h 526122"/>
                  <a:gd name="connsiteX21" fmla="*/ 49316 w 608229"/>
                  <a:gd name="connsiteY21" fmla="*/ 394597 h 526122"/>
                  <a:gd name="connsiteX22" fmla="*/ 82194 w 608229"/>
                  <a:gd name="connsiteY22" fmla="*/ 394597 h 526122"/>
                  <a:gd name="connsiteX23" fmla="*/ 90413 w 608229"/>
                  <a:gd name="connsiteY23" fmla="*/ 402818 h 526122"/>
                  <a:gd name="connsiteX24" fmla="*/ 82194 w 608229"/>
                  <a:gd name="connsiteY24" fmla="*/ 411039 h 526122"/>
                  <a:gd name="connsiteX25" fmla="*/ 49316 w 608229"/>
                  <a:gd name="connsiteY25" fmla="*/ 411039 h 526122"/>
                  <a:gd name="connsiteX26" fmla="*/ 41097 w 608229"/>
                  <a:gd name="connsiteY26" fmla="*/ 402818 h 526122"/>
                  <a:gd name="connsiteX27" fmla="*/ 49316 w 608229"/>
                  <a:gd name="connsiteY27" fmla="*/ 394597 h 526122"/>
                  <a:gd name="connsiteX28" fmla="*/ 526036 w 608229"/>
                  <a:gd name="connsiteY28" fmla="*/ 328829 h 526122"/>
                  <a:gd name="connsiteX29" fmla="*/ 558914 w 608229"/>
                  <a:gd name="connsiteY29" fmla="*/ 328829 h 526122"/>
                  <a:gd name="connsiteX30" fmla="*/ 567133 w 608229"/>
                  <a:gd name="connsiteY30" fmla="*/ 337050 h 526122"/>
                  <a:gd name="connsiteX31" fmla="*/ 558914 w 608229"/>
                  <a:gd name="connsiteY31" fmla="*/ 345271 h 526122"/>
                  <a:gd name="connsiteX32" fmla="*/ 526036 w 608229"/>
                  <a:gd name="connsiteY32" fmla="*/ 345271 h 526122"/>
                  <a:gd name="connsiteX33" fmla="*/ 517817 w 608229"/>
                  <a:gd name="connsiteY33" fmla="*/ 337050 h 526122"/>
                  <a:gd name="connsiteX34" fmla="*/ 526036 w 608229"/>
                  <a:gd name="connsiteY34" fmla="*/ 328829 h 526122"/>
                  <a:gd name="connsiteX35" fmla="*/ 49316 w 608229"/>
                  <a:gd name="connsiteY35" fmla="*/ 328829 h 526122"/>
                  <a:gd name="connsiteX36" fmla="*/ 82194 w 608229"/>
                  <a:gd name="connsiteY36" fmla="*/ 328829 h 526122"/>
                  <a:gd name="connsiteX37" fmla="*/ 90413 w 608229"/>
                  <a:gd name="connsiteY37" fmla="*/ 337050 h 526122"/>
                  <a:gd name="connsiteX38" fmla="*/ 82194 w 608229"/>
                  <a:gd name="connsiteY38" fmla="*/ 345271 h 526122"/>
                  <a:gd name="connsiteX39" fmla="*/ 49316 w 608229"/>
                  <a:gd name="connsiteY39" fmla="*/ 345271 h 526122"/>
                  <a:gd name="connsiteX40" fmla="*/ 41097 w 608229"/>
                  <a:gd name="connsiteY40" fmla="*/ 337050 h 526122"/>
                  <a:gd name="connsiteX41" fmla="*/ 49316 w 608229"/>
                  <a:gd name="connsiteY41" fmla="*/ 328829 h 526122"/>
                  <a:gd name="connsiteX42" fmla="*/ 526036 w 608229"/>
                  <a:gd name="connsiteY42" fmla="*/ 263060 h 526122"/>
                  <a:gd name="connsiteX43" fmla="*/ 558914 w 608229"/>
                  <a:gd name="connsiteY43" fmla="*/ 263060 h 526122"/>
                  <a:gd name="connsiteX44" fmla="*/ 567133 w 608229"/>
                  <a:gd name="connsiteY44" fmla="*/ 271281 h 526122"/>
                  <a:gd name="connsiteX45" fmla="*/ 558914 w 608229"/>
                  <a:gd name="connsiteY45" fmla="*/ 279502 h 526122"/>
                  <a:gd name="connsiteX46" fmla="*/ 526036 w 608229"/>
                  <a:gd name="connsiteY46" fmla="*/ 279502 h 526122"/>
                  <a:gd name="connsiteX47" fmla="*/ 517817 w 608229"/>
                  <a:gd name="connsiteY47" fmla="*/ 271281 h 526122"/>
                  <a:gd name="connsiteX48" fmla="*/ 526036 w 608229"/>
                  <a:gd name="connsiteY48" fmla="*/ 263060 h 526122"/>
                  <a:gd name="connsiteX49" fmla="*/ 49316 w 608229"/>
                  <a:gd name="connsiteY49" fmla="*/ 263060 h 526122"/>
                  <a:gd name="connsiteX50" fmla="*/ 82194 w 608229"/>
                  <a:gd name="connsiteY50" fmla="*/ 263060 h 526122"/>
                  <a:gd name="connsiteX51" fmla="*/ 90413 w 608229"/>
                  <a:gd name="connsiteY51" fmla="*/ 271281 h 526122"/>
                  <a:gd name="connsiteX52" fmla="*/ 82194 w 608229"/>
                  <a:gd name="connsiteY52" fmla="*/ 279502 h 526122"/>
                  <a:gd name="connsiteX53" fmla="*/ 49316 w 608229"/>
                  <a:gd name="connsiteY53" fmla="*/ 279502 h 526122"/>
                  <a:gd name="connsiteX54" fmla="*/ 41097 w 608229"/>
                  <a:gd name="connsiteY54" fmla="*/ 271281 h 526122"/>
                  <a:gd name="connsiteX55" fmla="*/ 49316 w 608229"/>
                  <a:gd name="connsiteY55" fmla="*/ 263060 h 526122"/>
                  <a:gd name="connsiteX56" fmla="*/ 526036 w 608229"/>
                  <a:gd name="connsiteY56" fmla="*/ 197292 h 526122"/>
                  <a:gd name="connsiteX57" fmla="*/ 558914 w 608229"/>
                  <a:gd name="connsiteY57" fmla="*/ 197292 h 526122"/>
                  <a:gd name="connsiteX58" fmla="*/ 567133 w 608229"/>
                  <a:gd name="connsiteY58" fmla="*/ 205513 h 526122"/>
                  <a:gd name="connsiteX59" fmla="*/ 558914 w 608229"/>
                  <a:gd name="connsiteY59" fmla="*/ 213734 h 526122"/>
                  <a:gd name="connsiteX60" fmla="*/ 526036 w 608229"/>
                  <a:gd name="connsiteY60" fmla="*/ 213734 h 526122"/>
                  <a:gd name="connsiteX61" fmla="*/ 517817 w 608229"/>
                  <a:gd name="connsiteY61" fmla="*/ 205513 h 526122"/>
                  <a:gd name="connsiteX62" fmla="*/ 526036 w 608229"/>
                  <a:gd name="connsiteY62" fmla="*/ 197292 h 526122"/>
                  <a:gd name="connsiteX63" fmla="*/ 49316 w 608229"/>
                  <a:gd name="connsiteY63" fmla="*/ 197292 h 526122"/>
                  <a:gd name="connsiteX64" fmla="*/ 82194 w 608229"/>
                  <a:gd name="connsiteY64" fmla="*/ 197292 h 526122"/>
                  <a:gd name="connsiteX65" fmla="*/ 90413 w 608229"/>
                  <a:gd name="connsiteY65" fmla="*/ 205513 h 526122"/>
                  <a:gd name="connsiteX66" fmla="*/ 82194 w 608229"/>
                  <a:gd name="connsiteY66" fmla="*/ 213734 h 526122"/>
                  <a:gd name="connsiteX67" fmla="*/ 49316 w 608229"/>
                  <a:gd name="connsiteY67" fmla="*/ 213734 h 526122"/>
                  <a:gd name="connsiteX68" fmla="*/ 41097 w 608229"/>
                  <a:gd name="connsiteY68" fmla="*/ 205513 h 526122"/>
                  <a:gd name="connsiteX69" fmla="*/ 49316 w 608229"/>
                  <a:gd name="connsiteY69" fmla="*/ 197292 h 526122"/>
                  <a:gd name="connsiteX70" fmla="*/ 246580 w 608229"/>
                  <a:gd name="connsiteY70" fmla="*/ 188002 h 526122"/>
                  <a:gd name="connsiteX71" fmla="*/ 246580 w 608229"/>
                  <a:gd name="connsiteY71" fmla="*/ 354560 h 526122"/>
                  <a:gd name="connsiteX72" fmla="*/ 371513 w 608229"/>
                  <a:gd name="connsiteY72" fmla="*/ 271281 h 526122"/>
                  <a:gd name="connsiteX73" fmla="*/ 234456 w 608229"/>
                  <a:gd name="connsiteY73" fmla="*/ 165394 h 526122"/>
                  <a:gd name="connsiteX74" fmla="*/ 242922 w 608229"/>
                  <a:gd name="connsiteY74" fmla="*/ 165805 h 526122"/>
                  <a:gd name="connsiteX75" fmla="*/ 390870 w 608229"/>
                  <a:gd name="connsiteY75" fmla="*/ 264458 h 526122"/>
                  <a:gd name="connsiteX76" fmla="*/ 390870 w 608229"/>
                  <a:gd name="connsiteY76" fmla="*/ 278105 h 526122"/>
                  <a:gd name="connsiteX77" fmla="*/ 242922 w 608229"/>
                  <a:gd name="connsiteY77" fmla="*/ 376757 h 526122"/>
                  <a:gd name="connsiteX78" fmla="*/ 230141 w 608229"/>
                  <a:gd name="connsiteY78" fmla="*/ 369934 h 526122"/>
                  <a:gd name="connsiteX79" fmla="*/ 230141 w 608229"/>
                  <a:gd name="connsiteY79" fmla="*/ 172629 h 526122"/>
                  <a:gd name="connsiteX80" fmla="*/ 234456 w 608229"/>
                  <a:gd name="connsiteY80" fmla="*/ 165394 h 526122"/>
                  <a:gd name="connsiteX81" fmla="*/ 526036 w 608229"/>
                  <a:gd name="connsiteY81" fmla="*/ 131524 h 526122"/>
                  <a:gd name="connsiteX82" fmla="*/ 558914 w 608229"/>
                  <a:gd name="connsiteY82" fmla="*/ 131524 h 526122"/>
                  <a:gd name="connsiteX83" fmla="*/ 567133 w 608229"/>
                  <a:gd name="connsiteY83" fmla="*/ 139745 h 526122"/>
                  <a:gd name="connsiteX84" fmla="*/ 558914 w 608229"/>
                  <a:gd name="connsiteY84" fmla="*/ 147966 h 526122"/>
                  <a:gd name="connsiteX85" fmla="*/ 526036 w 608229"/>
                  <a:gd name="connsiteY85" fmla="*/ 147966 h 526122"/>
                  <a:gd name="connsiteX86" fmla="*/ 517817 w 608229"/>
                  <a:gd name="connsiteY86" fmla="*/ 139745 h 526122"/>
                  <a:gd name="connsiteX87" fmla="*/ 526036 w 608229"/>
                  <a:gd name="connsiteY87" fmla="*/ 131524 h 526122"/>
                  <a:gd name="connsiteX88" fmla="*/ 49316 w 608229"/>
                  <a:gd name="connsiteY88" fmla="*/ 131524 h 526122"/>
                  <a:gd name="connsiteX89" fmla="*/ 82194 w 608229"/>
                  <a:gd name="connsiteY89" fmla="*/ 131524 h 526122"/>
                  <a:gd name="connsiteX90" fmla="*/ 90413 w 608229"/>
                  <a:gd name="connsiteY90" fmla="*/ 139745 h 526122"/>
                  <a:gd name="connsiteX91" fmla="*/ 82194 w 608229"/>
                  <a:gd name="connsiteY91" fmla="*/ 147966 h 526122"/>
                  <a:gd name="connsiteX92" fmla="*/ 49316 w 608229"/>
                  <a:gd name="connsiteY92" fmla="*/ 147966 h 526122"/>
                  <a:gd name="connsiteX93" fmla="*/ 41097 w 608229"/>
                  <a:gd name="connsiteY93" fmla="*/ 139745 h 526122"/>
                  <a:gd name="connsiteX94" fmla="*/ 49316 w 608229"/>
                  <a:gd name="connsiteY94" fmla="*/ 131524 h 526122"/>
                  <a:gd name="connsiteX95" fmla="*/ 526036 w 608229"/>
                  <a:gd name="connsiteY95" fmla="*/ 65755 h 526122"/>
                  <a:gd name="connsiteX96" fmla="*/ 558914 w 608229"/>
                  <a:gd name="connsiteY96" fmla="*/ 65755 h 526122"/>
                  <a:gd name="connsiteX97" fmla="*/ 567133 w 608229"/>
                  <a:gd name="connsiteY97" fmla="*/ 73976 h 526122"/>
                  <a:gd name="connsiteX98" fmla="*/ 558914 w 608229"/>
                  <a:gd name="connsiteY98" fmla="*/ 82197 h 526122"/>
                  <a:gd name="connsiteX99" fmla="*/ 526036 w 608229"/>
                  <a:gd name="connsiteY99" fmla="*/ 82197 h 526122"/>
                  <a:gd name="connsiteX100" fmla="*/ 517817 w 608229"/>
                  <a:gd name="connsiteY100" fmla="*/ 73976 h 526122"/>
                  <a:gd name="connsiteX101" fmla="*/ 526036 w 608229"/>
                  <a:gd name="connsiteY101" fmla="*/ 65755 h 526122"/>
                  <a:gd name="connsiteX102" fmla="*/ 49316 w 608229"/>
                  <a:gd name="connsiteY102" fmla="*/ 65755 h 526122"/>
                  <a:gd name="connsiteX103" fmla="*/ 82194 w 608229"/>
                  <a:gd name="connsiteY103" fmla="*/ 65755 h 526122"/>
                  <a:gd name="connsiteX104" fmla="*/ 90413 w 608229"/>
                  <a:gd name="connsiteY104" fmla="*/ 73976 h 526122"/>
                  <a:gd name="connsiteX105" fmla="*/ 82194 w 608229"/>
                  <a:gd name="connsiteY105" fmla="*/ 82197 h 526122"/>
                  <a:gd name="connsiteX106" fmla="*/ 49316 w 608229"/>
                  <a:gd name="connsiteY106" fmla="*/ 82197 h 526122"/>
                  <a:gd name="connsiteX107" fmla="*/ 41097 w 608229"/>
                  <a:gd name="connsiteY107" fmla="*/ 73976 h 526122"/>
                  <a:gd name="connsiteX108" fmla="*/ 49316 w 608229"/>
                  <a:gd name="connsiteY108" fmla="*/ 65755 h 526122"/>
                  <a:gd name="connsiteX109" fmla="*/ 493159 w 608229"/>
                  <a:gd name="connsiteY109" fmla="*/ 16441 h 526122"/>
                  <a:gd name="connsiteX110" fmla="*/ 493159 w 608229"/>
                  <a:gd name="connsiteY110" fmla="*/ 509681 h 526122"/>
                  <a:gd name="connsiteX111" fmla="*/ 583571 w 608229"/>
                  <a:gd name="connsiteY111" fmla="*/ 509681 h 526122"/>
                  <a:gd name="connsiteX112" fmla="*/ 591790 w 608229"/>
                  <a:gd name="connsiteY112" fmla="*/ 501460 h 526122"/>
                  <a:gd name="connsiteX113" fmla="*/ 591790 w 608229"/>
                  <a:gd name="connsiteY113" fmla="*/ 24662 h 526122"/>
                  <a:gd name="connsiteX114" fmla="*/ 583571 w 608229"/>
                  <a:gd name="connsiteY114" fmla="*/ 16441 h 526122"/>
                  <a:gd name="connsiteX115" fmla="*/ 131509 w 608229"/>
                  <a:gd name="connsiteY115" fmla="*/ 16441 h 526122"/>
                  <a:gd name="connsiteX116" fmla="*/ 131509 w 608229"/>
                  <a:gd name="connsiteY116" fmla="*/ 509681 h 526122"/>
                  <a:gd name="connsiteX117" fmla="*/ 476720 w 608229"/>
                  <a:gd name="connsiteY117" fmla="*/ 509681 h 526122"/>
                  <a:gd name="connsiteX118" fmla="*/ 476720 w 608229"/>
                  <a:gd name="connsiteY118" fmla="*/ 16441 h 526122"/>
                  <a:gd name="connsiteX119" fmla="*/ 24658 w 608229"/>
                  <a:gd name="connsiteY119" fmla="*/ 16441 h 526122"/>
                  <a:gd name="connsiteX120" fmla="*/ 16439 w 608229"/>
                  <a:gd name="connsiteY120" fmla="*/ 24662 h 526122"/>
                  <a:gd name="connsiteX121" fmla="*/ 16439 w 608229"/>
                  <a:gd name="connsiteY121" fmla="*/ 501460 h 526122"/>
                  <a:gd name="connsiteX122" fmla="*/ 24658 w 608229"/>
                  <a:gd name="connsiteY122" fmla="*/ 509681 h 526122"/>
                  <a:gd name="connsiteX123" fmla="*/ 115070 w 608229"/>
                  <a:gd name="connsiteY123" fmla="*/ 509681 h 526122"/>
                  <a:gd name="connsiteX124" fmla="*/ 115070 w 608229"/>
                  <a:gd name="connsiteY124" fmla="*/ 16441 h 526122"/>
                  <a:gd name="connsiteX125" fmla="*/ 24658 w 608229"/>
                  <a:gd name="connsiteY125" fmla="*/ 0 h 526122"/>
                  <a:gd name="connsiteX126" fmla="*/ 123290 w 608229"/>
                  <a:gd name="connsiteY126" fmla="*/ 0 h 526122"/>
                  <a:gd name="connsiteX127" fmla="*/ 583571 w 608229"/>
                  <a:gd name="connsiteY127" fmla="*/ 0 h 526122"/>
                  <a:gd name="connsiteX128" fmla="*/ 608229 w 608229"/>
                  <a:gd name="connsiteY128" fmla="*/ 24662 h 526122"/>
                  <a:gd name="connsiteX129" fmla="*/ 608229 w 608229"/>
                  <a:gd name="connsiteY129" fmla="*/ 501460 h 526122"/>
                  <a:gd name="connsiteX130" fmla="*/ 583571 w 608229"/>
                  <a:gd name="connsiteY130" fmla="*/ 526122 h 526122"/>
                  <a:gd name="connsiteX131" fmla="*/ 24658 w 608229"/>
                  <a:gd name="connsiteY131" fmla="*/ 526122 h 526122"/>
                  <a:gd name="connsiteX132" fmla="*/ 0 w 608229"/>
                  <a:gd name="connsiteY132" fmla="*/ 501460 h 526122"/>
                  <a:gd name="connsiteX133" fmla="*/ 0 w 608229"/>
                  <a:gd name="connsiteY133" fmla="*/ 24662 h 526122"/>
                  <a:gd name="connsiteX134" fmla="*/ 24658 w 608229"/>
                  <a:gd name="connsiteY134" fmla="*/ 0 h 52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Lst>
                <a:rect l="l" t="t" r="r" b="b"/>
                <a:pathLst>
                  <a:path w="608229" h="526122">
                    <a:moveTo>
                      <a:pt x="526036" y="460365"/>
                    </a:moveTo>
                    <a:lnTo>
                      <a:pt x="558914" y="460365"/>
                    </a:lnTo>
                    <a:cubicBezTo>
                      <a:pt x="563434" y="460365"/>
                      <a:pt x="567133" y="464065"/>
                      <a:pt x="567133" y="468586"/>
                    </a:cubicBezTo>
                    <a:cubicBezTo>
                      <a:pt x="567133" y="473108"/>
                      <a:pt x="563434" y="476807"/>
                      <a:pt x="558914" y="476807"/>
                    </a:cubicBezTo>
                    <a:lnTo>
                      <a:pt x="526036" y="476807"/>
                    </a:lnTo>
                    <a:cubicBezTo>
                      <a:pt x="521516" y="476807"/>
                      <a:pt x="517817" y="473108"/>
                      <a:pt x="517817" y="468586"/>
                    </a:cubicBezTo>
                    <a:cubicBezTo>
                      <a:pt x="517817" y="464065"/>
                      <a:pt x="521516" y="460365"/>
                      <a:pt x="526036" y="460365"/>
                    </a:cubicBezTo>
                    <a:close/>
                    <a:moveTo>
                      <a:pt x="49316" y="460365"/>
                    </a:moveTo>
                    <a:lnTo>
                      <a:pt x="82194" y="460365"/>
                    </a:lnTo>
                    <a:cubicBezTo>
                      <a:pt x="86714" y="460365"/>
                      <a:pt x="90413" y="464065"/>
                      <a:pt x="90413" y="468586"/>
                    </a:cubicBezTo>
                    <a:cubicBezTo>
                      <a:pt x="90413" y="473108"/>
                      <a:pt x="86714" y="476807"/>
                      <a:pt x="82194" y="476807"/>
                    </a:cubicBezTo>
                    <a:lnTo>
                      <a:pt x="49316" y="476807"/>
                    </a:lnTo>
                    <a:cubicBezTo>
                      <a:pt x="44796" y="476807"/>
                      <a:pt x="41097" y="473108"/>
                      <a:pt x="41097" y="468586"/>
                    </a:cubicBezTo>
                    <a:cubicBezTo>
                      <a:pt x="41097" y="464065"/>
                      <a:pt x="44796" y="460365"/>
                      <a:pt x="49316" y="460365"/>
                    </a:cubicBezTo>
                    <a:close/>
                    <a:moveTo>
                      <a:pt x="526036" y="394597"/>
                    </a:moveTo>
                    <a:lnTo>
                      <a:pt x="558914" y="394597"/>
                    </a:lnTo>
                    <a:cubicBezTo>
                      <a:pt x="563434" y="394597"/>
                      <a:pt x="567133" y="398296"/>
                      <a:pt x="567133" y="402818"/>
                    </a:cubicBezTo>
                    <a:cubicBezTo>
                      <a:pt x="567133" y="407339"/>
                      <a:pt x="563434" y="411039"/>
                      <a:pt x="558914" y="411039"/>
                    </a:cubicBezTo>
                    <a:lnTo>
                      <a:pt x="526036" y="411039"/>
                    </a:lnTo>
                    <a:cubicBezTo>
                      <a:pt x="521516" y="411039"/>
                      <a:pt x="517817" y="407339"/>
                      <a:pt x="517817" y="402818"/>
                    </a:cubicBezTo>
                    <a:cubicBezTo>
                      <a:pt x="517817" y="398296"/>
                      <a:pt x="521516" y="394597"/>
                      <a:pt x="526036" y="394597"/>
                    </a:cubicBezTo>
                    <a:close/>
                    <a:moveTo>
                      <a:pt x="49316" y="394597"/>
                    </a:moveTo>
                    <a:lnTo>
                      <a:pt x="82194" y="394597"/>
                    </a:lnTo>
                    <a:cubicBezTo>
                      <a:pt x="86714" y="394597"/>
                      <a:pt x="90413" y="398296"/>
                      <a:pt x="90413" y="402818"/>
                    </a:cubicBezTo>
                    <a:cubicBezTo>
                      <a:pt x="90413" y="407339"/>
                      <a:pt x="86714" y="411039"/>
                      <a:pt x="82194" y="411039"/>
                    </a:cubicBezTo>
                    <a:lnTo>
                      <a:pt x="49316" y="411039"/>
                    </a:lnTo>
                    <a:cubicBezTo>
                      <a:pt x="44796" y="411039"/>
                      <a:pt x="41097" y="407339"/>
                      <a:pt x="41097" y="402818"/>
                    </a:cubicBezTo>
                    <a:cubicBezTo>
                      <a:pt x="41097" y="398296"/>
                      <a:pt x="44796" y="394597"/>
                      <a:pt x="49316" y="394597"/>
                    </a:cubicBezTo>
                    <a:close/>
                    <a:moveTo>
                      <a:pt x="526036" y="328829"/>
                    </a:moveTo>
                    <a:lnTo>
                      <a:pt x="558914" y="328829"/>
                    </a:lnTo>
                    <a:cubicBezTo>
                      <a:pt x="563434" y="328829"/>
                      <a:pt x="567133" y="332528"/>
                      <a:pt x="567133" y="337050"/>
                    </a:cubicBezTo>
                    <a:cubicBezTo>
                      <a:pt x="567133" y="341571"/>
                      <a:pt x="563434" y="345271"/>
                      <a:pt x="558914" y="345271"/>
                    </a:cubicBezTo>
                    <a:lnTo>
                      <a:pt x="526036" y="345271"/>
                    </a:lnTo>
                    <a:cubicBezTo>
                      <a:pt x="521516" y="345271"/>
                      <a:pt x="517817" y="341571"/>
                      <a:pt x="517817" y="337050"/>
                    </a:cubicBezTo>
                    <a:cubicBezTo>
                      <a:pt x="517817" y="332528"/>
                      <a:pt x="521516" y="328829"/>
                      <a:pt x="526036" y="328829"/>
                    </a:cubicBezTo>
                    <a:close/>
                    <a:moveTo>
                      <a:pt x="49316" y="328829"/>
                    </a:moveTo>
                    <a:lnTo>
                      <a:pt x="82194" y="328829"/>
                    </a:lnTo>
                    <a:cubicBezTo>
                      <a:pt x="86714" y="328829"/>
                      <a:pt x="90413" y="332528"/>
                      <a:pt x="90413" y="337050"/>
                    </a:cubicBezTo>
                    <a:cubicBezTo>
                      <a:pt x="90413" y="341571"/>
                      <a:pt x="86714" y="345271"/>
                      <a:pt x="82194" y="345271"/>
                    </a:cubicBezTo>
                    <a:lnTo>
                      <a:pt x="49316" y="345271"/>
                    </a:lnTo>
                    <a:cubicBezTo>
                      <a:pt x="44796" y="345271"/>
                      <a:pt x="41097" y="341571"/>
                      <a:pt x="41097" y="337050"/>
                    </a:cubicBezTo>
                    <a:cubicBezTo>
                      <a:pt x="41097" y="332528"/>
                      <a:pt x="44796" y="328829"/>
                      <a:pt x="49316" y="328829"/>
                    </a:cubicBezTo>
                    <a:close/>
                    <a:moveTo>
                      <a:pt x="526036" y="263060"/>
                    </a:moveTo>
                    <a:lnTo>
                      <a:pt x="558914" y="263060"/>
                    </a:lnTo>
                    <a:cubicBezTo>
                      <a:pt x="563434" y="263060"/>
                      <a:pt x="567133" y="266760"/>
                      <a:pt x="567133" y="271281"/>
                    </a:cubicBezTo>
                    <a:cubicBezTo>
                      <a:pt x="567133" y="275803"/>
                      <a:pt x="563434" y="279502"/>
                      <a:pt x="558914" y="279502"/>
                    </a:cubicBezTo>
                    <a:lnTo>
                      <a:pt x="526036" y="279502"/>
                    </a:lnTo>
                    <a:cubicBezTo>
                      <a:pt x="521516" y="279502"/>
                      <a:pt x="517817" y="275803"/>
                      <a:pt x="517817" y="271281"/>
                    </a:cubicBezTo>
                    <a:cubicBezTo>
                      <a:pt x="517817" y="266760"/>
                      <a:pt x="521516" y="263060"/>
                      <a:pt x="526036" y="263060"/>
                    </a:cubicBezTo>
                    <a:close/>
                    <a:moveTo>
                      <a:pt x="49316" y="263060"/>
                    </a:moveTo>
                    <a:lnTo>
                      <a:pt x="82194" y="263060"/>
                    </a:lnTo>
                    <a:cubicBezTo>
                      <a:pt x="86714" y="263060"/>
                      <a:pt x="90413" y="266760"/>
                      <a:pt x="90413" y="271281"/>
                    </a:cubicBezTo>
                    <a:cubicBezTo>
                      <a:pt x="90413" y="275803"/>
                      <a:pt x="86714" y="279502"/>
                      <a:pt x="82194" y="279502"/>
                    </a:cubicBezTo>
                    <a:lnTo>
                      <a:pt x="49316" y="279502"/>
                    </a:lnTo>
                    <a:cubicBezTo>
                      <a:pt x="44796" y="279502"/>
                      <a:pt x="41097" y="275803"/>
                      <a:pt x="41097" y="271281"/>
                    </a:cubicBezTo>
                    <a:cubicBezTo>
                      <a:pt x="41097" y="266760"/>
                      <a:pt x="44796" y="263060"/>
                      <a:pt x="49316" y="263060"/>
                    </a:cubicBezTo>
                    <a:close/>
                    <a:moveTo>
                      <a:pt x="526036" y="197292"/>
                    </a:moveTo>
                    <a:lnTo>
                      <a:pt x="558914" y="197292"/>
                    </a:lnTo>
                    <a:cubicBezTo>
                      <a:pt x="563434" y="197292"/>
                      <a:pt x="567133" y="200991"/>
                      <a:pt x="567133" y="205513"/>
                    </a:cubicBezTo>
                    <a:cubicBezTo>
                      <a:pt x="567133" y="210034"/>
                      <a:pt x="563434" y="213734"/>
                      <a:pt x="558914" y="213734"/>
                    </a:cubicBezTo>
                    <a:lnTo>
                      <a:pt x="526036" y="213734"/>
                    </a:lnTo>
                    <a:cubicBezTo>
                      <a:pt x="521516" y="213734"/>
                      <a:pt x="517817" y="210034"/>
                      <a:pt x="517817" y="205513"/>
                    </a:cubicBezTo>
                    <a:cubicBezTo>
                      <a:pt x="517817" y="200991"/>
                      <a:pt x="521516" y="197292"/>
                      <a:pt x="526036" y="197292"/>
                    </a:cubicBezTo>
                    <a:close/>
                    <a:moveTo>
                      <a:pt x="49316" y="197292"/>
                    </a:moveTo>
                    <a:lnTo>
                      <a:pt x="82194" y="197292"/>
                    </a:lnTo>
                    <a:cubicBezTo>
                      <a:pt x="86714" y="197292"/>
                      <a:pt x="90413" y="200991"/>
                      <a:pt x="90413" y="205513"/>
                    </a:cubicBezTo>
                    <a:cubicBezTo>
                      <a:pt x="90413" y="210034"/>
                      <a:pt x="86714" y="213734"/>
                      <a:pt x="82194" y="213734"/>
                    </a:cubicBezTo>
                    <a:lnTo>
                      <a:pt x="49316" y="213734"/>
                    </a:lnTo>
                    <a:cubicBezTo>
                      <a:pt x="44796" y="213734"/>
                      <a:pt x="41097" y="210034"/>
                      <a:pt x="41097" y="205513"/>
                    </a:cubicBezTo>
                    <a:cubicBezTo>
                      <a:pt x="41097" y="200991"/>
                      <a:pt x="44796" y="197292"/>
                      <a:pt x="49316" y="197292"/>
                    </a:cubicBezTo>
                    <a:close/>
                    <a:moveTo>
                      <a:pt x="246580" y="188002"/>
                    </a:moveTo>
                    <a:lnTo>
                      <a:pt x="246580" y="354560"/>
                    </a:lnTo>
                    <a:lnTo>
                      <a:pt x="371513" y="271281"/>
                    </a:lnTo>
                    <a:close/>
                    <a:moveTo>
                      <a:pt x="234456" y="165394"/>
                    </a:moveTo>
                    <a:cubicBezTo>
                      <a:pt x="237128" y="163956"/>
                      <a:pt x="240374" y="164120"/>
                      <a:pt x="242922" y="165805"/>
                    </a:cubicBezTo>
                    <a:lnTo>
                      <a:pt x="390870" y="264458"/>
                    </a:lnTo>
                    <a:cubicBezTo>
                      <a:pt x="395719" y="267705"/>
                      <a:pt x="395719" y="274857"/>
                      <a:pt x="390870" y="278105"/>
                    </a:cubicBezTo>
                    <a:lnTo>
                      <a:pt x="242922" y="376757"/>
                    </a:lnTo>
                    <a:cubicBezTo>
                      <a:pt x="237456" y="380416"/>
                      <a:pt x="230141" y="376511"/>
                      <a:pt x="230141" y="369934"/>
                    </a:cubicBezTo>
                    <a:lnTo>
                      <a:pt x="230141" y="172629"/>
                    </a:lnTo>
                    <a:cubicBezTo>
                      <a:pt x="230141" y="169587"/>
                      <a:pt x="231785" y="166833"/>
                      <a:pt x="234456" y="165394"/>
                    </a:cubicBezTo>
                    <a:close/>
                    <a:moveTo>
                      <a:pt x="526036" y="131524"/>
                    </a:moveTo>
                    <a:lnTo>
                      <a:pt x="558914" y="131524"/>
                    </a:lnTo>
                    <a:cubicBezTo>
                      <a:pt x="563434" y="131524"/>
                      <a:pt x="567133" y="135223"/>
                      <a:pt x="567133" y="139745"/>
                    </a:cubicBezTo>
                    <a:cubicBezTo>
                      <a:pt x="567133" y="144266"/>
                      <a:pt x="563434" y="147966"/>
                      <a:pt x="558914" y="147966"/>
                    </a:cubicBezTo>
                    <a:lnTo>
                      <a:pt x="526036" y="147966"/>
                    </a:lnTo>
                    <a:cubicBezTo>
                      <a:pt x="521516" y="147966"/>
                      <a:pt x="517817" y="144266"/>
                      <a:pt x="517817" y="139745"/>
                    </a:cubicBezTo>
                    <a:cubicBezTo>
                      <a:pt x="517817" y="135223"/>
                      <a:pt x="521516" y="131524"/>
                      <a:pt x="526036" y="131524"/>
                    </a:cubicBezTo>
                    <a:close/>
                    <a:moveTo>
                      <a:pt x="49316" y="131524"/>
                    </a:moveTo>
                    <a:lnTo>
                      <a:pt x="82194" y="131524"/>
                    </a:lnTo>
                    <a:cubicBezTo>
                      <a:pt x="86714" y="131524"/>
                      <a:pt x="90413" y="135223"/>
                      <a:pt x="90413" y="139745"/>
                    </a:cubicBezTo>
                    <a:cubicBezTo>
                      <a:pt x="90413" y="144266"/>
                      <a:pt x="86714" y="147966"/>
                      <a:pt x="82194" y="147966"/>
                    </a:cubicBezTo>
                    <a:lnTo>
                      <a:pt x="49316" y="147966"/>
                    </a:lnTo>
                    <a:cubicBezTo>
                      <a:pt x="44796" y="147966"/>
                      <a:pt x="41097" y="144266"/>
                      <a:pt x="41097" y="139745"/>
                    </a:cubicBezTo>
                    <a:cubicBezTo>
                      <a:pt x="41097" y="135223"/>
                      <a:pt x="44796" y="131524"/>
                      <a:pt x="49316" y="131524"/>
                    </a:cubicBezTo>
                    <a:close/>
                    <a:moveTo>
                      <a:pt x="526036" y="65755"/>
                    </a:moveTo>
                    <a:lnTo>
                      <a:pt x="558914" y="65755"/>
                    </a:lnTo>
                    <a:cubicBezTo>
                      <a:pt x="563434" y="65755"/>
                      <a:pt x="567133" y="69455"/>
                      <a:pt x="567133" y="73976"/>
                    </a:cubicBezTo>
                    <a:cubicBezTo>
                      <a:pt x="567133" y="78498"/>
                      <a:pt x="563434" y="82197"/>
                      <a:pt x="558914" y="82197"/>
                    </a:cubicBezTo>
                    <a:lnTo>
                      <a:pt x="526036" y="82197"/>
                    </a:lnTo>
                    <a:cubicBezTo>
                      <a:pt x="521516" y="82197"/>
                      <a:pt x="517817" y="78498"/>
                      <a:pt x="517817" y="73976"/>
                    </a:cubicBezTo>
                    <a:cubicBezTo>
                      <a:pt x="517817" y="69455"/>
                      <a:pt x="521516" y="65755"/>
                      <a:pt x="526036" y="65755"/>
                    </a:cubicBezTo>
                    <a:close/>
                    <a:moveTo>
                      <a:pt x="49316" y="65755"/>
                    </a:moveTo>
                    <a:lnTo>
                      <a:pt x="82194" y="65755"/>
                    </a:lnTo>
                    <a:cubicBezTo>
                      <a:pt x="86714" y="65755"/>
                      <a:pt x="90413" y="69455"/>
                      <a:pt x="90413" y="73976"/>
                    </a:cubicBezTo>
                    <a:cubicBezTo>
                      <a:pt x="90413" y="78498"/>
                      <a:pt x="86714" y="82197"/>
                      <a:pt x="82194" y="82197"/>
                    </a:cubicBezTo>
                    <a:lnTo>
                      <a:pt x="49316" y="82197"/>
                    </a:lnTo>
                    <a:cubicBezTo>
                      <a:pt x="44796" y="82197"/>
                      <a:pt x="41097" y="78498"/>
                      <a:pt x="41097" y="73976"/>
                    </a:cubicBezTo>
                    <a:cubicBezTo>
                      <a:pt x="41097" y="69455"/>
                      <a:pt x="44796" y="65755"/>
                      <a:pt x="49316" y="65755"/>
                    </a:cubicBezTo>
                    <a:close/>
                    <a:moveTo>
                      <a:pt x="493159" y="16441"/>
                    </a:moveTo>
                    <a:lnTo>
                      <a:pt x="493159" y="509681"/>
                    </a:lnTo>
                    <a:lnTo>
                      <a:pt x="583571" y="509681"/>
                    </a:lnTo>
                    <a:cubicBezTo>
                      <a:pt x="588708" y="509681"/>
                      <a:pt x="591790" y="506598"/>
                      <a:pt x="591790" y="501460"/>
                    </a:cubicBezTo>
                    <a:lnTo>
                      <a:pt x="591790" y="24662"/>
                    </a:lnTo>
                    <a:cubicBezTo>
                      <a:pt x="591790" y="19524"/>
                      <a:pt x="588708" y="16441"/>
                      <a:pt x="583571" y="16441"/>
                    </a:cubicBezTo>
                    <a:close/>
                    <a:moveTo>
                      <a:pt x="131509" y="16441"/>
                    </a:moveTo>
                    <a:lnTo>
                      <a:pt x="131509" y="509681"/>
                    </a:lnTo>
                    <a:lnTo>
                      <a:pt x="476720" y="509681"/>
                    </a:lnTo>
                    <a:lnTo>
                      <a:pt x="476720" y="16441"/>
                    </a:lnTo>
                    <a:close/>
                    <a:moveTo>
                      <a:pt x="24658" y="16441"/>
                    </a:moveTo>
                    <a:cubicBezTo>
                      <a:pt x="19521" y="16441"/>
                      <a:pt x="16439" y="19524"/>
                      <a:pt x="16439" y="24662"/>
                    </a:cubicBezTo>
                    <a:lnTo>
                      <a:pt x="16439" y="501460"/>
                    </a:lnTo>
                    <a:cubicBezTo>
                      <a:pt x="16439" y="506598"/>
                      <a:pt x="19521" y="509681"/>
                      <a:pt x="24658" y="509681"/>
                    </a:cubicBezTo>
                    <a:lnTo>
                      <a:pt x="115070" y="509681"/>
                    </a:lnTo>
                    <a:lnTo>
                      <a:pt x="115070" y="16441"/>
                    </a:lnTo>
                    <a:close/>
                    <a:moveTo>
                      <a:pt x="24658" y="0"/>
                    </a:moveTo>
                    <a:lnTo>
                      <a:pt x="123290" y="0"/>
                    </a:lnTo>
                    <a:lnTo>
                      <a:pt x="583571" y="0"/>
                    </a:lnTo>
                    <a:cubicBezTo>
                      <a:pt x="597873" y="0"/>
                      <a:pt x="608229" y="10358"/>
                      <a:pt x="608229" y="24662"/>
                    </a:cubicBezTo>
                    <a:lnTo>
                      <a:pt x="608229" y="501460"/>
                    </a:lnTo>
                    <a:cubicBezTo>
                      <a:pt x="608229" y="515764"/>
                      <a:pt x="597873" y="526122"/>
                      <a:pt x="583571" y="526122"/>
                    </a:cubicBezTo>
                    <a:lnTo>
                      <a:pt x="24658" y="526122"/>
                    </a:lnTo>
                    <a:cubicBezTo>
                      <a:pt x="10356" y="526122"/>
                      <a:pt x="0" y="515764"/>
                      <a:pt x="0" y="501460"/>
                    </a:cubicBezTo>
                    <a:lnTo>
                      <a:pt x="0" y="24662"/>
                    </a:lnTo>
                    <a:cubicBezTo>
                      <a:pt x="0" y="10358"/>
                      <a:pt x="10356" y="0"/>
                      <a:pt x="24658" y="0"/>
                    </a:cubicBezTo>
                    <a:close/>
                  </a:path>
                </a:pathLst>
              </a:custGeom>
              <a:solidFill>
                <a:schemeClr val="tx2"/>
              </a:solidFill>
              <a:ln>
                <a:noFill/>
              </a:ln>
            </p:spPr>
          </p:sp>
          <p:sp>
            <p:nvSpPr>
              <p:cNvPr id="154" name="圆角矩形 6"/>
              <p:cNvSpPr/>
              <p:nvPr/>
            </p:nvSpPr>
            <p:spPr>
              <a:xfrm>
                <a:off x="8765" y="4746"/>
                <a:ext cx="4821" cy="1133"/>
              </a:xfrm>
              <a:prstGeom prst="roundRect">
                <a:avLst>
                  <a:gd name="adj" fmla="val 5978"/>
                </a:avLst>
              </a:prstGeom>
              <a:noFill/>
              <a:ln w="19050">
                <a:gradFill>
                  <a:gsLst>
                    <a:gs pos="100000">
                      <a:srgbClr val="4A91D0"/>
                    </a:gs>
                    <a:gs pos="0">
                      <a:srgbClr val="00C8FF"/>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lIns="64528" tIns="32264" rIns="64528" bIns="32264" anchor="ctr"/>
              <a:lstStyle>
                <a:defPPr>
                  <a:defRPr lang="en-US"/>
                </a:defPPr>
                <a:lvl1pPr marL="0" algn="l" defTabSz="1023620" rtl="0" eaLnBrk="1" latinLnBrk="0" hangingPunct="1">
                  <a:defRPr sz="2000" kern="1200">
                    <a:solidFill>
                      <a:schemeClr val="lt1"/>
                    </a:solidFill>
                    <a:latin typeface="+mn-lt"/>
                    <a:ea typeface="+mn-ea"/>
                    <a:cs typeface="+mn-cs"/>
                  </a:defRPr>
                </a:lvl1pPr>
                <a:lvl2pPr marL="511810" algn="l" defTabSz="1023620" rtl="0" eaLnBrk="1" latinLnBrk="0" hangingPunct="1">
                  <a:defRPr sz="2000" kern="1200">
                    <a:solidFill>
                      <a:schemeClr val="lt1"/>
                    </a:solidFill>
                    <a:latin typeface="+mn-lt"/>
                    <a:ea typeface="+mn-ea"/>
                    <a:cs typeface="+mn-cs"/>
                  </a:defRPr>
                </a:lvl2pPr>
                <a:lvl3pPr marL="1024255" algn="l" defTabSz="1023620" rtl="0" eaLnBrk="1" latinLnBrk="0" hangingPunct="1">
                  <a:defRPr sz="2000" kern="1200">
                    <a:solidFill>
                      <a:schemeClr val="lt1"/>
                    </a:solidFill>
                    <a:latin typeface="+mn-lt"/>
                    <a:ea typeface="+mn-ea"/>
                    <a:cs typeface="+mn-cs"/>
                  </a:defRPr>
                </a:lvl3pPr>
                <a:lvl4pPr marL="1536065" algn="l" defTabSz="1023620" rtl="0" eaLnBrk="1" latinLnBrk="0" hangingPunct="1">
                  <a:defRPr sz="2000" kern="1200">
                    <a:solidFill>
                      <a:schemeClr val="lt1"/>
                    </a:solidFill>
                    <a:latin typeface="+mn-lt"/>
                    <a:ea typeface="+mn-ea"/>
                    <a:cs typeface="+mn-cs"/>
                  </a:defRPr>
                </a:lvl4pPr>
                <a:lvl5pPr marL="2047875" algn="l" defTabSz="1023620" rtl="0" eaLnBrk="1" latinLnBrk="0" hangingPunct="1">
                  <a:defRPr sz="2000" kern="1200">
                    <a:solidFill>
                      <a:schemeClr val="lt1"/>
                    </a:solidFill>
                    <a:latin typeface="+mn-lt"/>
                    <a:ea typeface="+mn-ea"/>
                    <a:cs typeface="+mn-cs"/>
                  </a:defRPr>
                </a:lvl5pPr>
                <a:lvl6pPr marL="2559685" algn="l" defTabSz="1023620" rtl="0" eaLnBrk="1" latinLnBrk="0" hangingPunct="1">
                  <a:defRPr sz="2000" kern="1200">
                    <a:solidFill>
                      <a:schemeClr val="lt1"/>
                    </a:solidFill>
                    <a:latin typeface="+mn-lt"/>
                    <a:ea typeface="+mn-ea"/>
                    <a:cs typeface="+mn-cs"/>
                  </a:defRPr>
                </a:lvl6pPr>
                <a:lvl7pPr marL="3072130" algn="l" defTabSz="1023620" rtl="0" eaLnBrk="1" latinLnBrk="0" hangingPunct="1">
                  <a:defRPr sz="2000" kern="1200">
                    <a:solidFill>
                      <a:schemeClr val="lt1"/>
                    </a:solidFill>
                    <a:latin typeface="+mn-lt"/>
                    <a:ea typeface="+mn-ea"/>
                    <a:cs typeface="+mn-cs"/>
                  </a:defRPr>
                </a:lvl7pPr>
                <a:lvl8pPr marL="3583940" algn="l" defTabSz="1023620" rtl="0" eaLnBrk="1" latinLnBrk="0" hangingPunct="1">
                  <a:defRPr sz="2000" kern="1200">
                    <a:solidFill>
                      <a:schemeClr val="lt1"/>
                    </a:solidFill>
                    <a:latin typeface="+mn-lt"/>
                    <a:ea typeface="+mn-ea"/>
                    <a:cs typeface="+mn-cs"/>
                  </a:defRPr>
                </a:lvl8pPr>
                <a:lvl9pPr marL="4095750" algn="l" defTabSz="1023620" rtl="0" eaLnBrk="1" latinLnBrk="0" hangingPunct="1">
                  <a:defRPr sz="2000" kern="1200">
                    <a:solidFill>
                      <a:schemeClr val="lt1"/>
                    </a:solidFill>
                    <a:latin typeface="+mn-lt"/>
                    <a:ea typeface="+mn-ea"/>
                    <a:cs typeface="+mn-cs"/>
                  </a:defRPr>
                </a:lvl9pPr>
              </a:lstStyle>
              <a:p>
                <a:pPr algn="ctr">
                  <a:defRPr/>
                </a:pPr>
                <a:endParaRPr lang="zh-CN" altLang="en-US" sz="1060" noProof="1">
                  <a:solidFill>
                    <a:schemeClr val="tx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8881" y="4847"/>
                <a:ext cx="1634" cy="1002"/>
                <a:chOff x="11470143" y="1575854"/>
                <a:chExt cx="1960734" cy="1202662"/>
              </a:xfrm>
            </p:grpSpPr>
            <p:pic>
              <p:nvPicPr>
                <p:cNvPr id="157" name="图片 156"/>
                <p:cNvPicPr>
                  <a:picLocks noChangeAspect="1"/>
                </p:cNvPicPr>
                <p:nvPr/>
              </p:nvPicPr>
              <p:blipFill>
                <a:blip r:embed="rId7" cstate="screen"/>
                <a:stretch>
                  <a:fillRect/>
                </a:stretch>
              </p:blipFill>
              <p:spPr>
                <a:xfrm>
                  <a:off x="11787239" y="1575854"/>
                  <a:ext cx="1400353" cy="786366"/>
                </a:xfrm>
                <a:prstGeom prst="rect">
                  <a:avLst/>
                </a:prstGeom>
              </p:spPr>
            </p:pic>
            <p:sp>
              <p:nvSpPr>
                <p:cNvPr id="158" name="矩形 30"/>
                <p:cNvSpPr/>
                <p:nvPr/>
              </p:nvSpPr>
              <p:spPr bwMode="auto">
                <a:xfrm>
                  <a:off x="11470143" y="2352660"/>
                  <a:ext cx="1960734" cy="425856"/>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algn="ctr" eaLnBrk="1" hangingPunct="1">
                    <a:lnSpc>
                      <a:spcPct val="100000"/>
                    </a:lnSpc>
                    <a:buNone/>
                  </a:pPr>
                  <a:r>
                    <a:rPr lang="en-US" altLang="zh-CN" sz="900" b="1" noProof="1">
                      <a:solidFill>
                        <a:schemeClr val="tx1"/>
                      </a:solidFill>
                      <a:latin typeface="微软雅黑" panose="020B0503020204020204" pitchFamily="34" charset="-122"/>
                      <a:ea typeface="微软雅黑" panose="020B0503020204020204" pitchFamily="34" charset="-122"/>
                      <a:sym typeface="+mn-ea"/>
                    </a:rPr>
                    <a:t>Flight Control Platform</a:t>
                  </a:r>
                  <a:endParaRPr lang="en-US" altLang="zh-CN" sz="900" b="1" noProof="1">
                    <a:solidFill>
                      <a:schemeClr val="tx1"/>
                    </a:solidFill>
                    <a:latin typeface="微软雅黑" panose="020B0503020204020204" pitchFamily="34" charset="-122"/>
                    <a:ea typeface="微软雅黑" panose="020B0503020204020204" pitchFamily="34" charset="-122"/>
                    <a:sym typeface="+mn-ea"/>
                  </a:endParaRPr>
                </a:p>
              </p:txBody>
            </p:sp>
          </p:grpSp>
          <p:pic>
            <p:nvPicPr>
              <p:cNvPr id="159" name="图片 158"/>
              <p:cNvPicPr>
                <a:picLocks noChangeAspect="1"/>
              </p:cNvPicPr>
              <p:nvPr/>
            </p:nvPicPr>
            <p:blipFill>
              <a:blip r:embed="rId8"/>
              <a:stretch>
                <a:fillRect/>
              </a:stretch>
            </p:blipFill>
            <p:spPr>
              <a:xfrm>
                <a:off x="12221" y="4874"/>
                <a:ext cx="1125" cy="617"/>
              </a:xfrm>
              <a:prstGeom prst="rect">
                <a:avLst/>
              </a:prstGeom>
            </p:spPr>
          </p:pic>
          <p:pic>
            <p:nvPicPr>
              <p:cNvPr id="183" name="图片 182"/>
              <p:cNvPicPr>
                <a:picLocks noChangeAspect="1"/>
              </p:cNvPicPr>
              <p:nvPr/>
            </p:nvPicPr>
            <p:blipFill>
              <a:blip r:embed="rId9"/>
              <a:stretch>
                <a:fillRect/>
              </a:stretch>
            </p:blipFill>
            <p:spPr>
              <a:xfrm>
                <a:off x="599" y="5318"/>
                <a:ext cx="1316" cy="797"/>
              </a:xfrm>
              <a:prstGeom prst="rect">
                <a:avLst/>
              </a:prstGeom>
            </p:spPr>
          </p:pic>
        </p:grpSp>
        <p:pic>
          <p:nvPicPr>
            <p:cNvPr id="6" name="图片 9" descr="基站.png"/>
            <p:cNvPicPr>
              <a:picLocks noChangeAspect="1" noChangeArrowheads="1"/>
            </p:cNvPicPr>
            <p:nvPr/>
          </p:nvPicPr>
          <p:blipFill>
            <a:blip r:embed="rId2"/>
            <a:srcRect/>
            <a:stretch>
              <a:fillRect/>
            </a:stretch>
          </p:blipFill>
          <p:spPr bwMode="auto">
            <a:xfrm>
              <a:off x="4263" y="6722"/>
              <a:ext cx="608" cy="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a:spLocks noChangeArrowheads="1"/>
            </p:cNvSpPr>
            <p:nvPr/>
          </p:nvSpPr>
          <p:spPr bwMode="auto">
            <a:xfrm>
              <a:off x="2249" y="8329"/>
              <a:ext cx="1632" cy="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UAV stations</a:t>
              </a:r>
              <a:endParaRPr lang="en-US" altLang="zh-CN" b="1" dirty="0">
                <a:solidFill>
                  <a:schemeClr val="tx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 name="图片 9" descr="基站.png"/>
            <p:cNvPicPr>
              <a:picLocks noChangeAspect="1" noChangeArrowheads="1"/>
            </p:cNvPicPr>
            <p:nvPr/>
          </p:nvPicPr>
          <p:blipFill>
            <a:blip r:embed="rId2"/>
            <a:srcRect/>
            <a:stretch>
              <a:fillRect/>
            </a:stretch>
          </p:blipFill>
          <p:spPr bwMode="auto">
            <a:xfrm>
              <a:off x="3655" y="5852"/>
              <a:ext cx="608" cy="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18"/>
            <p:cNvPicPr>
              <a:picLocks noChangeAspect="1"/>
            </p:cNvPicPr>
            <p:nvPr/>
          </p:nvPicPr>
          <p:blipFill>
            <a:blip r:embed="rId10"/>
            <a:stretch>
              <a:fillRect/>
            </a:stretch>
          </p:blipFill>
          <p:spPr>
            <a:xfrm>
              <a:off x="12395" y="6341"/>
              <a:ext cx="660" cy="864"/>
            </a:xfrm>
            <a:prstGeom prst="rect">
              <a:avLst/>
            </a:prstGeom>
          </p:spPr>
        </p:pic>
        <p:sp>
          <p:nvSpPr>
            <p:cNvPr id="20" name="矩形 30"/>
            <p:cNvSpPr/>
            <p:nvPr/>
          </p:nvSpPr>
          <p:spPr bwMode="auto">
            <a:xfrm>
              <a:off x="10738" y="5312"/>
              <a:ext cx="1634" cy="535"/>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algn="ctr" eaLnBrk="1" hangingPunct="1">
                <a:lnSpc>
                  <a:spcPct val="100000"/>
                </a:lnSpc>
                <a:buNone/>
              </a:pPr>
              <a:r>
                <a:rPr lang="en-US" altLang="zh-CN" sz="900" b="1" noProof="1">
                  <a:solidFill>
                    <a:schemeClr val="tx1"/>
                  </a:solidFill>
                  <a:latin typeface="微软雅黑" panose="020B0503020204020204" pitchFamily="34" charset="-122"/>
                  <a:ea typeface="微软雅黑" panose="020B0503020204020204" pitchFamily="34" charset="-122"/>
                  <a:sym typeface="+mn-ea"/>
                </a:rPr>
                <a:t>Operation Service</a:t>
              </a:r>
              <a:endParaRPr lang="en-US" altLang="zh-CN" sz="900" b="1" noProof="1">
                <a:solidFill>
                  <a:schemeClr val="tx1"/>
                </a:solidFill>
                <a:latin typeface="微软雅黑" panose="020B0503020204020204" pitchFamily="34" charset="-122"/>
                <a:ea typeface="微软雅黑" panose="020B0503020204020204" pitchFamily="34" charset="-122"/>
                <a:sym typeface="+mn-ea"/>
              </a:endParaRPr>
            </a:p>
          </p:txBody>
        </p:sp>
        <p:sp>
          <p:nvSpPr>
            <p:cNvPr id="21" name="矩形 30"/>
            <p:cNvSpPr/>
            <p:nvPr/>
          </p:nvSpPr>
          <p:spPr bwMode="auto">
            <a:xfrm>
              <a:off x="12174" y="5314"/>
              <a:ext cx="1634" cy="535"/>
            </a:xfrm>
            <a:prstGeom prst="rect">
              <a:avLst/>
            </a:prstGeom>
            <a:noFill/>
            <a:ln w="9525">
              <a:noFill/>
            </a:ln>
          </p:spPr>
          <p:txBody>
            <a:bodyPr wrap="square">
              <a:spAutoFit/>
            </a:bodyPr>
            <a:lst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5pPr>
            </a:lstStyle>
            <a:p>
              <a:pPr marL="0" algn="ctr" eaLnBrk="1" hangingPunct="1">
                <a:lnSpc>
                  <a:spcPct val="100000"/>
                </a:lnSpc>
                <a:buNone/>
              </a:pPr>
              <a:r>
                <a:rPr lang="en-US" altLang="zh-CN" sz="900" b="1" noProof="1">
                  <a:solidFill>
                    <a:schemeClr val="tx1"/>
                  </a:solidFill>
                  <a:latin typeface="微软雅黑" panose="020B0503020204020204" pitchFamily="34" charset="-122"/>
                  <a:ea typeface="微软雅黑" panose="020B0503020204020204" pitchFamily="34" charset="-122"/>
                  <a:sym typeface="+mn-ea"/>
                </a:rPr>
                <a:t>Industry Applications</a:t>
              </a:r>
              <a:endParaRPr lang="en-US" altLang="zh-CN" sz="900" b="1" noProof="1">
                <a:solidFill>
                  <a:schemeClr val="tx1"/>
                </a:solidFill>
                <a:latin typeface="微软雅黑" panose="020B0503020204020204" pitchFamily="34" charset="-122"/>
                <a:ea typeface="微软雅黑" panose="020B0503020204020204" pitchFamily="34" charset="-122"/>
                <a:sym typeface="+mn-ea"/>
              </a:endParaRPr>
            </a:p>
          </p:txBody>
        </p:sp>
      </p:grpSp>
      <p:pic>
        <p:nvPicPr>
          <p:cNvPr id="23" name="图片 22"/>
          <p:cNvPicPr>
            <a:picLocks noChangeAspect="1"/>
          </p:cNvPicPr>
          <p:nvPr/>
        </p:nvPicPr>
        <p:blipFill>
          <a:blip r:embed="rId11"/>
          <a:stretch>
            <a:fillRect/>
          </a:stretch>
        </p:blipFill>
        <p:spPr>
          <a:xfrm>
            <a:off x="6844030" y="2886075"/>
            <a:ext cx="843915" cy="701040"/>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itle 1"/>
          <p:cNvSpPr>
            <a:spLocks noGrp="1"/>
          </p:cNvSpPr>
          <p:nvPr>
            <p:ph type="title"/>
          </p:nvPr>
        </p:nvSpPr>
        <p:spPr>
          <a:xfrm>
            <a:off x="341313" y="-26987"/>
            <a:ext cx="7396163"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 </a:t>
            </a:r>
            <a:r>
              <a:rPr kumimoji="0" lang="en-US"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Example </a:t>
            </a:r>
            <a:r>
              <a:rPr kumimoji="0" lang="en-US"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Use </a:t>
            </a:r>
            <a:r>
              <a:rPr kumimoji="0" lang="en-US" altLang="en-US" sz="3200" b="1" i="0" u="none" strike="noStrike" kern="0" cap="none" spc="0" normalizeH="0" baseline="0" noProof="1" smtClean="0">
                <a:ln>
                  <a:noFill/>
                </a:ln>
                <a:solidFill>
                  <a:srgbClr val="FF0000"/>
                </a:solidFill>
                <a:effectLst>
                  <a:outerShdw blurRad="38100" dist="38100" dir="2700000" algn="tl">
                    <a:srgbClr val="000000">
                      <a:alpha val="43137"/>
                    </a:srgbClr>
                  </a:outerShdw>
                </a:effectLst>
                <a:uLnTx/>
                <a:uFillTx/>
                <a:latin typeface="+mj-lt"/>
                <a:ea typeface="+mj-ea"/>
                <a:cs typeface="+mj-cs"/>
              </a:rPr>
              <a:t>Cases</a:t>
            </a:r>
            <a:endParaRPr kumimoji="0" lang="zh-CN"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
        <p:nvSpPr>
          <p:cNvPr id="88" name="文本框 120"/>
          <p:cNvSpPr txBox="1"/>
          <p:nvPr/>
        </p:nvSpPr>
        <p:spPr>
          <a:xfrm>
            <a:off x="81915" y="815975"/>
            <a:ext cx="5245735" cy="5589270"/>
          </a:xfrm>
          <a:prstGeom prst="rect">
            <a:avLst/>
          </a:prstGeom>
          <a:noFill/>
        </p:spPr>
        <p:txBody>
          <a:bodyPr wrap="square">
            <a:spAutoFit/>
          </a:bodyPr>
          <a:lstStyle>
            <a:defPPr>
              <a:defRPr lang="zh-CN"/>
            </a:defPPr>
            <a:lvl1pPr algn="l" rtl="0" fontAlgn="base">
              <a:spcBef>
                <a:spcPct val="0"/>
              </a:spcBef>
              <a:spcAft>
                <a:spcPct val="0"/>
              </a:spcAft>
              <a:buClr>
                <a:srgbClr val="CC9900"/>
              </a:buClr>
              <a:buFont typeface="Wingdings" panose="05000000000000000000" pitchFamily="2" charset="2"/>
              <a:buChar char="n"/>
              <a:defRPr b="1"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Clr>
                <a:srgbClr val="CC9900"/>
              </a:buClr>
              <a:buFont typeface="Wingdings" panose="05000000000000000000" pitchFamily="2" charset="2"/>
              <a:buChar char="n"/>
              <a:defRPr b="1"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Clr>
                <a:srgbClr val="CC9900"/>
              </a:buClr>
              <a:buFont typeface="Wingdings" panose="05000000000000000000" pitchFamily="2" charset="2"/>
              <a:buChar char="n"/>
              <a:defRPr b="1"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Clr>
                <a:srgbClr val="CC9900"/>
              </a:buClr>
              <a:buFont typeface="Wingdings" panose="05000000000000000000" pitchFamily="2" charset="2"/>
              <a:buChar char="n"/>
              <a:defRPr b="1"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Clr>
                <a:srgbClr val="CC9900"/>
              </a:buClr>
              <a:buFont typeface="Wingdings" panose="05000000000000000000" pitchFamily="2" charset="2"/>
              <a:buChar char="n"/>
              <a:defRPr b="1"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b="1" kern="1200">
                <a:solidFill>
                  <a:schemeClr val="tx1"/>
                </a:solidFill>
                <a:latin typeface="Arial" panose="020B0604020202020204" pitchFamily="34" charset="0"/>
                <a:ea typeface="宋体" panose="02010600030101010101" pitchFamily="2" charset="-122"/>
                <a:cs typeface="+mn-cs"/>
              </a:defRPr>
            </a:lvl9pPr>
          </a:lstStyle>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-5G network can provide functionality or capabilities (e.g, flight mission application, flight monitoring) to support UTM functionality and to collect detailed information about UAS. The network can utilize detailed location information resource to optimize the UAV fight path scheduling based on UAV tracking and propose flight path optimization to the UTM.</a:t>
            </a: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Assist UTM/drone operator to determine whether the UAV can access the network, or continue the flight operation</a:t>
            </a:r>
            <a:r>
              <a:rPr lang="en-US" altLang="zh-CN" sz="1200" b="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 if UAV has already accessed</a:t>
            </a:r>
            <a:r>
              <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lang="en-US" altLang="zh-CN" sz="1200" b="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according to the network capacity and load condition on the flight path.</a:t>
            </a:r>
            <a:endParaRPr lang="en-US" altLang="zh-CN" sz="1200" b="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UAV service monitoring in mobile network needs further discussion, especially while the flight path change, or the handover occurrences during the long-distance flight, or QoS guarantee on UAV flight path to ensure service quality.</a:t>
            </a: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85750" marR="0" lvl="0" indent="-285750" algn="l" defTabSz="914400" rtl="0" eaLnBrk="0" fontAlgn="base" latinLnBrk="0" hangingPunct="0">
              <a:lnSpc>
                <a:spcPct val="130000"/>
              </a:lnSpc>
              <a:spcBef>
                <a:spcPts val="600"/>
              </a:spcBef>
              <a:spcAft>
                <a:spcPct val="0"/>
              </a:spcAft>
              <a:buClr>
                <a:schemeClr val="bg1">
                  <a:lumMod val="50000"/>
                </a:schemeClr>
              </a:buClr>
              <a:buSzPct val="80000"/>
              <a:buFont typeface="Wingdings" panose="05000000000000000000" pitchFamily="2" charset="2"/>
              <a:buChar char="n"/>
              <a:defRPr/>
            </a:pPr>
            <a:r>
              <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rPr>
              <a:t>Compared with the traditional mechanism of Detect and Avoid (DAA) between UAVs, DAA between networked UAVs can also be better supported by mobile network, e.g., collision warning may be notified by the 5GS.</a:t>
            </a:r>
            <a:endParaRPr kumimoji="0" lang="en-US" altLang="zh-CN" sz="12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 name="组合 4"/>
          <p:cNvGrpSpPr/>
          <p:nvPr/>
        </p:nvGrpSpPr>
        <p:grpSpPr>
          <a:xfrm>
            <a:off x="5239385" y="1682750"/>
            <a:ext cx="3904911" cy="4375785"/>
            <a:chOff x="146924" y="1656797"/>
            <a:chExt cx="6503354" cy="4084193"/>
          </a:xfrm>
        </p:grpSpPr>
        <p:grpSp>
          <p:nvGrpSpPr>
            <p:cNvPr id="6" name="组合 38"/>
            <p:cNvGrpSpPr/>
            <p:nvPr/>
          </p:nvGrpSpPr>
          <p:grpSpPr>
            <a:xfrm>
              <a:off x="847423" y="3743023"/>
              <a:ext cx="743678" cy="1067780"/>
              <a:chOff x="1200151" y="4876800"/>
              <a:chExt cx="828674" cy="1143000"/>
            </a:xfrm>
          </p:grpSpPr>
          <p:grpSp>
            <p:nvGrpSpPr>
              <p:cNvPr id="181" name="Group 13"/>
              <p:cNvGrpSpPr>
                <a:grpSpLocks noChangeAspect="1"/>
              </p:cNvGrpSpPr>
              <p:nvPr/>
            </p:nvGrpSpPr>
            <p:grpSpPr bwMode="auto">
              <a:xfrm>
                <a:off x="1310347" y="5010163"/>
                <a:ext cx="596718" cy="630060"/>
                <a:chOff x="2227" y="1314"/>
                <a:chExt cx="455" cy="563"/>
              </a:xfrm>
            </p:grpSpPr>
            <p:sp>
              <p:nvSpPr>
                <p:cNvPr id="183"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4"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5"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6"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7"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8"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9"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0"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1"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2"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3"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4"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5"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6"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7"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8"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99"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0"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1"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2"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3"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4"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5"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6"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82"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7" name="组合 38"/>
            <p:cNvGrpSpPr/>
            <p:nvPr/>
          </p:nvGrpSpPr>
          <p:grpSpPr>
            <a:xfrm>
              <a:off x="3072070" y="4152527"/>
              <a:ext cx="743678" cy="1067780"/>
              <a:chOff x="1200151" y="4876800"/>
              <a:chExt cx="828674" cy="1143000"/>
            </a:xfrm>
          </p:grpSpPr>
          <p:grpSp>
            <p:nvGrpSpPr>
              <p:cNvPr id="155" name="Group 13"/>
              <p:cNvGrpSpPr>
                <a:grpSpLocks noChangeAspect="1"/>
              </p:cNvGrpSpPr>
              <p:nvPr/>
            </p:nvGrpSpPr>
            <p:grpSpPr bwMode="auto">
              <a:xfrm>
                <a:off x="1310347" y="5010163"/>
                <a:ext cx="596718" cy="630060"/>
                <a:chOff x="2227" y="1314"/>
                <a:chExt cx="455" cy="563"/>
              </a:xfrm>
            </p:grpSpPr>
            <p:sp>
              <p:nvSpPr>
                <p:cNvPr id="157"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8"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9"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0"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1"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2"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3"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4"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5"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6"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7"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8"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69"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0"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1"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2"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3"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4"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5"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6"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7"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8"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79"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0"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6"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8" name="组合 38"/>
            <p:cNvGrpSpPr/>
            <p:nvPr/>
          </p:nvGrpSpPr>
          <p:grpSpPr>
            <a:xfrm>
              <a:off x="1669003" y="3899147"/>
              <a:ext cx="743678" cy="1067780"/>
              <a:chOff x="1200151" y="4876800"/>
              <a:chExt cx="828674" cy="1143000"/>
            </a:xfrm>
          </p:grpSpPr>
          <p:grpSp>
            <p:nvGrpSpPr>
              <p:cNvPr id="129" name="Group 13"/>
              <p:cNvGrpSpPr>
                <a:grpSpLocks noChangeAspect="1"/>
              </p:cNvGrpSpPr>
              <p:nvPr/>
            </p:nvGrpSpPr>
            <p:grpSpPr bwMode="auto">
              <a:xfrm>
                <a:off x="1310347" y="5010163"/>
                <a:ext cx="596718" cy="630060"/>
                <a:chOff x="2227" y="1314"/>
                <a:chExt cx="455" cy="563"/>
              </a:xfrm>
            </p:grpSpPr>
            <p:sp>
              <p:nvSpPr>
                <p:cNvPr id="131"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2"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3"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4"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5"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6"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7"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8"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9"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0"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1"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2"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3"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4"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5"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6"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7"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8"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49"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0"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1"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2"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3"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4"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30"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9" name="组合 38"/>
            <p:cNvGrpSpPr/>
            <p:nvPr/>
          </p:nvGrpSpPr>
          <p:grpSpPr>
            <a:xfrm>
              <a:off x="2252800" y="4243861"/>
              <a:ext cx="743678" cy="1067780"/>
              <a:chOff x="1200151" y="4876800"/>
              <a:chExt cx="828674" cy="1143000"/>
            </a:xfrm>
          </p:grpSpPr>
          <p:grpSp>
            <p:nvGrpSpPr>
              <p:cNvPr id="103" name="Group 13"/>
              <p:cNvGrpSpPr>
                <a:grpSpLocks noChangeAspect="1"/>
              </p:cNvGrpSpPr>
              <p:nvPr/>
            </p:nvGrpSpPr>
            <p:grpSpPr bwMode="auto">
              <a:xfrm>
                <a:off x="1310347" y="5010163"/>
                <a:ext cx="596718" cy="630060"/>
                <a:chOff x="2227" y="1314"/>
                <a:chExt cx="455" cy="563"/>
              </a:xfrm>
            </p:grpSpPr>
            <p:sp>
              <p:nvSpPr>
                <p:cNvPr id="105"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6"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8"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9"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0"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4"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5"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6"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7"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8"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9"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0"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1"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2"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3"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4"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5"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6"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7"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8"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04"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10" name="组合 38"/>
            <p:cNvGrpSpPr/>
            <p:nvPr/>
          </p:nvGrpSpPr>
          <p:grpSpPr>
            <a:xfrm>
              <a:off x="3570024" y="4673210"/>
              <a:ext cx="743678" cy="1067780"/>
              <a:chOff x="1200151" y="4876800"/>
              <a:chExt cx="828674" cy="1143000"/>
            </a:xfrm>
          </p:grpSpPr>
          <p:grpSp>
            <p:nvGrpSpPr>
              <p:cNvPr id="77" name="Group 13"/>
              <p:cNvGrpSpPr>
                <a:grpSpLocks noChangeAspect="1"/>
              </p:cNvGrpSpPr>
              <p:nvPr/>
            </p:nvGrpSpPr>
            <p:grpSpPr bwMode="auto">
              <a:xfrm>
                <a:off x="1310347" y="5010163"/>
                <a:ext cx="596718" cy="630060"/>
                <a:chOff x="2227" y="1314"/>
                <a:chExt cx="455" cy="563"/>
              </a:xfrm>
            </p:grpSpPr>
            <p:sp>
              <p:nvSpPr>
                <p:cNvPr id="79"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0"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1"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2"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3"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6"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7"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9"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0"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1"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3"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4"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7"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8"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9"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0"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1"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2"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78"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grpSp>
          <p:nvGrpSpPr>
            <p:cNvPr id="13" name="组合 38"/>
            <p:cNvGrpSpPr/>
            <p:nvPr/>
          </p:nvGrpSpPr>
          <p:grpSpPr>
            <a:xfrm>
              <a:off x="4359470" y="4392431"/>
              <a:ext cx="743678" cy="1067780"/>
              <a:chOff x="1200151" y="4876800"/>
              <a:chExt cx="828674" cy="1143000"/>
            </a:xfrm>
          </p:grpSpPr>
          <p:grpSp>
            <p:nvGrpSpPr>
              <p:cNvPr id="51" name="Group 13"/>
              <p:cNvGrpSpPr>
                <a:grpSpLocks noChangeAspect="1"/>
              </p:cNvGrpSpPr>
              <p:nvPr/>
            </p:nvGrpSpPr>
            <p:grpSpPr bwMode="auto">
              <a:xfrm>
                <a:off x="1310347" y="5010163"/>
                <a:ext cx="596718" cy="630060"/>
                <a:chOff x="2227" y="1314"/>
                <a:chExt cx="455" cy="563"/>
              </a:xfrm>
            </p:grpSpPr>
            <p:sp>
              <p:nvSpPr>
                <p:cNvPr id="53" name="Freeform 14"/>
                <p:cNvSpPr>
                  <a:spLocks noChangeAspect="1"/>
                </p:cNvSpPr>
                <p:nvPr/>
              </p:nvSpPr>
              <p:spPr bwMode="auto">
                <a:xfrm>
                  <a:off x="2487" y="1738"/>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4" name="Freeform 15"/>
                <p:cNvSpPr>
                  <a:spLocks noChangeAspect="1"/>
                </p:cNvSpPr>
                <p:nvPr/>
              </p:nvSpPr>
              <p:spPr bwMode="auto">
                <a:xfrm>
                  <a:off x="2617" y="1682"/>
                  <a:ext cx="65" cy="72"/>
                </a:xfrm>
                <a:custGeom>
                  <a:avLst/>
                  <a:gdLst>
                    <a:gd name="T0" fmla="*/ 0 w 65"/>
                    <a:gd name="T1" fmla="*/ 72 h 72"/>
                    <a:gd name="T2" fmla="*/ 65 w 65"/>
                    <a:gd name="T3" fmla="*/ 16 h 72"/>
                    <a:gd name="T4" fmla="*/ 65 w 65"/>
                    <a:gd name="T5" fmla="*/ 0 h 72"/>
                    <a:gd name="T6" fmla="*/ 0 w 65"/>
                    <a:gd name="T7" fmla="*/ 56 h 72"/>
                    <a:gd name="T8" fmla="*/ 0 w 65"/>
                    <a:gd name="T9" fmla="*/ 72 h 72"/>
                    <a:gd name="T10" fmla="*/ 0 w 65"/>
                    <a:gd name="T11" fmla="*/ 72 h 72"/>
                    <a:gd name="T12" fmla="*/ 0 60000 65536"/>
                    <a:gd name="T13" fmla="*/ 0 60000 65536"/>
                    <a:gd name="T14" fmla="*/ 0 60000 65536"/>
                    <a:gd name="T15" fmla="*/ 0 60000 65536"/>
                    <a:gd name="T16" fmla="*/ 0 60000 65536"/>
                    <a:gd name="T17" fmla="*/ 0 60000 65536"/>
                    <a:gd name="T18" fmla="*/ 0 w 65"/>
                    <a:gd name="T19" fmla="*/ 0 h 72"/>
                    <a:gd name="T20" fmla="*/ 65 w 65"/>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5" h="72">
                      <a:moveTo>
                        <a:pt x="0" y="72"/>
                      </a:moveTo>
                      <a:lnTo>
                        <a:pt x="65" y="16"/>
                      </a:lnTo>
                      <a:lnTo>
                        <a:pt x="65" y="0"/>
                      </a:lnTo>
                      <a:lnTo>
                        <a:pt x="0" y="56"/>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5" name="Freeform 16"/>
                <p:cNvSpPr>
                  <a:spLocks noChangeAspect="1"/>
                </p:cNvSpPr>
                <p:nvPr/>
              </p:nvSpPr>
              <p:spPr bwMode="auto">
                <a:xfrm>
                  <a:off x="2423" y="1682"/>
                  <a:ext cx="64" cy="72"/>
                </a:xfrm>
                <a:custGeom>
                  <a:avLst/>
                  <a:gdLst>
                    <a:gd name="T0" fmla="*/ 64 w 64"/>
                    <a:gd name="T1" fmla="*/ 72 h 72"/>
                    <a:gd name="T2" fmla="*/ 0 w 64"/>
                    <a:gd name="T3" fmla="*/ 16 h 72"/>
                    <a:gd name="T4" fmla="*/ 0 w 64"/>
                    <a:gd name="T5" fmla="*/ 0 h 72"/>
                    <a:gd name="T6" fmla="*/ 64 w 64"/>
                    <a:gd name="T7" fmla="*/ 56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6"/>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6" name="Freeform 17"/>
                <p:cNvSpPr>
                  <a:spLocks noChangeAspect="1"/>
                </p:cNvSpPr>
                <p:nvPr/>
              </p:nvSpPr>
              <p:spPr bwMode="auto">
                <a:xfrm>
                  <a:off x="2423" y="1628"/>
                  <a:ext cx="259" cy="110"/>
                </a:xfrm>
                <a:custGeom>
                  <a:avLst/>
                  <a:gdLst>
                    <a:gd name="T0" fmla="*/ 259 w 259"/>
                    <a:gd name="T1" fmla="*/ 54 h 110"/>
                    <a:gd name="T2" fmla="*/ 227 w 259"/>
                    <a:gd name="T3" fmla="*/ 82 h 110"/>
                    <a:gd name="T4" fmla="*/ 194 w 259"/>
                    <a:gd name="T5" fmla="*/ 110 h 110"/>
                    <a:gd name="T6" fmla="*/ 130 w 259"/>
                    <a:gd name="T7" fmla="*/ 110 h 110"/>
                    <a:gd name="T8" fmla="*/ 64 w 259"/>
                    <a:gd name="T9" fmla="*/ 110 h 110"/>
                    <a:gd name="T10" fmla="*/ 32 w 259"/>
                    <a:gd name="T11" fmla="*/ 82 h 110"/>
                    <a:gd name="T12" fmla="*/ 0 w 259"/>
                    <a:gd name="T13" fmla="*/ 54 h 110"/>
                    <a:gd name="T14" fmla="*/ 32 w 259"/>
                    <a:gd name="T15" fmla="*/ 26 h 110"/>
                    <a:gd name="T16" fmla="*/ 64 w 259"/>
                    <a:gd name="T17" fmla="*/ 0 h 110"/>
                    <a:gd name="T18" fmla="*/ 130 w 259"/>
                    <a:gd name="T19" fmla="*/ 0 h 110"/>
                    <a:gd name="T20" fmla="*/ 194 w 259"/>
                    <a:gd name="T21" fmla="*/ 0 h 110"/>
                    <a:gd name="T22" fmla="*/ 227 w 259"/>
                    <a:gd name="T23" fmla="*/ 26 h 110"/>
                    <a:gd name="T24" fmla="*/ 259 w 259"/>
                    <a:gd name="T25" fmla="*/ 54 h 110"/>
                    <a:gd name="T26" fmla="*/ 259 w 259"/>
                    <a:gd name="T27" fmla="*/ 54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0"/>
                    <a:gd name="T44" fmla="*/ 259 w 25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0">
                      <a:moveTo>
                        <a:pt x="259" y="54"/>
                      </a:moveTo>
                      <a:lnTo>
                        <a:pt x="227" y="82"/>
                      </a:lnTo>
                      <a:lnTo>
                        <a:pt x="194" y="110"/>
                      </a:lnTo>
                      <a:lnTo>
                        <a:pt x="130" y="110"/>
                      </a:lnTo>
                      <a:lnTo>
                        <a:pt x="64" y="110"/>
                      </a:lnTo>
                      <a:lnTo>
                        <a:pt x="32" y="82"/>
                      </a:lnTo>
                      <a:lnTo>
                        <a:pt x="0" y="54"/>
                      </a:lnTo>
                      <a:lnTo>
                        <a:pt x="32" y="26"/>
                      </a:lnTo>
                      <a:lnTo>
                        <a:pt x="64" y="0"/>
                      </a:lnTo>
                      <a:lnTo>
                        <a:pt x="130" y="0"/>
                      </a:lnTo>
                      <a:lnTo>
                        <a:pt x="194" y="0"/>
                      </a:lnTo>
                      <a:lnTo>
                        <a:pt x="227" y="26"/>
                      </a:lnTo>
                      <a:lnTo>
                        <a:pt x="259" y="54"/>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Freeform 18"/>
                <p:cNvSpPr>
                  <a:spLocks noChangeAspect="1"/>
                </p:cNvSpPr>
                <p:nvPr/>
              </p:nvSpPr>
              <p:spPr bwMode="auto">
                <a:xfrm>
                  <a:off x="2291" y="1798"/>
                  <a:ext cx="130" cy="18"/>
                </a:xfrm>
                <a:custGeom>
                  <a:avLst/>
                  <a:gdLst>
                    <a:gd name="T0" fmla="*/ 130 w 130"/>
                    <a:gd name="T1" fmla="*/ 18 h 18"/>
                    <a:gd name="T2" fmla="*/ 0 w 130"/>
                    <a:gd name="T3" fmla="*/ 18 h 18"/>
                    <a:gd name="T4" fmla="*/ 0 w 130"/>
                    <a:gd name="T5" fmla="*/ 0 h 18"/>
                    <a:gd name="T6" fmla="*/ 130 w 130"/>
                    <a:gd name="T7" fmla="*/ 0 h 18"/>
                    <a:gd name="T8" fmla="*/ 130 w 130"/>
                    <a:gd name="T9" fmla="*/ 18 h 18"/>
                    <a:gd name="T10" fmla="*/ 130 w 130"/>
                    <a:gd name="T11" fmla="*/ 18 h 18"/>
                    <a:gd name="T12" fmla="*/ 0 60000 65536"/>
                    <a:gd name="T13" fmla="*/ 0 60000 65536"/>
                    <a:gd name="T14" fmla="*/ 0 60000 65536"/>
                    <a:gd name="T15" fmla="*/ 0 60000 65536"/>
                    <a:gd name="T16" fmla="*/ 0 60000 65536"/>
                    <a:gd name="T17" fmla="*/ 0 60000 65536"/>
                    <a:gd name="T18" fmla="*/ 0 w 130"/>
                    <a:gd name="T19" fmla="*/ 0 h 18"/>
                    <a:gd name="T20" fmla="*/ 130 w 130"/>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30" h="18">
                      <a:moveTo>
                        <a:pt x="130" y="18"/>
                      </a:moveTo>
                      <a:lnTo>
                        <a:pt x="0" y="18"/>
                      </a:lnTo>
                      <a:lnTo>
                        <a:pt x="0" y="0"/>
                      </a:lnTo>
                      <a:lnTo>
                        <a:pt x="130" y="0"/>
                      </a:lnTo>
                      <a:lnTo>
                        <a:pt x="130" y="18"/>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8" name="Freeform 19"/>
                <p:cNvSpPr>
                  <a:spLocks noChangeAspect="1"/>
                </p:cNvSpPr>
                <p:nvPr/>
              </p:nvSpPr>
              <p:spPr bwMode="auto">
                <a:xfrm>
                  <a:off x="2421" y="1744"/>
                  <a:ext cx="64" cy="72"/>
                </a:xfrm>
                <a:custGeom>
                  <a:avLst/>
                  <a:gdLst>
                    <a:gd name="T0" fmla="*/ 0 w 64"/>
                    <a:gd name="T1" fmla="*/ 72 h 72"/>
                    <a:gd name="T2" fmla="*/ 64 w 64"/>
                    <a:gd name="T3" fmla="*/ 16 h 72"/>
                    <a:gd name="T4" fmla="*/ 64 w 64"/>
                    <a:gd name="T5" fmla="*/ 0 h 72"/>
                    <a:gd name="T6" fmla="*/ 0 w 64"/>
                    <a:gd name="T7" fmla="*/ 54 h 72"/>
                    <a:gd name="T8" fmla="*/ 0 w 64"/>
                    <a:gd name="T9" fmla="*/ 72 h 72"/>
                    <a:gd name="T10" fmla="*/ 0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0" y="72"/>
                      </a:moveTo>
                      <a:lnTo>
                        <a:pt x="64" y="16"/>
                      </a:lnTo>
                      <a:lnTo>
                        <a:pt x="64" y="0"/>
                      </a:lnTo>
                      <a:lnTo>
                        <a:pt x="0" y="54"/>
                      </a:lnTo>
                      <a:lnTo>
                        <a:pt x="0"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9" name="Freeform 20"/>
                <p:cNvSpPr>
                  <a:spLocks noChangeAspect="1"/>
                </p:cNvSpPr>
                <p:nvPr/>
              </p:nvSpPr>
              <p:spPr bwMode="auto">
                <a:xfrm>
                  <a:off x="2227" y="1744"/>
                  <a:ext cx="64" cy="72"/>
                </a:xfrm>
                <a:custGeom>
                  <a:avLst/>
                  <a:gdLst>
                    <a:gd name="T0" fmla="*/ 64 w 64"/>
                    <a:gd name="T1" fmla="*/ 72 h 72"/>
                    <a:gd name="T2" fmla="*/ 0 w 64"/>
                    <a:gd name="T3" fmla="*/ 16 h 72"/>
                    <a:gd name="T4" fmla="*/ 0 w 64"/>
                    <a:gd name="T5" fmla="*/ 0 h 72"/>
                    <a:gd name="T6" fmla="*/ 64 w 64"/>
                    <a:gd name="T7" fmla="*/ 54 h 72"/>
                    <a:gd name="T8" fmla="*/ 64 w 64"/>
                    <a:gd name="T9" fmla="*/ 72 h 72"/>
                    <a:gd name="T10" fmla="*/ 64 w 64"/>
                    <a:gd name="T11" fmla="*/ 72 h 72"/>
                    <a:gd name="T12" fmla="*/ 0 60000 65536"/>
                    <a:gd name="T13" fmla="*/ 0 60000 65536"/>
                    <a:gd name="T14" fmla="*/ 0 60000 65536"/>
                    <a:gd name="T15" fmla="*/ 0 60000 65536"/>
                    <a:gd name="T16" fmla="*/ 0 60000 65536"/>
                    <a:gd name="T17" fmla="*/ 0 60000 65536"/>
                    <a:gd name="T18" fmla="*/ 0 w 64"/>
                    <a:gd name="T19" fmla="*/ 0 h 72"/>
                    <a:gd name="T20" fmla="*/ 64 w 64"/>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64" h="72">
                      <a:moveTo>
                        <a:pt x="64" y="72"/>
                      </a:moveTo>
                      <a:lnTo>
                        <a:pt x="0" y="16"/>
                      </a:lnTo>
                      <a:lnTo>
                        <a:pt x="0" y="0"/>
                      </a:lnTo>
                      <a:lnTo>
                        <a:pt x="64" y="54"/>
                      </a:lnTo>
                      <a:lnTo>
                        <a:pt x="64" y="7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Freeform 21"/>
                <p:cNvSpPr>
                  <a:spLocks noChangeAspect="1"/>
                </p:cNvSpPr>
                <p:nvPr/>
              </p:nvSpPr>
              <p:spPr bwMode="auto">
                <a:xfrm>
                  <a:off x="2227" y="1688"/>
                  <a:ext cx="258" cy="110"/>
                </a:xfrm>
                <a:custGeom>
                  <a:avLst/>
                  <a:gdLst>
                    <a:gd name="T0" fmla="*/ 258 w 258"/>
                    <a:gd name="T1" fmla="*/ 56 h 110"/>
                    <a:gd name="T2" fmla="*/ 226 w 258"/>
                    <a:gd name="T3" fmla="*/ 84 h 110"/>
                    <a:gd name="T4" fmla="*/ 194 w 258"/>
                    <a:gd name="T5" fmla="*/ 110 h 110"/>
                    <a:gd name="T6" fmla="*/ 128 w 258"/>
                    <a:gd name="T7" fmla="*/ 110 h 110"/>
                    <a:gd name="T8" fmla="*/ 64 w 258"/>
                    <a:gd name="T9" fmla="*/ 110 h 110"/>
                    <a:gd name="T10" fmla="*/ 32 w 258"/>
                    <a:gd name="T11" fmla="*/ 84 h 110"/>
                    <a:gd name="T12" fmla="*/ 0 w 258"/>
                    <a:gd name="T13" fmla="*/ 56 h 110"/>
                    <a:gd name="T14" fmla="*/ 32 w 258"/>
                    <a:gd name="T15" fmla="*/ 28 h 110"/>
                    <a:gd name="T16" fmla="*/ 64 w 258"/>
                    <a:gd name="T17" fmla="*/ 0 h 110"/>
                    <a:gd name="T18" fmla="*/ 128 w 258"/>
                    <a:gd name="T19" fmla="*/ 0 h 110"/>
                    <a:gd name="T20" fmla="*/ 194 w 258"/>
                    <a:gd name="T21" fmla="*/ 0 h 110"/>
                    <a:gd name="T22" fmla="*/ 226 w 258"/>
                    <a:gd name="T23" fmla="*/ 28 h 110"/>
                    <a:gd name="T24" fmla="*/ 258 w 258"/>
                    <a:gd name="T25" fmla="*/ 56 h 110"/>
                    <a:gd name="T26" fmla="*/ 258 w 258"/>
                    <a:gd name="T27" fmla="*/ 56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8"/>
                    <a:gd name="T43" fmla="*/ 0 h 110"/>
                    <a:gd name="T44" fmla="*/ 258 w 25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8" h="110">
                      <a:moveTo>
                        <a:pt x="258" y="56"/>
                      </a:moveTo>
                      <a:lnTo>
                        <a:pt x="226" y="84"/>
                      </a:lnTo>
                      <a:lnTo>
                        <a:pt x="194" y="110"/>
                      </a:lnTo>
                      <a:lnTo>
                        <a:pt x="128" y="110"/>
                      </a:lnTo>
                      <a:lnTo>
                        <a:pt x="64" y="110"/>
                      </a:lnTo>
                      <a:lnTo>
                        <a:pt x="32" y="84"/>
                      </a:lnTo>
                      <a:lnTo>
                        <a:pt x="0" y="56"/>
                      </a:lnTo>
                      <a:lnTo>
                        <a:pt x="32" y="28"/>
                      </a:lnTo>
                      <a:lnTo>
                        <a:pt x="64" y="0"/>
                      </a:lnTo>
                      <a:lnTo>
                        <a:pt x="128" y="0"/>
                      </a:lnTo>
                      <a:lnTo>
                        <a:pt x="194" y="0"/>
                      </a:lnTo>
                      <a:lnTo>
                        <a:pt x="226" y="28"/>
                      </a:lnTo>
                      <a:lnTo>
                        <a:pt x="258"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Freeform 22"/>
                <p:cNvSpPr>
                  <a:spLocks noChangeAspect="1"/>
                </p:cNvSpPr>
                <p:nvPr/>
              </p:nvSpPr>
              <p:spPr bwMode="auto">
                <a:xfrm>
                  <a:off x="2487" y="1861"/>
                  <a:ext cx="130" cy="16"/>
                </a:xfrm>
                <a:custGeom>
                  <a:avLst/>
                  <a:gdLst>
                    <a:gd name="T0" fmla="*/ 130 w 130"/>
                    <a:gd name="T1" fmla="*/ 16 h 16"/>
                    <a:gd name="T2" fmla="*/ 0 w 130"/>
                    <a:gd name="T3" fmla="*/ 16 h 16"/>
                    <a:gd name="T4" fmla="*/ 0 w 130"/>
                    <a:gd name="T5" fmla="*/ 0 h 16"/>
                    <a:gd name="T6" fmla="*/ 130 w 130"/>
                    <a:gd name="T7" fmla="*/ 0 h 16"/>
                    <a:gd name="T8" fmla="*/ 130 w 130"/>
                    <a:gd name="T9" fmla="*/ 16 h 16"/>
                    <a:gd name="T10" fmla="*/ 130 w 130"/>
                    <a:gd name="T11" fmla="*/ 16 h 16"/>
                    <a:gd name="T12" fmla="*/ 0 60000 65536"/>
                    <a:gd name="T13" fmla="*/ 0 60000 65536"/>
                    <a:gd name="T14" fmla="*/ 0 60000 65536"/>
                    <a:gd name="T15" fmla="*/ 0 60000 65536"/>
                    <a:gd name="T16" fmla="*/ 0 60000 65536"/>
                    <a:gd name="T17" fmla="*/ 0 60000 65536"/>
                    <a:gd name="T18" fmla="*/ 0 w 130"/>
                    <a:gd name="T19" fmla="*/ 0 h 16"/>
                    <a:gd name="T20" fmla="*/ 130 w 13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0" h="16">
                      <a:moveTo>
                        <a:pt x="130" y="16"/>
                      </a:moveTo>
                      <a:lnTo>
                        <a:pt x="0" y="16"/>
                      </a:lnTo>
                      <a:lnTo>
                        <a:pt x="0" y="0"/>
                      </a:lnTo>
                      <a:lnTo>
                        <a:pt x="130" y="0"/>
                      </a:lnTo>
                      <a:lnTo>
                        <a:pt x="130" y="16"/>
                      </a:lnTo>
                      <a:close/>
                    </a:path>
                  </a:pathLst>
                </a:custGeom>
                <a:solidFill>
                  <a:srgbClr val="45648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Freeform 23"/>
                <p:cNvSpPr>
                  <a:spLocks noChangeAspect="1"/>
                </p:cNvSpPr>
                <p:nvPr/>
              </p:nvSpPr>
              <p:spPr bwMode="auto">
                <a:xfrm>
                  <a:off x="2617" y="1806"/>
                  <a:ext cx="65" cy="71"/>
                </a:xfrm>
                <a:custGeom>
                  <a:avLst/>
                  <a:gdLst>
                    <a:gd name="T0" fmla="*/ 0 w 65"/>
                    <a:gd name="T1" fmla="*/ 71 h 71"/>
                    <a:gd name="T2" fmla="*/ 65 w 65"/>
                    <a:gd name="T3" fmla="*/ 17 h 71"/>
                    <a:gd name="T4" fmla="*/ 65 w 65"/>
                    <a:gd name="T5" fmla="*/ 0 h 71"/>
                    <a:gd name="T6" fmla="*/ 0 w 65"/>
                    <a:gd name="T7" fmla="*/ 55 h 71"/>
                    <a:gd name="T8" fmla="*/ 0 w 65"/>
                    <a:gd name="T9" fmla="*/ 71 h 71"/>
                    <a:gd name="T10" fmla="*/ 0 w 65"/>
                    <a:gd name="T11" fmla="*/ 71 h 71"/>
                    <a:gd name="T12" fmla="*/ 0 60000 65536"/>
                    <a:gd name="T13" fmla="*/ 0 60000 65536"/>
                    <a:gd name="T14" fmla="*/ 0 60000 65536"/>
                    <a:gd name="T15" fmla="*/ 0 60000 65536"/>
                    <a:gd name="T16" fmla="*/ 0 60000 65536"/>
                    <a:gd name="T17" fmla="*/ 0 60000 65536"/>
                    <a:gd name="T18" fmla="*/ 0 w 65"/>
                    <a:gd name="T19" fmla="*/ 0 h 71"/>
                    <a:gd name="T20" fmla="*/ 65 w 65"/>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5" h="71">
                      <a:moveTo>
                        <a:pt x="0" y="71"/>
                      </a:moveTo>
                      <a:lnTo>
                        <a:pt x="65" y="17"/>
                      </a:lnTo>
                      <a:lnTo>
                        <a:pt x="65" y="0"/>
                      </a:lnTo>
                      <a:lnTo>
                        <a:pt x="0" y="55"/>
                      </a:lnTo>
                      <a:lnTo>
                        <a:pt x="0"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3" name="Freeform 24"/>
                <p:cNvSpPr>
                  <a:spLocks noChangeAspect="1"/>
                </p:cNvSpPr>
                <p:nvPr/>
              </p:nvSpPr>
              <p:spPr bwMode="auto">
                <a:xfrm>
                  <a:off x="2423" y="1806"/>
                  <a:ext cx="64" cy="71"/>
                </a:xfrm>
                <a:custGeom>
                  <a:avLst/>
                  <a:gdLst>
                    <a:gd name="T0" fmla="*/ 64 w 64"/>
                    <a:gd name="T1" fmla="*/ 71 h 71"/>
                    <a:gd name="T2" fmla="*/ 0 w 64"/>
                    <a:gd name="T3" fmla="*/ 17 h 71"/>
                    <a:gd name="T4" fmla="*/ 0 w 64"/>
                    <a:gd name="T5" fmla="*/ 0 h 71"/>
                    <a:gd name="T6" fmla="*/ 64 w 64"/>
                    <a:gd name="T7" fmla="*/ 55 h 71"/>
                    <a:gd name="T8" fmla="*/ 64 w 64"/>
                    <a:gd name="T9" fmla="*/ 71 h 71"/>
                    <a:gd name="T10" fmla="*/ 64 w 64"/>
                    <a:gd name="T11" fmla="*/ 71 h 71"/>
                    <a:gd name="T12" fmla="*/ 0 60000 65536"/>
                    <a:gd name="T13" fmla="*/ 0 60000 65536"/>
                    <a:gd name="T14" fmla="*/ 0 60000 65536"/>
                    <a:gd name="T15" fmla="*/ 0 60000 65536"/>
                    <a:gd name="T16" fmla="*/ 0 60000 65536"/>
                    <a:gd name="T17" fmla="*/ 0 60000 65536"/>
                    <a:gd name="T18" fmla="*/ 0 w 64"/>
                    <a:gd name="T19" fmla="*/ 0 h 71"/>
                    <a:gd name="T20" fmla="*/ 64 w 64"/>
                    <a:gd name="T21" fmla="*/ 71 h 71"/>
                  </a:gdLst>
                  <a:ahLst/>
                  <a:cxnLst>
                    <a:cxn ang="T12">
                      <a:pos x="T0" y="T1"/>
                    </a:cxn>
                    <a:cxn ang="T13">
                      <a:pos x="T2" y="T3"/>
                    </a:cxn>
                    <a:cxn ang="T14">
                      <a:pos x="T4" y="T5"/>
                    </a:cxn>
                    <a:cxn ang="T15">
                      <a:pos x="T6" y="T7"/>
                    </a:cxn>
                    <a:cxn ang="T16">
                      <a:pos x="T8" y="T9"/>
                    </a:cxn>
                    <a:cxn ang="T17">
                      <a:pos x="T10" y="T11"/>
                    </a:cxn>
                  </a:cxnLst>
                  <a:rect l="T18" t="T19" r="T20" b="T21"/>
                  <a:pathLst>
                    <a:path w="64" h="71">
                      <a:moveTo>
                        <a:pt x="64" y="71"/>
                      </a:moveTo>
                      <a:lnTo>
                        <a:pt x="0" y="17"/>
                      </a:lnTo>
                      <a:lnTo>
                        <a:pt x="0" y="0"/>
                      </a:lnTo>
                      <a:lnTo>
                        <a:pt x="64" y="55"/>
                      </a:lnTo>
                      <a:lnTo>
                        <a:pt x="64" y="7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4" name="Freeform 25"/>
                <p:cNvSpPr>
                  <a:spLocks noChangeAspect="1"/>
                </p:cNvSpPr>
                <p:nvPr/>
              </p:nvSpPr>
              <p:spPr bwMode="auto">
                <a:xfrm>
                  <a:off x="2423" y="1750"/>
                  <a:ext cx="259" cy="111"/>
                </a:xfrm>
                <a:custGeom>
                  <a:avLst/>
                  <a:gdLst>
                    <a:gd name="T0" fmla="*/ 259 w 259"/>
                    <a:gd name="T1" fmla="*/ 56 h 111"/>
                    <a:gd name="T2" fmla="*/ 227 w 259"/>
                    <a:gd name="T3" fmla="*/ 85 h 111"/>
                    <a:gd name="T4" fmla="*/ 194 w 259"/>
                    <a:gd name="T5" fmla="*/ 111 h 111"/>
                    <a:gd name="T6" fmla="*/ 130 w 259"/>
                    <a:gd name="T7" fmla="*/ 111 h 111"/>
                    <a:gd name="T8" fmla="*/ 64 w 259"/>
                    <a:gd name="T9" fmla="*/ 111 h 111"/>
                    <a:gd name="T10" fmla="*/ 32 w 259"/>
                    <a:gd name="T11" fmla="*/ 85 h 111"/>
                    <a:gd name="T12" fmla="*/ 0 w 259"/>
                    <a:gd name="T13" fmla="*/ 56 h 111"/>
                    <a:gd name="T14" fmla="*/ 32 w 259"/>
                    <a:gd name="T15" fmla="*/ 28 h 111"/>
                    <a:gd name="T16" fmla="*/ 64 w 259"/>
                    <a:gd name="T17" fmla="*/ 0 h 111"/>
                    <a:gd name="T18" fmla="*/ 130 w 259"/>
                    <a:gd name="T19" fmla="*/ 0 h 111"/>
                    <a:gd name="T20" fmla="*/ 194 w 259"/>
                    <a:gd name="T21" fmla="*/ 0 h 111"/>
                    <a:gd name="T22" fmla="*/ 227 w 259"/>
                    <a:gd name="T23" fmla="*/ 28 h 111"/>
                    <a:gd name="T24" fmla="*/ 259 w 259"/>
                    <a:gd name="T25" fmla="*/ 56 h 111"/>
                    <a:gd name="T26" fmla="*/ 259 w 259"/>
                    <a:gd name="T27" fmla="*/ 56 h 1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9"/>
                    <a:gd name="T43" fmla="*/ 0 h 111"/>
                    <a:gd name="T44" fmla="*/ 259 w 259"/>
                    <a:gd name="T45" fmla="*/ 111 h 1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9" h="111">
                      <a:moveTo>
                        <a:pt x="259" y="56"/>
                      </a:moveTo>
                      <a:lnTo>
                        <a:pt x="227" y="85"/>
                      </a:lnTo>
                      <a:lnTo>
                        <a:pt x="194" y="111"/>
                      </a:lnTo>
                      <a:lnTo>
                        <a:pt x="130" y="111"/>
                      </a:lnTo>
                      <a:lnTo>
                        <a:pt x="64" y="111"/>
                      </a:lnTo>
                      <a:lnTo>
                        <a:pt x="32" y="85"/>
                      </a:lnTo>
                      <a:lnTo>
                        <a:pt x="0" y="56"/>
                      </a:lnTo>
                      <a:lnTo>
                        <a:pt x="32" y="28"/>
                      </a:lnTo>
                      <a:lnTo>
                        <a:pt x="64" y="0"/>
                      </a:lnTo>
                      <a:lnTo>
                        <a:pt x="130" y="0"/>
                      </a:lnTo>
                      <a:lnTo>
                        <a:pt x="194" y="0"/>
                      </a:lnTo>
                      <a:lnTo>
                        <a:pt x="227" y="28"/>
                      </a:lnTo>
                      <a:lnTo>
                        <a:pt x="259" y="56"/>
                      </a:lnTo>
                      <a:close/>
                    </a:path>
                  </a:pathLst>
                </a:custGeom>
                <a:solidFill>
                  <a:srgbClr val="8BA6BD"/>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Freeform 26"/>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Freeform 27"/>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7" name="Freeform 28"/>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8" name="Freeform 29"/>
                <p:cNvSpPr>
                  <a:spLocks noChangeAspect="1"/>
                </p:cNvSpPr>
                <p:nvPr/>
              </p:nvSpPr>
              <p:spPr bwMode="auto">
                <a:xfrm>
                  <a:off x="2459" y="1342"/>
                  <a:ext cx="14" cy="16"/>
                </a:xfrm>
                <a:custGeom>
                  <a:avLst/>
                  <a:gdLst>
                    <a:gd name="T0" fmla="*/ 2 w 14"/>
                    <a:gd name="T1" fmla="*/ 0 h 16"/>
                    <a:gd name="T2" fmla="*/ 12 w 14"/>
                    <a:gd name="T3" fmla="*/ 0 h 16"/>
                    <a:gd name="T4" fmla="*/ 14 w 14"/>
                    <a:gd name="T5" fmla="*/ 16 h 16"/>
                    <a:gd name="T6" fmla="*/ 0 w 14"/>
                    <a:gd name="T7" fmla="*/ 16 h 16"/>
                    <a:gd name="T8" fmla="*/ 2 w 14"/>
                    <a:gd name="T9" fmla="*/ 0 h 16"/>
                    <a:gd name="T10" fmla="*/ 2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2" y="0"/>
                      </a:moveTo>
                      <a:lnTo>
                        <a:pt x="12" y="0"/>
                      </a:lnTo>
                      <a:lnTo>
                        <a:pt x="14" y="16"/>
                      </a:lnTo>
                      <a:lnTo>
                        <a:pt x="0" y="16"/>
                      </a:lnTo>
                      <a:lnTo>
                        <a:pt x="2"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9" name="Freeform 30"/>
                <p:cNvSpPr>
                  <a:spLocks noChangeAspect="1"/>
                </p:cNvSpPr>
                <p:nvPr/>
              </p:nvSpPr>
              <p:spPr bwMode="auto">
                <a:xfrm>
                  <a:off x="2447" y="1354"/>
                  <a:ext cx="38" cy="8"/>
                </a:xfrm>
                <a:custGeom>
                  <a:avLst/>
                  <a:gdLst>
                    <a:gd name="T0" fmla="*/ 18 w 38"/>
                    <a:gd name="T1" fmla="*/ 0 h 8"/>
                    <a:gd name="T2" fmla="*/ 28 w 38"/>
                    <a:gd name="T3" fmla="*/ 4 h 8"/>
                    <a:gd name="T4" fmla="*/ 38 w 38"/>
                    <a:gd name="T5" fmla="*/ 8 h 8"/>
                    <a:gd name="T6" fmla="*/ 18 w 38"/>
                    <a:gd name="T7" fmla="*/ 8 h 8"/>
                    <a:gd name="T8" fmla="*/ 0 w 38"/>
                    <a:gd name="T9" fmla="*/ 8 h 8"/>
                    <a:gd name="T10" fmla="*/ 10 w 38"/>
                    <a:gd name="T11" fmla="*/ 4 h 8"/>
                    <a:gd name="T12" fmla="*/ 18 w 38"/>
                    <a:gd name="T13" fmla="*/ 0 h 8"/>
                    <a:gd name="T14" fmla="*/ 18 w 3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8"/>
                    <a:gd name="T26" fmla="*/ 38 w 3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8">
                      <a:moveTo>
                        <a:pt x="18" y="0"/>
                      </a:moveTo>
                      <a:lnTo>
                        <a:pt x="28" y="4"/>
                      </a:lnTo>
                      <a:lnTo>
                        <a:pt x="38" y="8"/>
                      </a:lnTo>
                      <a:lnTo>
                        <a:pt x="18" y="8"/>
                      </a:lnTo>
                      <a:lnTo>
                        <a:pt x="0" y="8"/>
                      </a:lnTo>
                      <a:lnTo>
                        <a:pt x="10" y="4"/>
                      </a:lnTo>
                      <a:lnTo>
                        <a:pt x="18" y="0"/>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0" name="Freeform 31"/>
                <p:cNvSpPr>
                  <a:spLocks noChangeAspect="1" noEditPoints="1"/>
                </p:cNvSpPr>
                <p:nvPr/>
              </p:nvSpPr>
              <p:spPr bwMode="auto">
                <a:xfrm>
                  <a:off x="2347" y="1362"/>
                  <a:ext cx="238" cy="366"/>
                </a:xfrm>
                <a:custGeom>
                  <a:avLst/>
                  <a:gdLst>
                    <a:gd name="T0" fmla="*/ 232 w 238"/>
                    <a:gd name="T1" fmla="*/ 310 h 366"/>
                    <a:gd name="T2" fmla="*/ 200 w 238"/>
                    <a:gd name="T3" fmla="*/ 284 h 366"/>
                    <a:gd name="T4" fmla="*/ 188 w 238"/>
                    <a:gd name="T5" fmla="*/ 226 h 366"/>
                    <a:gd name="T6" fmla="*/ 164 w 238"/>
                    <a:gd name="T7" fmla="*/ 208 h 366"/>
                    <a:gd name="T8" fmla="*/ 134 w 238"/>
                    <a:gd name="T9" fmla="*/ 32 h 366"/>
                    <a:gd name="T10" fmla="*/ 140 w 238"/>
                    <a:gd name="T11" fmla="*/ 18 h 366"/>
                    <a:gd name="T12" fmla="*/ 132 w 238"/>
                    <a:gd name="T13" fmla="*/ 12 h 366"/>
                    <a:gd name="T14" fmla="*/ 134 w 238"/>
                    <a:gd name="T15" fmla="*/ 0 h 366"/>
                    <a:gd name="T16" fmla="*/ 104 w 238"/>
                    <a:gd name="T17" fmla="*/ 10 h 366"/>
                    <a:gd name="T18" fmla="*/ 104 w 238"/>
                    <a:gd name="T19" fmla="*/ 12 h 366"/>
                    <a:gd name="T20" fmla="*/ 98 w 238"/>
                    <a:gd name="T21" fmla="*/ 26 h 366"/>
                    <a:gd name="T22" fmla="*/ 108 w 238"/>
                    <a:gd name="T23" fmla="*/ 32 h 366"/>
                    <a:gd name="T24" fmla="*/ 48 w 238"/>
                    <a:gd name="T25" fmla="*/ 208 h 366"/>
                    <a:gd name="T26" fmla="*/ 64 w 238"/>
                    <a:gd name="T27" fmla="*/ 226 h 366"/>
                    <a:gd name="T28" fmla="*/ 4 w 238"/>
                    <a:gd name="T29" fmla="*/ 284 h 366"/>
                    <a:gd name="T30" fmla="*/ 26 w 238"/>
                    <a:gd name="T31" fmla="*/ 310 h 366"/>
                    <a:gd name="T32" fmla="*/ 118 w 238"/>
                    <a:gd name="T33" fmla="*/ 366 h 366"/>
                    <a:gd name="T34" fmla="*/ 210 w 238"/>
                    <a:gd name="T35" fmla="*/ 310 h 366"/>
                    <a:gd name="T36" fmla="*/ 118 w 238"/>
                    <a:gd name="T37" fmla="*/ 48 h 366"/>
                    <a:gd name="T38" fmla="*/ 144 w 238"/>
                    <a:gd name="T39" fmla="*/ 208 h 366"/>
                    <a:gd name="T40" fmla="*/ 92 w 238"/>
                    <a:gd name="T41" fmla="*/ 208 h 366"/>
                    <a:gd name="T42" fmla="*/ 118 w 238"/>
                    <a:gd name="T43" fmla="*/ 48 h 366"/>
                    <a:gd name="T44" fmla="*/ 118 w 238"/>
                    <a:gd name="T45" fmla="*/ 230 h 366"/>
                    <a:gd name="T46" fmla="*/ 172 w 238"/>
                    <a:gd name="T47" fmla="*/ 284 h 366"/>
                    <a:gd name="T48" fmla="*/ 64 w 238"/>
                    <a:gd name="T49" fmla="*/ 284 h 366"/>
                    <a:gd name="T50" fmla="*/ 90 w 238"/>
                    <a:gd name="T51" fmla="*/ 230 h 366"/>
                    <a:gd name="T52" fmla="*/ 34 w 238"/>
                    <a:gd name="T53" fmla="*/ 362 h 366"/>
                    <a:gd name="T54" fmla="*/ 36 w 238"/>
                    <a:gd name="T55" fmla="*/ 356 h 366"/>
                    <a:gd name="T56" fmla="*/ 42 w 238"/>
                    <a:gd name="T57" fmla="*/ 350 h 366"/>
                    <a:gd name="T58" fmla="*/ 48 w 238"/>
                    <a:gd name="T59" fmla="*/ 342 h 366"/>
                    <a:gd name="T60" fmla="*/ 60 w 238"/>
                    <a:gd name="T61" fmla="*/ 334 h 366"/>
                    <a:gd name="T62" fmla="*/ 74 w 238"/>
                    <a:gd name="T63" fmla="*/ 328 h 366"/>
                    <a:gd name="T64" fmla="*/ 88 w 238"/>
                    <a:gd name="T65" fmla="*/ 324 h 366"/>
                    <a:gd name="T66" fmla="*/ 100 w 238"/>
                    <a:gd name="T67" fmla="*/ 322 h 366"/>
                    <a:gd name="T68" fmla="*/ 112 w 238"/>
                    <a:gd name="T69" fmla="*/ 322 h 366"/>
                    <a:gd name="T70" fmla="*/ 126 w 238"/>
                    <a:gd name="T71" fmla="*/ 322 h 366"/>
                    <a:gd name="T72" fmla="*/ 138 w 238"/>
                    <a:gd name="T73" fmla="*/ 322 h 366"/>
                    <a:gd name="T74" fmla="*/ 148 w 238"/>
                    <a:gd name="T75" fmla="*/ 324 h 366"/>
                    <a:gd name="T76" fmla="*/ 162 w 238"/>
                    <a:gd name="T77" fmla="*/ 328 h 366"/>
                    <a:gd name="T78" fmla="*/ 178 w 238"/>
                    <a:gd name="T79" fmla="*/ 334 h 366"/>
                    <a:gd name="T80" fmla="*/ 188 w 238"/>
                    <a:gd name="T81" fmla="*/ 342 h 366"/>
                    <a:gd name="T82" fmla="*/ 196 w 238"/>
                    <a:gd name="T83" fmla="*/ 350 h 366"/>
                    <a:gd name="T84" fmla="*/ 202 w 238"/>
                    <a:gd name="T85" fmla="*/ 360 h 366"/>
                    <a:gd name="T86" fmla="*/ 118 w 238"/>
                    <a:gd name="T87" fmla="*/ 362 h 3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8"/>
                    <a:gd name="T133" fmla="*/ 0 h 366"/>
                    <a:gd name="T134" fmla="*/ 238 w 238"/>
                    <a:gd name="T135" fmla="*/ 366 h 3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8" h="366">
                      <a:moveTo>
                        <a:pt x="210" y="310"/>
                      </a:moveTo>
                      <a:lnTo>
                        <a:pt x="232" y="310"/>
                      </a:lnTo>
                      <a:lnTo>
                        <a:pt x="232" y="284"/>
                      </a:lnTo>
                      <a:lnTo>
                        <a:pt x="200" y="284"/>
                      </a:lnTo>
                      <a:lnTo>
                        <a:pt x="172" y="226"/>
                      </a:lnTo>
                      <a:lnTo>
                        <a:pt x="188" y="226"/>
                      </a:lnTo>
                      <a:lnTo>
                        <a:pt x="188" y="208"/>
                      </a:lnTo>
                      <a:lnTo>
                        <a:pt x="164" y="208"/>
                      </a:lnTo>
                      <a:lnTo>
                        <a:pt x="128" y="32"/>
                      </a:lnTo>
                      <a:lnTo>
                        <a:pt x="134" y="32"/>
                      </a:lnTo>
                      <a:lnTo>
                        <a:pt x="140" y="26"/>
                      </a:lnTo>
                      <a:lnTo>
                        <a:pt x="140" y="18"/>
                      </a:lnTo>
                      <a:lnTo>
                        <a:pt x="134" y="12"/>
                      </a:lnTo>
                      <a:lnTo>
                        <a:pt x="132" y="12"/>
                      </a:lnTo>
                      <a:lnTo>
                        <a:pt x="134" y="10"/>
                      </a:lnTo>
                      <a:lnTo>
                        <a:pt x="134" y="0"/>
                      </a:lnTo>
                      <a:lnTo>
                        <a:pt x="104" y="0"/>
                      </a:lnTo>
                      <a:lnTo>
                        <a:pt x="104" y="10"/>
                      </a:lnTo>
                      <a:lnTo>
                        <a:pt x="106" y="12"/>
                      </a:lnTo>
                      <a:lnTo>
                        <a:pt x="104" y="12"/>
                      </a:lnTo>
                      <a:lnTo>
                        <a:pt x="98" y="18"/>
                      </a:lnTo>
                      <a:lnTo>
                        <a:pt x="98" y="26"/>
                      </a:lnTo>
                      <a:lnTo>
                        <a:pt x="104" y="32"/>
                      </a:lnTo>
                      <a:lnTo>
                        <a:pt x="108" y="32"/>
                      </a:lnTo>
                      <a:lnTo>
                        <a:pt x="72" y="208"/>
                      </a:lnTo>
                      <a:lnTo>
                        <a:pt x="48" y="208"/>
                      </a:lnTo>
                      <a:lnTo>
                        <a:pt x="48" y="226"/>
                      </a:lnTo>
                      <a:lnTo>
                        <a:pt x="64" y="226"/>
                      </a:lnTo>
                      <a:lnTo>
                        <a:pt x="36" y="284"/>
                      </a:lnTo>
                      <a:lnTo>
                        <a:pt x="4" y="284"/>
                      </a:lnTo>
                      <a:lnTo>
                        <a:pt x="4" y="310"/>
                      </a:lnTo>
                      <a:lnTo>
                        <a:pt x="26" y="310"/>
                      </a:lnTo>
                      <a:lnTo>
                        <a:pt x="0" y="366"/>
                      </a:lnTo>
                      <a:lnTo>
                        <a:pt x="118" y="366"/>
                      </a:lnTo>
                      <a:lnTo>
                        <a:pt x="238" y="366"/>
                      </a:lnTo>
                      <a:lnTo>
                        <a:pt x="210" y="310"/>
                      </a:lnTo>
                      <a:close/>
                      <a:moveTo>
                        <a:pt x="118" y="48"/>
                      </a:moveTo>
                      <a:lnTo>
                        <a:pt x="118" y="50"/>
                      </a:lnTo>
                      <a:lnTo>
                        <a:pt x="144" y="208"/>
                      </a:lnTo>
                      <a:lnTo>
                        <a:pt x="118" y="208"/>
                      </a:lnTo>
                      <a:lnTo>
                        <a:pt x="92" y="208"/>
                      </a:lnTo>
                      <a:lnTo>
                        <a:pt x="118" y="48"/>
                      </a:lnTo>
                      <a:close/>
                      <a:moveTo>
                        <a:pt x="90" y="230"/>
                      </a:moveTo>
                      <a:lnTo>
                        <a:pt x="118" y="230"/>
                      </a:lnTo>
                      <a:lnTo>
                        <a:pt x="148" y="230"/>
                      </a:lnTo>
                      <a:lnTo>
                        <a:pt x="172" y="284"/>
                      </a:lnTo>
                      <a:lnTo>
                        <a:pt x="118" y="284"/>
                      </a:lnTo>
                      <a:lnTo>
                        <a:pt x="64" y="284"/>
                      </a:lnTo>
                      <a:lnTo>
                        <a:pt x="90" y="230"/>
                      </a:lnTo>
                      <a:close/>
                      <a:moveTo>
                        <a:pt x="118" y="362"/>
                      </a:moveTo>
                      <a:lnTo>
                        <a:pt x="34" y="362"/>
                      </a:lnTo>
                      <a:lnTo>
                        <a:pt x="34" y="360"/>
                      </a:lnTo>
                      <a:lnTo>
                        <a:pt x="36" y="356"/>
                      </a:lnTo>
                      <a:lnTo>
                        <a:pt x="38" y="354"/>
                      </a:lnTo>
                      <a:lnTo>
                        <a:pt x="42" y="350"/>
                      </a:lnTo>
                      <a:lnTo>
                        <a:pt x="44" y="346"/>
                      </a:lnTo>
                      <a:lnTo>
                        <a:pt x="48" y="342"/>
                      </a:lnTo>
                      <a:lnTo>
                        <a:pt x="54" y="338"/>
                      </a:lnTo>
                      <a:lnTo>
                        <a:pt x="60" y="334"/>
                      </a:lnTo>
                      <a:lnTo>
                        <a:pt x="66" y="330"/>
                      </a:lnTo>
                      <a:lnTo>
                        <a:pt x="74" y="328"/>
                      </a:lnTo>
                      <a:lnTo>
                        <a:pt x="84" y="326"/>
                      </a:lnTo>
                      <a:lnTo>
                        <a:pt x="88" y="324"/>
                      </a:lnTo>
                      <a:lnTo>
                        <a:pt x="94" y="324"/>
                      </a:lnTo>
                      <a:lnTo>
                        <a:pt x="100" y="322"/>
                      </a:lnTo>
                      <a:lnTo>
                        <a:pt x="106" y="322"/>
                      </a:lnTo>
                      <a:lnTo>
                        <a:pt x="112" y="322"/>
                      </a:lnTo>
                      <a:lnTo>
                        <a:pt x="118" y="322"/>
                      </a:lnTo>
                      <a:lnTo>
                        <a:pt x="126" y="322"/>
                      </a:lnTo>
                      <a:lnTo>
                        <a:pt x="132" y="322"/>
                      </a:lnTo>
                      <a:lnTo>
                        <a:pt x="138" y="322"/>
                      </a:lnTo>
                      <a:lnTo>
                        <a:pt x="144" y="324"/>
                      </a:lnTo>
                      <a:lnTo>
                        <a:pt x="148" y="324"/>
                      </a:lnTo>
                      <a:lnTo>
                        <a:pt x="154" y="326"/>
                      </a:lnTo>
                      <a:lnTo>
                        <a:pt x="162" y="328"/>
                      </a:lnTo>
                      <a:lnTo>
                        <a:pt x="170" y="330"/>
                      </a:lnTo>
                      <a:lnTo>
                        <a:pt x="178" y="334"/>
                      </a:lnTo>
                      <a:lnTo>
                        <a:pt x="184" y="338"/>
                      </a:lnTo>
                      <a:lnTo>
                        <a:pt x="188" y="342"/>
                      </a:lnTo>
                      <a:lnTo>
                        <a:pt x="192" y="346"/>
                      </a:lnTo>
                      <a:lnTo>
                        <a:pt x="196" y="350"/>
                      </a:lnTo>
                      <a:lnTo>
                        <a:pt x="200" y="356"/>
                      </a:lnTo>
                      <a:lnTo>
                        <a:pt x="202" y="360"/>
                      </a:lnTo>
                      <a:lnTo>
                        <a:pt x="204" y="362"/>
                      </a:lnTo>
                      <a:lnTo>
                        <a:pt x="118" y="362"/>
                      </a:lnTo>
                      <a:close/>
                    </a:path>
                  </a:pathLst>
                </a:custGeom>
                <a:solidFill>
                  <a:srgbClr val="325170"/>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1" name="Freeform 32"/>
                <p:cNvSpPr>
                  <a:spLocks noChangeAspect="1"/>
                </p:cNvSpPr>
                <p:nvPr/>
              </p:nvSpPr>
              <p:spPr bwMode="auto">
                <a:xfrm>
                  <a:off x="2319" y="1314"/>
                  <a:ext cx="20" cy="104"/>
                </a:xfrm>
                <a:custGeom>
                  <a:avLst/>
                  <a:gdLst>
                    <a:gd name="T0" fmla="*/ 10 w 10"/>
                    <a:gd name="T1" fmla="*/ 2 h 52"/>
                    <a:gd name="T2" fmla="*/ 9 w 10"/>
                    <a:gd name="T3" fmla="*/ 4 h 52"/>
                    <a:gd name="T4" fmla="*/ 8 w 10"/>
                    <a:gd name="T5" fmla="*/ 8 h 52"/>
                    <a:gd name="T6" fmla="*/ 5 w 10"/>
                    <a:gd name="T7" fmla="*/ 17 h 52"/>
                    <a:gd name="T8" fmla="*/ 4 w 10"/>
                    <a:gd name="T9" fmla="*/ 26 h 52"/>
                    <a:gd name="T10" fmla="*/ 5 w 10"/>
                    <a:gd name="T11" fmla="*/ 34 h 52"/>
                    <a:gd name="T12" fmla="*/ 7 w 10"/>
                    <a:gd name="T13" fmla="*/ 42 h 52"/>
                    <a:gd name="T14" fmla="*/ 8 w 10"/>
                    <a:gd name="T15" fmla="*/ 47 h 52"/>
                    <a:gd name="T16" fmla="*/ 9 w 10"/>
                    <a:gd name="T17" fmla="*/ 50 h 52"/>
                    <a:gd name="T18" fmla="*/ 9 w 10"/>
                    <a:gd name="T19" fmla="*/ 51 h 52"/>
                    <a:gd name="T20" fmla="*/ 8 w 10"/>
                    <a:gd name="T21" fmla="*/ 52 h 52"/>
                    <a:gd name="T22" fmla="*/ 7 w 10"/>
                    <a:gd name="T23" fmla="*/ 51 h 52"/>
                    <a:gd name="T24" fmla="*/ 5 w 10"/>
                    <a:gd name="T25" fmla="*/ 47 h 52"/>
                    <a:gd name="T26" fmla="*/ 1 w 10"/>
                    <a:gd name="T27" fmla="*/ 37 h 52"/>
                    <a:gd name="T28" fmla="*/ 0 w 10"/>
                    <a:gd name="T29" fmla="*/ 26 h 52"/>
                    <a:gd name="T30" fmla="*/ 1 w 10"/>
                    <a:gd name="T31" fmla="*/ 16 h 52"/>
                    <a:gd name="T32" fmla="*/ 4 w 10"/>
                    <a:gd name="T33" fmla="*/ 6 h 52"/>
                    <a:gd name="T34" fmla="*/ 7 w 10"/>
                    <a:gd name="T35" fmla="*/ 2 h 52"/>
                    <a:gd name="T36" fmla="*/ 9 w 10"/>
                    <a:gd name="T37" fmla="*/ 0 h 52"/>
                    <a:gd name="T38" fmla="*/ 10 w 10"/>
                    <a:gd name="T39" fmla="*/ 1 h 52"/>
                    <a:gd name="T40" fmla="*/ 10 w 10"/>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
                    <a:gd name="T64" fmla="*/ 0 h 52"/>
                    <a:gd name="T65" fmla="*/ 10 w 10"/>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 h="52">
                      <a:moveTo>
                        <a:pt x="10" y="2"/>
                      </a:moveTo>
                      <a:cubicBezTo>
                        <a:pt x="10" y="2"/>
                        <a:pt x="10" y="3"/>
                        <a:pt x="9" y="4"/>
                      </a:cubicBezTo>
                      <a:cubicBezTo>
                        <a:pt x="8" y="6"/>
                        <a:pt x="8" y="7"/>
                        <a:pt x="8" y="8"/>
                      </a:cubicBezTo>
                      <a:cubicBezTo>
                        <a:pt x="7" y="11"/>
                        <a:pt x="6" y="14"/>
                        <a:pt x="5" y="17"/>
                      </a:cubicBezTo>
                      <a:cubicBezTo>
                        <a:pt x="5" y="20"/>
                        <a:pt x="5" y="23"/>
                        <a:pt x="4" y="26"/>
                      </a:cubicBezTo>
                      <a:cubicBezTo>
                        <a:pt x="4" y="29"/>
                        <a:pt x="5" y="31"/>
                        <a:pt x="5" y="34"/>
                      </a:cubicBezTo>
                      <a:cubicBezTo>
                        <a:pt x="5" y="37"/>
                        <a:pt x="6" y="39"/>
                        <a:pt x="7" y="42"/>
                      </a:cubicBezTo>
                      <a:cubicBezTo>
                        <a:pt x="7" y="43"/>
                        <a:pt x="7" y="45"/>
                        <a:pt x="8" y="47"/>
                      </a:cubicBezTo>
                      <a:cubicBezTo>
                        <a:pt x="9" y="49"/>
                        <a:pt x="9" y="50"/>
                        <a:pt x="9" y="50"/>
                      </a:cubicBezTo>
                      <a:cubicBezTo>
                        <a:pt x="9" y="51"/>
                        <a:pt x="9" y="51"/>
                        <a:pt x="9" y="51"/>
                      </a:cubicBezTo>
                      <a:cubicBezTo>
                        <a:pt x="8" y="52"/>
                        <a:pt x="8" y="52"/>
                        <a:pt x="8" y="52"/>
                      </a:cubicBezTo>
                      <a:cubicBezTo>
                        <a:pt x="7" y="51"/>
                        <a:pt x="7" y="51"/>
                        <a:pt x="7" y="51"/>
                      </a:cubicBezTo>
                      <a:cubicBezTo>
                        <a:pt x="6" y="50"/>
                        <a:pt x="5" y="49"/>
                        <a:pt x="5" y="47"/>
                      </a:cubicBezTo>
                      <a:cubicBezTo>
                        <a:pt x="3" y="44"/>
                        <a:pt x="2" y="41"/>
                        <a:pt x="1" y="37"/>
                      </a:cubicBezTo>
                      <a:cubicBezTo>
                        <a:pt x="0" y="33"/>
                        <a:pt x="0" y="30"/>
                        <a:pt x="0" y="26"/>
                      </a:cubicBezTo>
                      <a:cubicBezTo>
                        <a:pt x="0" y="22"/>
                        <a:pt x="0" y="19"/>
                        <a:pt x="1" y="16"/>
                      </a:cubicBezTo>
                      <a:cubicBezTo>
                        <a:pt x="2" y="12"/>
                        <a:pt x="3" y="9"/>
                        <a:pt x="4" y="6"/>
                      </a:cubicBezTo>
                      <a:cubicBezTo>
                        <a:pt x="5" y="4"/>
                        <a:pt x="6" y="3"/>
                        <a:pt x="7" y="2"/>
                      </a:cubicBezTo>
                      <a:cubicBezTo>
                        <a:pt x="8" y="1"/>
                        <a:pt x="8" y="0"/>
                        <a:pt x="9" y="0"/>
                      </a:cubicBezTo>
                      <a:cubicBezTo>
                        <a:pt x="10" y="1"/>
                        <a:pt x="10" y="1"/>
                        <a:pt x="10" y="1"/>
                      </a:cubicBezTo>
                      <a:cubicBezTo>
                        <a:pt x="10" y="1"/>
                        <a:pt x="10" y="1"/>
                        <a:pt x="1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2" name="Freeform 33"/>
                <p:cNvSpPr>
                  <a:spLocks noChangeAspect="1"/>
                </p:cNvSpPr>
                <p:nvPr/>
              </p:nvSpPr>
              <p:spPr bwMode="auto">
                <a:xfrm>
                  <a:off x="2361" y="1324"/>
                  <a:ext cx="16" cy="82"/>
                </a:xfrm>
                <a:custGeom>
                  <a:avLst/>
                  <a:gdLst>
                    <a:gd name="T0" fmla="*/ 8 w 8"/>
                    <a:gd name="T1" fmla="*/ 2 h 41"/>
                    <a:gd name="T2" fmla="*/ 7 w 8"/>
                    <a:gd name="T3" fmla="*/ 4 h 41"/>
                    <a:gd name="T4" fmla="*/ 6 w 8"/>
                    <a:gd name="T5" fmla="*/ 7 h 41"/>
                    <a:gd name="T6" fmla="*/ 5 w 8"/>
                    <a:gd name="T7" fmla="*/ 14 h 41"/>
                    <a:gd name="T8" fmla="*/ 4 w 8"/>
                    <a:gd name="T9" fmla="*/ 21 h 41"/>
                    <a:gd name="T10" fmla="*/ 4 w 8"/>
                    <a:gd name="T11" fmla="*/ 27 h 41"/>
                    <a:gd name="T12" fmla="*/ 6 w 8"/>
                    <a:gd name="T13" fmla="*/ 33 h 41"/>
                    <a:gd name="T14" fmla="*/ 7 w 8"/>
                    <a:gd name="T15" fmla="*/ 37 h 41"/>
                    <a:gd name="T16" fmla="*/ 8 w 8"/>
                    <a:gd name="T17" fmla="*/ 40 h 41"/>
                    <a:gd name="T18" fmla="*/ 7 w 8"/>
                    <a:gd name="T19" fmla="*/ 41 h 41"/>
                    <a:gd name="T20" fmla="*/ 7 w 8"/>
                    <a:gd name="T21" fmla="*/ 41 h 41"/>
                    <a:gd name="T22" fmla="*/ 6 w 8"/>
                    <a:gd name="T23" fmla="*/ 40 h 41"/>
                    <a:gd name="T24" fmla="*/ 4 w 8"/>
                    <a:gd name="T25" fmla="*/ 38 h 41"/>
                    <a:gd name="T26" fmla="*/ 1 w 8"/>
                    <a:gd name="T27" fmla="*/ 30 h 41"/>
                    <a:gd name="T28" fmla="*/ 0 w 8"/>
                    <a:gd name="T29" fmla="*/ 21 h 41"/>
                    <a:gd name="T30" fmla="*/ 1 w 8"/>
                    <a:gd name="T31" fmla="*/ 13 h 41"/>
                    <a:gd name="T32" fmla="*/ 4 w 8"/>
                    <a:gd name="T33" fmla="*/ 5 h 41"/>
                    <a:gd name="T34" fmla="*/ 6 w 8"/>
                    <a:gd name="T35" fmla="*/ 2 h 41"/>
                    <a:gd name="T36" fmla="*/ 8 w 8"/>
                    <a:gd name="T37" fmla="*/ 0 h 41"/>
                    <a:gd name="T38" fmla="*/ 8 w 8"/>
                    <a:gd name="T39" fmla="*/ 1 h 41"/>
                    <a:gd name="T40" fmla="*/ 8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8" y="2"/>
                      </a:moveTo>
                      <a:cubicBezTo>
                        <a:pt x="8" y="2"/>
                        <a:pt x="8" y="3"/>
                        <a:pt x="7" y="4"/>
                      </a:cubicBezTo>
                      <a:cubicBezTo>
                        <a:pt x="7" y="5"/>
                        <a:pt x="7" y="6"/>
                        <a:pt x="6" y="7"/>
                      </a:cubicBezTo>
                      <a:cubicBezTo>
                        <a:pt x="6" y="9"/>
                        <a:pt x="5" y="12"/>
                        <a:pt x="5" y="14"/>
                      </a:cubicBezTo>
                      <a:cubicBezTo>
                        <a:pt x="4" y="16"/>
                        <a:pt x="4" y="18"/>
                        <a:pt x="4" y="21"/>
                      </a:cubicBezTo>
                      <a:cubicBezTo>
                        <a:pt x="4" y="23"/>
                        <a:pt x="4" y="25"/>
                        <a:pt x="4" y="27"/>
                      </a:cubicBezTo>
                      <a:cubicBezTo>
                        <a:pt x="5" y="29"/>
                        <a:pt x="5" y="31"/>
                        <a:pt x="6" y="33"/>
                      </a:cubicBezTo>
                      <a:cubicBezTo>
                        <a:pt x="6" y="34"/>
                        <a:pt x="6" y="36"/>
                        <a:pt x="7" y="37"/>
                      </a:cubicBezTo>
                      <a:cubicBezTo>
                        <a:pt x="7" y="39"/>
                        <a:pt x="8" y="40"/>
                        <a:pt x="8" y="40"/>
                      </a:cubicBezTo>
                      <a:cubicBezTo>
                        <a:pt x="8" y="40"/>
                        <a:pt x="8" y="41"/>
                        <a:pt x="7" y="41"/>
                      </a:cubicBezTo>
                      <a:cubicBezTo>
                        <a:pt x="7" y="41"/>
                        <a:pt x="7" y="41"/>
                        <a:pt x="7" y="41"/>
                      </a:cubicBezTo>
                      <a:cubicBezTo>
                        <a:pt x="7" y="41"/>
                        <a:pt x="6" y="41"/>
                        <a:pt x="6" y="40"/>
                      </a:cubicBezTo>
                      <a:cubicBezTo>
                        <a:pt x="5" y="40"/>
                        <a:pt x="5" y="39"/>
                        <a:pt x="4" y="38"/>
                      </a:cubicBezTo>
                      <a:cubicBezTo>
                        <a:pt x="3" y="35"/>
                        <a:pt x="2" y="32"/>
                        <a:pt x="1" y="30"/>
                      </a:cubicBezTo>
                      <a:cubicBezTo>
                        <a:pt x="0" y="27"/>
                        <a:pt x="0" y="24"/>
                        <a:pt x="0" y="21"/>
                      </a:cubicBezTo>
                      <a:cubicBezTo>
                        <a:pt x="0" y="18"/>
                        <a:pt x="0" y="15"/>
                        <a:pt x="1" y="13"/>
                      </a:cubicBezTo>
                      <a:cubicBezTo>
                        <a:pt x="2" y="10"/>
                        <a:pt x="3" y="8"/>
                        <a:pt x="4" y="5"/>
                      </a:cubicBezTo>
                      <a:cubicBezTo>
                        <a:pt x="4" y="4"/>
                        <a:pt x="5" y="2"/>
                        <a:pt x="6" y="2"/>
                      </a:cubicBezTo>
                      <a:cubicBezTo>
                        <a:pt x="6" y="1"/>
                        <a:pt x="7" y="0"/>
                        <a:pt x="8" y="0"/>
                      </a:cubicBezTo>
                      <a:cubicBezTo>
                        <a:pt x="8" y="1"/>
                        <a:pt x="8" y="1"/>
                        <a:pt x="8" y="1"/>
                      </a:cubicBezTo>
                      <a:lnTo>
                        <a:pt x="8"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3" name="Freeform 34"/>
                <p:cNvSpPr>
                  <a:spLocks noChangeAspect="1"/>
                </p:cNvSpPr>
                <p:nvPr/>
              </p:nvSpPr>
              <p:spPr bwMode="auto">
                <a:xfrm>
                  <a:off x="2403" y="1336"/>
                  <a:ext cx="12" cy="62"/>
                </a:xfrm>
                <a:custGeom>
                  <a:avLst/>
                  <a:gdLst>
                    <a:gd name="T0" fmla="*/ 6 w 6"/>
                    <a:gd name="T1" fmla="*/ 1 h 31"/>
                    <a:gd name="T2" fmla="*/ 6 w 6"/>
                    <a:gd name="T3" fmla="*/ 2 h 31"/>
                    <a:gd name="T4" fmla="*/ 5 w 6"/>
                    <a:gd name="T5" fmla="*/ 4 h 31"/>
                    <a:gd name="T6" fmla="*/ 3 w 6"/>
                    <a:gd name="T7" fmla="*/ 10 h 31"/>
                    <a:gd name="T8" fmla="*/ 3 w 6"/>
                    <a:gd name="T9" fmla="*/ 15 h 31"/>
                    <a:gd name="T10" fmla="*/ 3 w 6"/>
                    <a:gd name="T11" fmla="*/ 20 h 31"/>
                    <a:gd name="T12" fmla="*/ 4 w 6"/>
                    <a:gd name="T13" fmla="*/ 25 h 31"/>
                    <a:gd name="T14" fmla="*/ 5 w 6"/>
                    <a:gd name="T15" fmla="*/ 28 h 31"/>
                    <a:gd name="T16" fmla="*/ 6 w 6"/>
                    <a:gd name="T17" fmla="*/ 30 h 31"/>
                    <a:gd name="T18" fmla="*/ 6 w 6"/>
                    <a:gd name="T19" fmla="*/ 30 h 31"/>
                    <a:gd name="T20" fmla="*/ 5 w 6"/>
                    <a:gd name="T21" fmla="*/ 31 h 31"/>
                    <a:gd name="T22" fmla="*/ 4 w 6"/>
                    <a:gd name="T23" fmla="*/ 30 h 31"/>
                    <a:gd name="T24" fmla="*/ 3 w 6"/>
                    <a:gd name="T25" fmla="*/ 28 h 31"/>
                    <a:gd name="T26" fmla="*/ 1 w 6"/>
                    <a:gd name="T27" fmla="*/ 22 h 31"/>
                    <a:gd name="T28" fmla="*/ 0 w 6"/>
                    <a:gd name="T29" fmla="*/ 15 h 31"/>
                    <a:gd name="T30" fmla="*/ 1 w 6"/>
                    <a:gd name="T31" fmla="*/ 9 h 31"/>
                    <a:gd name="T32" fmla="*/ 3 w 6"/>
                    <a:gd name="T33" fmla="*/ 3 h 31"/>
                    <a:gd name="T34" fmla="*/ 5 w 6"/>
                    <a:gd name="T35" fmla="*/ 1 h 31"/>
                    <a:gd name="T36" fmla="*/ 6 w 6"/>
                    <a:gd name="T37" fmla="*/ 0 h 31"/>
                    <a:gd name="T38" fmla="*/ 6 w 6"/>
                    <a:gd name="T39" fmla="*/ 0 h 31"/>
                    <a:gd name="T40" fmla="*/ 6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6" y="1"/>
                      </a:moveTo>
                      <a:cubicBezTo>
                        <a:pt x="6" y="1"/>
                        <a:pt x="6" y="1"/>
                        <a:pt x="6" y="2"/>
                      </a:cubicBezTo>
                      <a:cubicBezTo>
                        <a:pt x="6" y="3"/>
                        <a:pt x="5" y="4"/>
                        <a:pt x="5" y="4"/>
                      </a:cubicBezTo>
                      <a:cubicBezTo>
                        <a:pt x="4" y="6"/>
                        <a:pt x="4" y="8"/>
                        <a:pt x="3" y="10"/>
                      </a:cubicBezTo>
                      <a:cubicBezTo>
                        <a:pt x="3" y="12"/>
                        <a:pt x="3" y="13"/>
                        <a:pt x="3" y="15"/>
                      </a:cubicBezTo>
                      <a:cubicBezTo>
                        <a:pt x="3" y="17"/>
                        <a:pt x="3" y="18"/>
                        <a:pt x="3" y="20"/>
                      </a:cubicBezTo>
                      <a:cubicBezTo>
                        <a:pt x="4" y="22"/>
                        <a:pt x="4" y="23"/>
                        <a:pt x="4" y="25"/>
                      </a:cubicBezTo>
                      <a:cubicBezTo>
                        <a:pt x="5" y="25"/>
                        <a:pt x="5" y="26"/>
                        <a:pt x="5" y="28"/>
                      </a:cubicBezTo>
                      <a:cubicBezTo>
                        <a:pt x="6" y="29"/>
                        <a:pt x="6" y="29"/>
                        <a:pt x="6" y="30"/>
                      </a:cubicBezTo>
                      <a:cubicBezTo>
                        <a:pt x="6" y="30"/>
                        <a:pt x="6" y="30"/>
                        <a:pt x="6" y="30"/>
                      </a:cubicBezTo>
                      <a:cubicBezTo>
                        <a:pt x="5" y="31"/>
                        <a:pt x="5" y="31"/>
                        <a:pt x="5" y="31"/>
                      </a:cubicBezTo>
                      <a:cubicBezTo>
                        <a:pt x="5" y="31"/>
                        <a:pt x="5" y="30"/>
                        <a:pt x="4" y="30"/>
                      </a:cubicBezTo>
                      <a:cubicBezTo>
                        <a:pt x="4" y="30"/>
                        <a:pt x="4" y="29"/>
                        <a:pt x="3" y="28"/>
                      </a:cubicBezTo>
                      <a:cubicBezTo>
                        <a:pt x="2" y="26"/>
                        <a:pt x="1" y="24"/>
                        <a:pt x="1" y="22"/>
                      </a:cubicBezTo>
                      <a:cubicBezTo>
                        <a:pt x="0" y="20"/>
                        <a:pt x="0" y="17"/>
                        <a:pt x="0" y="15"/>
                      </a:cubicBezTo>
                      <a:cubicBezTo>
                        <a:pt x="0" y="13"/>
                        <a:pt x="0" y="11"/>
                        <a:pt x="1" y="9"/>
                      </a:cubicBezTo>
                      <a:cubicBezTo>
                        <a:pt x="1" y="7"/>
                        <a:pt x="2" y="5"/>
                        <a:pt x="3" y="3"/>
                      </a:cubicBezTo>
                      <a:cubicBezTo>
                        <a:pt x="3" y="2"/>
                        <a:pt x="4" y="1"/>
                        <a:pt x="5" y="1"/>
                      </a:cubicBezTo>
                      <a:cubicBezTo>
                        <a:pt x="5" y="0"/>
                        <a:pt x="6" y="0"/>
                        <a:pt x="6" y="0"/>
                      </a:cubicBezTo>
                      <a:cubicBezTo>
                        <a:pt x="6" y="0"/>
                        <a:pt x="6" y="0"/>
                        <a:pt x="6" y="0"/>
                      </a:cubicBezTo>
                      <a:lnTo>
                        <a:pt x="6"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4" name="Freeform 35"/>
                <p:cNvSpPr>
                  <a:spLocks noChangeAspect="1"/>
                </p:cNvSpPr>
                <p:nvPr/>
              </p:nvSpPr>
              <p:spPr bwMode="auto">
                <a:xfrm>
                  <a:off x="2591" y="1314"/>
                  <a:ext cx="22" cy="104"/>
                </a:xfrm>
                <a:custGeom>
                  <a:avLst/>
                  <a:gdLst>
                    <a:gd name="T0" fmla="*/ 0 w 11"/>
                    <a:gd name="T1" fmla="*/ 2 h 52"/>
                    <a:gd name="T2" fmla="*/ 1 w 11"/>
                    <a:gd name="T3" fmla="*/ 4 h 52"/>
                    <a:gd name="T4" fmla="*/ 3 w 11"/>
                    <a:gd name="T5" fmla="*/ 8 h 52"/>
                    <a:gd name="T6" fmla="*/ 5 w 11"/>
                    <a:gd name="T7" fmla="*/ 17 h 52"/>
                    <a:gd name="T8" fmla="*/ 6 w 11"/>
                    <a:gd name="T9" fmla="*/ 26 h 52"/>
                    <a:gd name="T10" fmla="*/ 5 w 11"/>
                    <a:gd name="T11" fmla="*/ 34 h 52"/>
                    <a:gd name="T12" fmla="*/ 4 w 11"/>
                    <a:gd name="T13" fmla="*/ 42 h 52"/>
                    <a:gd name="T14" fmla="*/ 2 w 11"/>
                    <a:gd name="T15" fmla="*/ 47 h 52"/>
                    <a:gd name="T16" fmla="*/ 1 w 11"/>
                    <a:gd name="T17" fmla="*/ 50 h 52"/>
                    <a:gd name="T18" fmla="*/ 1 w 11"/>
                    <a:gd name="T19" fmla="*/ 51 h 52"/>
                    <a:gd name="T20" fmla="*/ 2 w 11"/>
                    <a:gd name="T21" fmla="*/ 52 h 52"/>
                    <a:gd name="T22" fmla="*/ 4 w 11"/>
                    <a:gd name="T23" fmla="*/ 51 h 52"/>
                    <a:gd name="T24" fmla="*/ 6 w 11"/>
                    <a:gd name="T25" fmla="*/ 47 h 52"/>
                    <a:gd name="T26" fmla="*/ 9 w 11"/>
                    <a:gd name="T27" fmla="*/ 37 h 52"/>
                    <a:gd name="T28" fmla="*/ 10 w 11"/>
                    <a:gd name="T29" fmla="*/ 26 h 52"/>
                    <a:gd name="T30" fmla="*/ 9 w 11"/>
                    <a:gd name="T31" fmla="*/ 16 h 52"/>
                    <a:gd name="T32" fmla="*/ 6 w 11"/>
                    <a:gd name="T33" fmla="*/ 6 h 52"/>
                    <a:gd name="T34" fmla="*/ 3 w 11"/>
                    <a:gd name="T35" fmla="*/ 2 h 52"/>
                    <a:gd name="T36" fmla="*/ 1 w 11"/>
                    <a:gd name="T37" fmla="*/ 0 h 52"/>
                    <a:gd name="T38" fmla="*/ 1 w 11"/>
                    <a:gd name="T39" fmla="*/ 1 h 52"/>
                    <a:gd name="T40" fmla="*/ 0 w 11"/>
                    <a:gd name="T41" fmla="*/ 2 h 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
                    <a:gd name="T64" fmla="*/ 0 h 52"/>
                    <a:gd name="T65" fmla="*/ 11 w 11"/>
                    <a:gd name="T66" fmla="*/ 52 h 5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 h="52">
                      <a:moveTo>
                        <a:pt x="0" y="2"/>
                      </a:moveTo>
                      <a:cubicBezTo>
                        <a:pt x="0" y="2"/>
                        <a:pt x="1" y="3"/>
                        <a:pt x="1" y="4"/>
                      </a:cubicBezTo>
                      <a:cubicBezTo>
                        <a:pt x="2" y="6"/>
                        <a:pt x="2" y="7"/>
                        <a:pt x="3" y="8"/>
                      </a:cubicBezTo>
                      <a:cubicBezTo>
                        <a:pt x="4" y="11"/>
                        <a:pt x="4" y="14"/>
                        <a:pt x="5" y="17"/>
                      </a:cubicBezTo>
                      <a:cubicBezTo>
                        <a:pt x="5" y="20"/>
                        <a:pt x="6" y="23"/>
                        <a:pt x="6" y="26"/>
                      </a:cubicBezTo>
                      <a:cubicBezTo>
                        <a:pt x="6" y="29"/>
                        <a:pt x="6" y="31"/>
                        <a:pt x="5" y="34"/>
                      </a:cubicBezTo>
                      <a:cubicBezTo>
                        <a:pt x="5" y="37"/>
                        <a:pt x="4" y="39"/>
                        <a:pt x="4" y="42"/>
                      </a:cubicBezTo>
                      <a:cubicBezTo>
                        <a:pt x="3" y="43"/>
                        <a:pt x="3" y="45"/>
                        <a:pt x="2" y="47"/>
                      </a:cubicBezTo>
                      <a:cubicBezTo>
                        <a:pt x="1" y="49"/>
                        <a:pt x="1" y="50"/>
                        <a:pt x="1" y="50"/>
                      </a:cubicBezTo>
                      <a:cubicBezTo>
                        <a:pt x="1" y="51"/>
                        <a:pt x="1" y="51"/>
                        <a:pt x="1" y="51"/>
                      </a:cubicBezTo>
                      <a:cubicBezTo>
                        <a:pt x="2" y="52"/>
                        <a:pt x="2" y="52"/>
                        <a:pt x="2" y="52"/>
                      </a:cubicBezTo>
                      <a:cubicBezTo>
                        <a:pt x="2" y="52"/>
                        <a:pt x="3" y="51"/>
                        <a:pt x="4" y="51"/>
                      </a:cubicBezTo>
                      <a:cubicBezTo>
                        <a:pt x="4" y="50"/>
                        <a:pt x="5" y="49"/>
                        <a:pt x="6" y="47"/>
                      </a:cubicBezTo>
                      <a:cubicBezTo>
                        <a:pt x="7" y="44"/>
                        <a:pt x="9" y="41"/>
                        <a:pt x="9" y="37"/>
                      </a:cubicBezTo>
                      <a:cubicBezTo>
                        <a:pt x="10" y="33"/>
                        <a:pt x="11" y="30"/>
                        <a:pt x="10" y="26"/>
                      </a:cubicBezTo>
                      <a:cubicBezTo>
                        <a:pt x="10" y="22"/>
                        <a:pt x="10" y="19"/>
                        <a:pt x="9" y="16"/>
                      </a:cubicBezTo>
                      <a:cubicBezTo>
                        <a:pt x="9" y="12"/>
                        <a:pt x="7" y="9"/>
                        <a:pt x="6" y="6"/>
                      </a:cubicBezTo>
                      <a:cubicBezTo>
                        <a:pt x="5" y="4"/>
                        <a:pt x="4" y="3"/>
                        <a:pt x="3" y="2"/>
                      </a:cubicBezTo>
                      <a:cubicBezTo>
                        <a:pt x="3" y="1"/>
                        <a:pt x="2" y="0"/>
                        <a:pt x="1" y="0"/>
                      </a:cubicBezTo>
                      <a:cubicBezTo>
                        <a:pt x="1" y="1"/>
                        <a:pt x="1" y="1"/>
                        <a:pt x="1" y="1"/>
                      </a:cubicBezTo>
                      <a:cubicBezTo>
                        <a:pt x="0" y="1"/>
                        <a:pt x="0" y="1"/>
                        <a:pt x="0" y="2"/>
                      </a:cubicBez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5" name="Freeform 36"/>
                <p:cNvSpPr>
                  <a:spLocks noChangeAspect="1"/>
                </p:cNvSpPr>
                <p:nvPr/>
              </p:nvSpPr>
              <p:spPr bwMode="auto">
                <a:xfrm>
                  <a:off x="2553" y="1324"/>
                  <a:ext cx="16" cy="82"/>
                </a:xfrm>
                <a:custGeom>
                  <a:avLst/>
                  <a:gdLst>
                    <a:gd name="T0" fmla="*/ 0 w 8"/>
                    <a:gd name="T1" fmla="*/ 2 h 41"/>
                    <a:gd name="T2" fmla="*/ 1 w 8"/>
                    <a:gd name="T3" fmla="*/ 4 h 41"/>
                    <a:gd name="T4" fmla="*/ 2 w 8"/>
                    <a:gd name="T5" fmla="*/ 7 h 41"/>
                    <a:gd name="T6" fmla="*/ 4 w 8"/>
                    <a:gd name="T7" fmla="*/ 14 h 41"/>
                    <a:gd name="T8" fmla="*/ 4 w 8"/>
                    <a:gd name="T9" fmla="*/ 21 h 41"/>
                    <a:gd name="T10" fmla="*/ 4 w 8"/>
                    <a:gd name="T11" fmla="*/ 27 h 41"/>
                    <a:gd name="T12" fmla="*/ 3 w 8"/>
                    <a:gd name="T13" fmla="*/ 33 h 41"/>
                    <a:gd name="T14" fmla="*/ 1 w 8"/>
                    <a:gd name="T15" fmla="*/ 37 h 41"/>
                    <a:gd name="T16" fmla="*/ 1 w 8"/>
                    <a:gd name="T17" fmla="*/ 40 h 41"/>
                    <a:gd name="T18" fmla="*/ 1 w 8"/>
                    <a:gd name="T19" fmla="*/ 41 h 41"/>
                    <a:gd name="T20" fmla="*/ 1 w 8"/>
                    <a:gd name="T21" fmla="*/ 41 h 41"/>
                    <a:gd name="T22" fmla="*/ 3 w 8"/>
                    <a:gd name="T23" fmla="*/ 40 h 41"/>
                    <a:gd name="T24" fmla="*/ 4 w 8"/>
                    <a:gd name="T25" fmla="*/ 38 h 41"/>
                    <a:gd name="T26" fmla="*/ 7 w 8"/>
                    <a:gd name="T27" fmla="*/ 30 h 41"/>
                    <a:gd name="T28" fmla="*/ 8 w 8"/>
                    <a:gd name="T29" fmla="*/ 21 h 41"/>
                    <a:gd name="T30" fmla="*/ 7 w 8"/>
                    <a:gd name="T31" fmla="*/ 13 h 41"/>
                    <a:gd name="T32" fmla="*/ 5 w 8"/>
                    <a:gd name="T33" fmla="*/ 5 h 41"/>
                    <a:gd name="T34" fmla="*/ 2 w 8"/>
                    <a:gd name="T35" fmla="*/ 2 h 41"/>
                    <a:gd name="T36" fmla="*/ 1 w 8"/>
                    <a:gd name="T37" fmla="*/ 0 h 41"/>
                    <a:gd name="T38" fmla="*/ 0 w 8"/>
                    <a:gd name="T39" fmla="*/ 1 h 41"/>
                    <a:gd name="T40" fmla="*/ 0 w 8"/>
                    <a:gd name="T41" fmla="*/ 2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
                    <a:gd name="T64" fmla="*/ 0 h 41"/>
                    <a:gd name="T65" fmla="*/ 8 w 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 h="41">
                      <a:moveTo>
                        <a:pt x="0" y="2"/>
                      </a:moveTo>
                      <a:cubicBezTo>
                        <a:pt x="0" y="2"/>
                        <a:pt x="0" y="3"/>
                        <a:pt x="1" y="4"/>
                      </a:cubicBezTo>
                      <a:cubicBezTo>
                        <a:pt x="1" y="5"/>
                        <a:pt x="2" y="6"/>
                        <a:pt x="2" y="7"/>
                      </a:cubicBezTo>
                      <a:cubicBezTo>
                        <a:pt x="3" y="9"/>
                        <a:pt x="3" y="12"/>
                        <a:pt x="4" y="14"/>
                      </a:cubicBezTo>
                      <a:cubicBezTo>
                        <a:pt x="4" y="16"/>
                        <a:pt x="4" y="18"/>
                        <a:pt x="4" y="21"/>
                      </a:cubicBezTo>
                      <a:cubicBezTo>
                        <a:pt x="4" y="23"/>
                        <a:pt x="4" y="25"/>
                        <a:pt x="4" y="27"/>
                      </a:cubicBezTo>
                      <a:cubicBezTo>
                        <a:pt x="4" y="29"/>
                        <a:pt x="3" y="31"/>
                        <a:pt x="3" y="33"/>
                      </a:cubicBezTo>
                      <a:cubicBezTo>
                        <a:pt x="2" y="34"/>
                        <a:pt x="2" y="36"/>
                        <a:pt x="1" y="37"/>
                      </a:cubicBezTo>
                      <a:cubicBezTo>
                        <a:pt x="1" y="39"/>
                        <a:pt x="1" y="40"/>
                        <a:pt x="1" y="40"/>
                      </a:cubicBezTo>
                      <a:cubicBezTo>
                        <a:pt x="1" y="41"/>
                        <a:pt x="1" y="41"/>
                        <a:pt x="1" y="41"/>
                      </a:cubicBezTo>
                      <a:cubicBezTo>
                        <a:pt x="1" y="41"/>
                        <a:pt x="1" y="41"/>
                        <a:pt x="1" y="41"/>
                      </a:cubicBezTo>
                      <a:cubicBezTo>
                        <a:pt x="2" y="41"/>
                        <a:pt x="2" y="41"/>
                        <a:pt x="3" y="40"/>
                      </a:cubicBezTo>
                      <a:cubicBezTo>
                        <a:pt x="3" y="40"/>
                        <a:pt x="4" y="39"/>
                        <a:pt x="4" y="38"/>
                      </a:cubicBezTo>
                      <a:cubicBezTo>
                        <a:pt x="6" y="35"/>
                        <a:pt x="7" y="32"/>
                        <a:pt x="7" y="30"/>
                      </a:cubicBezTo>
                      <a:cubicBezTo>
                        <a:pt x="8" y="27"/>
                        <a:pt x="8" y="24"/>
                        <a:pt x="8" y="21"/>
                      </a:cubicBezTo>
                      <a:cubicBezTo>
                        <a:pt x="8" y="18"/>
                        <a:pt x="8" y="15"/>
                        <a:pt x="7" y="13"/>
                      </a:cubicBezTo>
                      <a:cubicBezTo>
                        <a:pt x="7" y="10"/>
                        <a:pt x="6" y="8"/>
                        <a:pt x="5" y="5"/>
                      </a:cubicBezTo>
                      <a:cubicBezTo>
                        <a:pt x="4" y="4"/>
                        <a:pt x="3" y="2"/>
                        <a:pt x="2" y="2"/>
                      </a:cubicBezTo>
                      <a:cubicBezTo>
                        <a:pt x="2" y="1"/>
                        <a:pt x="1" y="0"/>
                        <a:pt x="1" y="0"/>
                      </a:cubicBezTo>
                      <a:cubicBezTo>
                        <a:pt x="0" y="1"/>
                        <a:pt x="0" y="1"/>
                        <a:pt x="0" y="1"/>
                      </a:cubicBezTo>
                      <a:lnTo>
                        <a:pt x="0" y="2"/>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6" name="Freeform 37"/>
                <p:cNvSpPr>
                  <a:spLocks noChangeAspect="1"/>
                </p:cNvSpPr>
                <p:nvPr/>
              </p:nvSpPr>
              <p:spPr bwMode="auto">
                <a:xfrm>
                  <a:off x="2515" y="1336"/>
                  <a:ext cx="12" cy="62"/>
                </a:xfrm>
                <a:custGeom>
                  <a:avLst/>
                  <a:gdLst>
                    <a:gd name="T0" fmla="*/ 0 w 6"/>
                    <a:gd name="T1" fmla="*/ 1 h 31"/>
                    <a:gd name="T2" fmla="*/ 0 w 6"/>
                    <a:gd name="T3" fmla="*/ 2 h 31"/>
                    <a:gd name="T4" fmla="*/ 1 w 6"/>
                    <a:gd name="T5" fmla="*/ 4 h 31"/>
                    <a:gd name="T6" fmla="*/ 3 w 6"/>
                    <a:gd name="T7" fmla="*/ 10 h 31"/>
                    <a:gd name="T8" fmla="*/ 3 w 6"/>
                    <a:gd name="T9" fmla="*/ 15 h 31"/>
                    <a:gd name="T10" fmla="*/ 3 w 6"/>
                    <a:gd name="T11" fmla="*/ 20 h 31"/>
                    <a:gd name="T12" fmla="*/ 2 w 6"/>
                    <a:gd name="T13" fmla="*/ 25 h 31"/>
                    <a:gd name="T14" fmla="*/ 1 w 6"/>
                    <a:gd name="T15" fmla="*/ 28 h 31"/>
                    <a:gd name="T16" fmla="*/ 0 w 6"/>
                    <a:gd name="T17" fmla="*/ 30 h 31"/>
                    <a:gd name="T18" fmla="*/ 0 w 6"/>
                    <a:gd name="T19" fmla="*/ 30 h 31"/>
                    <a:gd name="T20" fmla="*/ 1 w 6"/>
                    <a:gd name="T21" fmla="*/ 31 h 31"/>
                    <a:gd name="T22" fmla="*/ 2 w 6"/>
                    <a:gd name="T23" fmla="*/ 30 h 31"/>
                    <a:gd name="T24" fmla="*/ 3 w 6"/>
                    <a:gd name="T25" fmla="*/ 28 h 31"/>
                    <a:gd name="T26" fmla="*/ 6 w 6"/>
                    <a:gd name="T27" fmla="*/ 22 h 31"/>
                    <a:gd name="T28" fmla="*/ 6 w 6"/>
                    <a:gd name="T29" fmla="*/ 15 h 31"/>
                    <a:gd name="T30" fmla="*/ 6 w 6"/>
                    <a:gd name="T31" fmla="*/ 9 h 31"/>
                    <a:gd name="T32" fmla="*/ 3 w 6"/>
                    <a:gd name="T33" fmla="*/ 3 h 31"/>
                    <a:gd name="T34" fmla="*/ 2 w 6"/>
                    <a:gd name="T35" fmla="*/ 1 h 31"/>
                    <a:gd name="T36" fmla="*/ 0 w 6"/>
                    <a:gd name="T37" fmla="*/ 0 h 31"/>
                    <a:gd name="T38" fmla="*/ 0 w 6"/>
                    <a:gd name="T39" fmla="*/ 0 h 31"/>
                    <a:gd name="T40" fmla="*/ 0 w 6"/>
                    <a:gd name="T41" fmla="*/ 1 h 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
                    <a:gd name="T64" fmla="*/ 0 h 31"/>
                    <a:gd name="T65" fmla="*/ 6 w 6"/>
                    <a:gd name="T66" fmla="*/ 31 h 3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 h="31">
                      <a:moveTo>
                        <a:pt x="0" y="1"/>
                      </a:moveTo>
                      <a:cubicBezTo>
                        <a:pt x="0" y="1"/>
                        <a:pt x="0" y="1"/>
                        <a:pt x="0" y="2"/>
                      </a:cubicBezTo>
                      <a:cubicBezTo>
                        <a:pt x="1" y="3"/>
                        <a:pt x="1" y="4"/>
                        <a:pt x="1" y="4"/>
                      </a:cubicBezTo>
                      <a:cubicBezTo>
                        <a:pt x="2" y="6"/>
                        <a:pt x="2" y="8"/>
                        <a:pt x="3" y="10"/>
                      </a:cubicBezTo>
                      <a:cubicBezTo>
                        <a:pt x="3" y="12"/>
                        <a:pt x="3" y="13"/>
                        <a:pt x="3" y="15"/>
                      </a:cubicBezTo>
                      <a:cubicBezTo>
                        <a:pt x="3" y="17"/>
                        <a:pt x="3" y="18"/>
                        <a:pt x="3" y="20"/>
                      </a:cubicBezTo>
                      <a:cubicBezTo>
                        <a:pt x="3" y="22"/>
                        <a:pt x="2" y="23"/>
                        <a:pt x="2" y="25"/>
                      </a:cubicBezTo>
                      <a:cubicBezTo>
                        <a:pt x="2" y="25"/>
                        <a:pt x="1" y="26"/>
                        <a:pt x="1" y="28"/>
                      </a:cubicBezTo>
                      <a:cubicBezTo>
                        <a:pt x="0" y="29"/>
                        <a:pt x="0" y="29"/>
                        <a:pt x="0" y="30"/>
                      </a:cubicBezTo>
                      <a:cubicBezTo>
                        <a:pt x="0" y="30"/>
                        <a:pt x="0" y="30"/>
                        <a:pt x="0" y="30"/>
                      </a:cubicBezTo>
                      <a:cubicBezTo>
                        <a:pt x="1" y="31"/>
                        <a:pt x="1" y="31"/>
                        <a:pt x="1" y="31"/>
                      </a:cubicBezTo>
                      <a:cubicBezTo>
                        <a:pt x="1" y="31"/>
                        <a:pt x="1" y="30"/>
                        <a:pt x="2" y="30"/>
                      </a:cubicBezTo>
                      <a:cubicBezTo>
                        <a:pt x="2" y="30"/>
                        <a:pt x="3" y="29"/>
                        <a:pt x="3" y="28"/>
                      </a:cubicBezTo>
                      <a:cubicBezTo>
                        <a:pt x="4" y="26"/>
                        <a:pt x="5" y="24"/>
                        <a:pt x="6" y="22"/>
                      </a:cubicBezTo>
                      <a:cubicBezTo>
                        <a:pt x="6" y="20"/>
                        <a:pt x="6" y="17"/>
                        <a:pt x="6" y="15"/>
                      </a:cubicBezTo>
                      <a:cubicBezTo>
                        <a:pt x="6" y="13"/>
                        <a:pt x="6" y="11"/>
                        <a:pt x="6" y="9"/>
                      </a:cubicBezTo>
                      <a:cubicBezTo>
                        <a:pt x="5" y="7"/>
                        <a:pt x="4" y="5"/>
                        <a:pt x="3" y="3"/>
                      </a:cubicBezTo>
                      <a:cubicBezTo>
                        <a:pt x="3" y="2"/>
                        <a:pt x="2" y="1"/>
                        <a:pt x="2" y="1"/>
                      </a:cubicBezTo>
                      <a:cubicBezTo>
                        <a:pt x="1" y="0"/>
                        <a:pt x="1" y="0"/>
                        <a:pt x="0" y="0"/>
                      </a:cubicBezTo>
                      <a:cubicBezTo>
                        <a:pt x="0" y="0"/>
                        <a:pt x="0" y="0"/>
                        <a:pt x="0" y="0"/>
                      </a:cubicBezTo>
                      <a:lnTo>
                        <a:pt x="0" y="1"/>
                      </a:lnTo>
                      <a:close/>
                    </a:path>
                  </a:pathLst>
                </a:custGeom>
                <a:solidFill>
                  <a:srgbClr val="0B3C68"/>
                </a:solidFill>
                <a:ln w="9525">
                  <a:noFill/>
                  <a:round/>
                </a:ln>
              </p:spPr>
              <p:txBody>
                <a:bodyPr/>
                <a:p>
                  <a:pPr eaLnBrk="1" hangingPunct="1"/>
                  <a:endParaRPr lang="zh-CN" altLang="en-US" sz="525" dirty="0">
                    <a:solidFill>
                      <a:prstClr val="black"/>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52" name="圆角矩形 54"/>
              <p:cNvSpPr/>
              <p:nvPr/>
            </p:nvSpPr>
            <p:spPr bwMode="auto">
              <a:xfrm>
                <a:off x="1200151" y="4876800"/>
                <a:ext cx="828674" cy="1143000"/>
              </a:xfrm>
              <a:prstGeom prst="roundRect">
                <a:avLst>
                  <a:gd name="adj" fmla="val 7472"/>
                </a:avLst>
              </a:prstGeom>
              <a:noFill/>
              <a:ln>
                <a:no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2199" tIns="31099" rIns="62199" bIns="31099" numCol="1" rtlCol="0" anchor="t" anchorCtr="0" compatLnSpc="1"/>
              <a:p>
                <a:pPr defTabSz="621665" eaLnBrk="1" hangingPunct="1"/>
                <a:endParaRPr lang="zh-CN" altLang="en-US" sz="525" dirty="0">
                  <a:solidFill>
                    <a:prstClr val="black"/>
                  </a:solidFill>
                  <a:latin typeface="微软雅黑" panose="020B0503020204020204" pitchFamily="34" charset="-122"/>
                  <a:ea typeface="微软雅黑" panose="020B0503020204020204" pitchFamily="34" charset="-122"/>
                </a:endParaRPr>
              </a:p>
            </p:txBody>
          </p:sp>
        </p:grpSp>
        <p:sp>
          <p:nvSpPr>
            <p:cNvPr id="14" name="任意多边形 13"/>
            <p:cNvSpPr/>
            <p:nvPr/>
          </p:nvSpPr>
          <p:spPr bwMode="auto">
            <a:xfrm rot="360000">
              <a:off x="1017464" y="4103082"/>
              <a:ext cx="5000764" cy="896874"/>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16" name="云形 15"/>
            <p:cNvSpPr/>
            <p:nvPr/>
          </p:nvSpPr>
          <p:spPr bwMode="auto">
            <a:xfrm>
              <a:off x="2291698" y="1656797"/>
              <a:ext cx="3934473" cy="1519052"/>
            </a:xfrm>
            <a:prstGeom prst="cloud">
              <a:avLst/>
            </a:prstGeom>
            <a:solidFill>
              <a:srgbClr val="99CCFF"/>
            </a:solidFill>
            <a:ln>
              <a:noFill/>
            </a:ln>
            <a:effectLst/>
          </p:spPr>
          <p:txBody>
            <a:bodyPr vert="horz" wrap="square" lIns="68562" tIns="34281" rIns="68562" bIns="34281" numCol="1" rtlCol="0" anchor="t" anchorCtr="0" compatLnSpc="1"/>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17" name="文本框 16"/>
            <p:cNvSpPr txBox="1"/>
            <p:nvPr/>
          </p:nvSpPr>
          <p:spPr>
            <a:xfrm>
              <a:off x="3616737" y="1739247"/>
              <a:ext cx="2018286" cy="214552"/>
            </a:xfrm>
            <a:prstGeom prst="rect">
              <a:avLst/>
            </a:prstGeom>
            <a:noFill/>
          </p:spPr>
          <p:txBody>
            <a:bodyPr wrap="square" rtlCol="0">
              <a:spAutoFit/>
            </a:bodyPr>
            <a:p>
              <a:pPr eaLnBrk="1" hangingPunct="1"/>
              <a:r>
                <a:rPr lang="en-US" altLang="zh-CN" sz="900" b="1" dirty="0">
                  <a:solidFill>
                    <a:schemeClr val="bg1"/>
                  </a:solidFill>
                  <a:latin typeface="微软雅黑" panose="020B0503020204020204" pitchFamily="34" charset="-122"/>
                  <a:ea typeface="微软雅黑" panose="020B0503020204020204" pitchFamily="34" charset="-122"/>
                </a:rPr>
                <a:t>Core</a:t>
              </a:r>
              <a:r>
                <a:rPr lang="zh-CN" altLang="en-US" sz="900" b="1" dirty="0">
                  <a:solidFill>
                    <a:schemeClr val="bg1"/>
                  </a:solidFill>
                  <a:latin typeface="微软雅黑" panose="020B0503020204020204" pitchFamily="34" charset="-122"/>
                  <a:ea typeface="微软雅黑" panose="020B0503020204020204" pitchFamily="34" charset="-122"/>
                </a:rPr>
                <a:t> </a:t>
              </a:r>
              <a:r>
                <a:rPr lang="en-US" altLang="zh-CN" sz="900" b="1" dirty="0">
                  <a:solidFill>
                    <a:schemeClr val="bg1"/>
                  </a:solidFill>
                  <a:latin typeface="微软雅黑" panose="020B0503020204020204" pitchFamily="34" charset="-122"/>
                  <a:ea typeface="微软雅黑" panose="020B0503020204020204" pitchFamily="34" charset="-122"/>
                </a:rPr>
                <a:t>Network</a:t>
              </a:r>
              <a:endParaRPr lang="en-US" altLang="zh-CN" sz="900" b="1" dirty="0">
                <a:solidFill>
                  <a:schemeClr val="bg1"/>
                </a:solidFill>
                <a:latin typeface="微软雅黑" panose="020B0503020204020204" pitchFamily="34" charset="-122"/>
                <a:ea typeface="微软雅黑" panose="020B0503020204020204" pitchFamily="34" charset="-122"/>
              </a:endParaRPr>
            </a:p>
          </p:txBody>
        </p:sp>
        <p:sp>
          <p:nvSpPr>
            <p:cNvPr id="18" name="Freeform 27"/>
            <p:cNvSpPr>
              <a:spLocks noEditPoints="1"/>
            </p:cNvSpPr>
            <p:nvPr/>
          </p:nvSpPr>
          <p:spPr bwMode="auto">
            <a:xfrm>
              <a:off x="979706" y="1810003"/>
              <a:ext cx="1594625" cy="689616"/>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D1FDD2"/>
            </a:solidFill>
            <a:ln w="28575">
              <a:solidFill>
                <a:srgbClr val="00B050"/>
              </a:solidFill>
              <a:prstDash val="sysDot"/>
              <a:round/>
            </a:ln>
            <a:effectLst>
              <a:outerShdw blurRad="44450" dist="27940" dir="5400000" algn="ctr">
                <a:srgbClr val="000000">
                  <a:alpha val="32000"/>
                </a:srgbClr>
              </a:outerShdw>
            </a:effectLst>
          </p:spPr>
          <p:txBody>
            <a:bodyPr lIns="68525" tIns="34262" rIns="68525" bIns="34262"/>
            <a:p>
              <a:pPr defTabSz="913765" eaLnBrk="1" hangingPunct="1">
                <a:defRPr/>
              </a:pPr>
              <a:endParaRPr lang="zh-CN" altLang="en-US" sz="785" kern="0" dirty="0">
                <a:solidFill>
                  <a:srgbClr val="7030A0"/>
                </a:solidFill>
                <a:latin typeface="Arial" panose="020B0604020202020204" pitchFamily="34" charset="0"/>
                <a:ea typeface="宋体" panose="02010600030101010101" pitchFamily="2" charset="-122"/>
                <a:cs typeface="Arial" panose="020B0604020202020204" pitchFamily="34" charset="0"/>
              </a:endParaRPr>
            </a:p>
          </p:txBody>
        </p:sp>
        <p:sp>
          <p:nvSpPr>
            <p:cNvPr id="19" name="Rectangle: Rounded Corners 39"/>
            <p:cNvSpPr>
              <a:spLocks noChangeArrowheads="1"/>
            </p:cNvSpPr>
            <p:nvPr/>
          </p:nvSpPr>
          <p:spPr bwMode="auto">
            <a:xfrm>
              <a:off x="1432427" y="2047058"/>
              <a:ext cx="688975" cy="327917"/>
            </a:xfrm>
            <a:prstGeom prst="roundRect">
              <a:avLst>
                <a:gd name="adj" fmla="val 6037"/>
              </a:avLst>
            </a:prstGeom>
            <a:solidFill>
              <a:schemeClr val="accent5">
                <a:lumMod val="90000"/>
              </a:schemeClr>
            </a:solidFill>
            <a:ln>
              <a:noFill/>
            </a:ln>
          </p:spPr>
          <p:txBody>
            <a:bodyPr vert="horz" wrap="square" lIns="68562" tIns="34281" rIns="68562" bIns="34281" numCol="1" anchor="ctr" anchorCtr="0" compatLnSpc="1"/>
            <a:p>
              <a:pPr eaLnBrk="1" hangingPunct="1"/>
              <a:endParaRPr lang="en-US" sz="900">
                <a:solidFill>
                  <a:srgbClr val="000000"/>
                </a:solidFill>
                <a:latin typeface="Calibri" panose="020F0502020204030204" pitchFamily="34" charset="0"/>
                <a:ea typeface="宋体" panose="02010600030101010101" pitchFamily="2" charset="-122"/>
              </a:endParaRPr>
            </a:p>
          </p:txBody>
        </p:sp>
        <p:sp>
          <p:nvSpPr>
            <p:cNvPr id="20" name="Rectangle 37"/>
            <p:cNvSpPr/>
            <p:nvPr/>
          </p:nvSpPr>
          <p:spPr>
            <a:xfrm>
              <a:off x="1405163" y="2076370"/>
              <a:ext cx="821474" cy="192623"/>
            </a:xfrm>
            <a:prstGeom prst="rect">
              <a:avLst/>
            </a:prstGeom>
          </p:spPr>
          <p:txBody>
            <a:bodyPr wrap="square">
              <a:spAutoFit/>
            </a:bodyPr>
            <a:p>
              <a:pPr eaLnBrk="1" hangingPunct="1"/>
              <a:r>
                <a:rPr lang="en-US" sz="750" b="1" dirty="0">
                  <a:solidFill>
                    <a:schemeClr val="bg1"/>
                  </a:solidFill>
                  <a:latin typeface="微软雅黑" panose="020B0503020204020204" pitchFamily="34" charset="-122"/>
                  <a:ea typeface="微软雅黑" panose="020B0503020204020204" pitchFamily="34" charset="-122"/>
                </a:rPr>
                <a:t>UTM</a:t>
              </a:r>
              <a:endParaRPr lang="en-US" sz="750" b="1" dirty="0">
                <a:solidFill>
                  <a:schemeClr val="bg1"/>
                </a:solidFill>
                <a:latin typeface="微软雅黑" panose="020B0503020204020204" pitchFamily="34" charset="-122"/>
                <a:ea typeface="微软雅黑" panose="020B0503020204020204" pitchFamily="34" charset="-122"/>
              </a:endParaRPr>
            </a:p>
          </p:txBody>
        </p:sp>
        <p:pic>
          <p:nvPicPr>
            <p:cNvPr id="21" name="Picture 14" descr="https://timgsa.baidu.com/timg?image&amp;quality=80&amp;size=b9999_10000&amp;sec=1502845792&amp;di=bb653431bad1df5529491bff10f4447d&amp;imgtype=jpg&amp;er=1&amp;src=http%3A%2F%2Fimg.atobo.com%2FProductImg%2FProduct%2F1%2F0%2F1%2F7%2F1265%2F10171265%2FMiddle2%2F2016_9_13_10_18_1_55481.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6924" y="3718951"/>
              <a:ext cx="542632" cy="373568"/>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组合 21"/>
            <p:cNvGrpSpPr/>
            <p:nvPr/>
          </p:nvGrpSpPr>
          <p:grpSpPr>
            <a:xfrm>
              <a:off x="5096740" y="3438292"/>
              <a:ext cx="1553538" cy="520378"/>
              <a:chOff x="5830165" y="3810220"/>
              <a:chExt cx="1553538" cy="520378"/>
            </a:xfrm>
          </p:grpSpPr>
          <p:sp>
            <p:nvSpPr>
              <p:cNvPr id="49" name="云形 48"/>
              <p:cNvSpPr/>
              <p:nvPr/>
            </p:nvSpPr>
            <p:spPr bwMode="auto">
              <a:xfrm>
                <a:off x="5830165" y="3810220"/>
                <a:ext cx="1553538" cy="520378"/>
              </a:xfrm>
              <a:prstGeom prst="cloud">
                <a:avLst/>
              </a:prstGeom>
              <a:solidFill>
                <a:srgbClr val="99CCFF"/>
              </a:solidFill>
              <a:ln>
                <a:noFill/>
              </a:ln>
              <a:effectLst/>
            </p:spPr>
            <p:txBody>
              <a:bodyPr vert="horz" wrap="square" lIns="68562" tIns="34281" rIns="68562" bIns="34281" numCol="1" rtlCol="0" anchor="t" anchorCtr="0" compatLnSpc="1"/>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sp>
            <p:nvSpPr>
              <p:cNvPr id="50" name="文本框 49"/>
              <p:cNvSpPr txBox="1"/>
              <p:nvPr/>
            </p:nvSpPr>
            <p:spPr>
              <a:xfrm>
                <a:off x="6223842" y="3963088"/>
                <a:ext cx="927463" cy="214552"/>
              </a:xfrm>
              <a:prstGeom prst="rect">
                <a:avLst/>
              </a:prstGeom>
              <a:noFill/>
            </p:spPr>
            <p:txBody>
              <a:bodyPr wrap="square" rtlCol="0">
                <a:spAutoFit/>
              </a:bodyPr>
              <a:p>
                <a:pPr eaLnBrk="1" hangingPunct="1"/>
                <a:r>
                  <a:rPr lang="en-US" altLang="zh-CN" sz="900" dirty="0">
                    <a:solidFill>
                      <a:srgbClr val="000000"/>
                    </a:solidFill>
                    <a:latin typeface="微软雅黑" panose="020B0503020204020204" pitchFamily="34" charset="-122"/>
                    <a:ea typeface="微软雅黑" panose="020B0503020204020204" pitchFamily="34" charset="-122"/>
                  </a:rPr>
                  <a:t>O&amp;M</a:t>
                </a:r>
                <a:endParaRPr lang="en-US" altLang="zh-CN" sz="900" dirty="0">
                  <a:solidFill>
                    <a:srgbClr val="000000"/>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bwMode="auto">
            <a:xfrm>
              <a:off x="628814" y="5239260"/>
              <a:ext cx="683672" cy="5266"/>
            </a:xfrm>
            <a:prstGeom prst="line">
              <a:avLst/>
            </a:prstGeom>
            <a:noFill/>
            <a:ln w="3810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文本框 24"/>
            <p:cNvSpPr txBox="1"/>
            <p:nvPr/>
          </p:nvSpPr>
          <p:spPr>
            <a:xfrm>
              <a:off x="1340928" y="5127258"/>
              <a:ext cx="1731149" cy="197957"/>
            </a:xfrm>
            <a:prstGeom prst="rect">
              <a:avLst/>
            </a:prstGeom>
            <a:noFill/>
          </p:spPr>
          <p:txBody>
            <a:bodyPr wrap="square" rtlCol="0">
              <a:spAutoFit/>
            </a:bodyPr>
            <a:p>
              <a:pPr eaLnBrk="1" hangingPunct="1"/>
              <a:r>
                <a:rPr lang="en-US" altLang="zh-CN" sz="785" dirty="0">
                  <a:solidFill>
                    <a:srgbClr val="000000"/>
                  </a:solidFill>
                  <a:latin typeface="微软雅黑" panose="020B0503020204020204" pitchFamily="34" charset="-122"/>
                  <a:ea typeface="微软雅黑" panose="020B0503020204020204" pitchFamily="34" charset="-122"/>
                </a:rPr>
                <a:t>UAV flight path</a:t>
              </a:r>
              <a:endParaRPr lang="en-US" altLang="zh-CN" sz="785" dirty="0">
                <a:solidFill>
                  <a:srgbClr val="00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667354" y="2027156"/>
              <a:ext cx="1238749" cy="327755"/>
              <a:chOff x="4153004" y="2360984"/>
              <a:chExt cx="1238749" cy="327755"/>
            </a:xfrm>
          </p:grpSpPr>
          <p:sp>
            <p:nvSpPr>
              <p:cNvPr id="47" name="Rectangle: Rounded Corners 39"/>
              <p:cNvSpPr>
                <a:spLocks noChangeArrowheads="1"/>
              </p:cNvSpPr>
              <p:nvPr/>
            </p:nvSpPr>
            <p:spPr bwMode="auto">
              <a:xfrm>
                <a:off x="4200072" y="2360984"/>
                <a:ext cx="1191681" cy="327755"/>
              </a:xfrm>
              <a:prstGeom prst="roundRect">
                <a:avLst>
                  <a:gd name="adj" fmla="val 6037"/>
                </a:avLst>
              </a:prstGeom>
              <a:solidFill>
                <a:schemeClr val="accent5">
                  <a:lumMod val="90000"/>
                </a:schemeClr>
              </a:solidFill>
              <a:ln>
                <a:noFill/>
              </a:ln>
            </p:spPr>
            <p:txBody>
              <a:bodyPr vert="horz" wrap="square" lIns="68562" tIns="34281" rIns="68562" bIns="34281" numCol="1" anchor="ctr" anchorCtr="0" compatLnSpc="1"/>
              <a:p>
                <a:pPr eaLnBrk="1" hangingPunct="1"/>
                <a:endParaRPr lang="en-US" sz="900">
                  <a:solidFill>
                    <a:srgbClr val="000000"/>
                  </a:solidFill>
                  <a:latin typeface="Calibri" panose="020F0502020204030204" pitchFamily="34" charset="0"/>
                  <a:ea typeface="宋体" panose="02010600030101010101" pitchFamily="2" charset="-122"/>
                </a:endParaRPr>
              </a:p>
            </p:txBody>
          </p:sp>
          <p:sp>
            <p:nvSpPr>
              <p:cNvPr id="48" name="Rectangle 37"/>
              <p:cNvSpPr/>
              <p:nvPr/>
            </p:nvSpPr>
            <p:spPr>
              <a:xfrm>
                <a:off x="4153004" y="2398916"/>
                <a:ext cx="1238749" cy="192623"/>
              </a:xfrm>
              <a:prstGeom prst="rect">
                <a:avLst/>
              </a:prstGeom>
            </p:spPr>
            <p:txBody>
              <a:bodyPr wrap="square">
                <a:spAutoFit/>
              </a:bodyPr>
              <a:p>
                <a:pPr algn="ctr" eaLnBrk="1" hangingPunct="1"/>
                <a:r>
                  <a:rPr lang="en-US" sz="750" b="1" dirty="0">
                    <a:solidFill>
                      <a:schemeClr val="bg1"/>
                    </a:solidFill>
                    <a:latin typeface="微软雅黑" panose="020B0503020204020204" pitchFamily="34" charset="-122"/>
                    <a:ea typeface="微软雅黑" panose="020B0503020204020204" pitchFamily="34" charset="-122"/>
                  </a:rPr>
                  <a:t>New NF</a:t>
                </a:r>
                <a:endParaRPr lang="zh-CN" altLang="en-US" sz="750" b="1" dirty="0">
                  <a:solidFill>
                    <a:schemeClr val="bg1"/>
                  </a:solidFill>
                  <a:latin typeface="微软雅黑" panose="020B0503020204020204" pitchFamily="34" charset="-122"/>
                  <a:ea typeface="微软雅黑" panose="020B0503020204020204" pitchFamily="34" charset="-122"/>
                </a:endParaRPr>
              </a:p>
            </p:txBody>
          </p:sp>
        </p:grpSp>
        <p:cxnSp>
          <p:nvCxnSpPr>
            <p:cNvPr id="28" name="Straight Connector 114"/>
            <p:cNvCxnSpPr/>
            <p:nvPr/>
          </p:nvCxnSpPr>
          <p:spPr bwMode="auto">
            <a:xfrm flipH="1" flipV="1">
              <a:off x="2303409" y="2061314"/>
              <a:ext cx="2407698" cy="3771"/>
            </a:xfrm>
            <a:prstGeom prst="line">
              <a:avLst/>
            </a:prstGeom>
            <a:noFill/>
            <a:ln w="57150"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Connector 114"/>
            <p:cNvCxnSpPr/>
            <p:nvPr/>
          </p:nvCxnSpPr>
          <p:spPr bwMode="auto">
            <a:xfrm>
              <a:off x="5403842" y="2374810"/>
              <a:ext cx="646615" cy="1143689"/>
            </a:xfrm>
            <a:prstGeom prst="line">
              <a:avLst/>
            </a:prstGeom>
            <a:noFill/>
            <a:ln w="57150"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0" name="组合 29"/>
            <p:cNvGrpSpPr/>
            <p:nvPr/>
          </p:nvGrpSpPr>
          <p:grpSpPr>
            <a:xfrm>
              <a:off x="2802702" y="2477892"/>
              <a:ext cx="784225" cy="327917"/>
              <a:chOff x="4155252" y="2487870"/>
              <a:chExt cx="784225" cy="327917"/>
            </a:xfrm>
          </p:grpSpPr>
          <p:sp>
            <p:nvSpPr>
              <p:cNvPr id="45" name="Rectangle: Rounded Corners 39"/>
              <p:cNvSpPr>
                <a:spLocks noChangeArrowheads="1"/>
              </p:cNvSpPr>
              <p:nvPr/>
            </p:nvSpPr>
            <p:spPr bwMode="auto">
              <a:xfrm>
                <a:off x="4200517" y="2487870"/>
                <a:ext cx="688975" cy="327917"/>
              </a:xfrm>
              <a:prstGeom prst="roundRect">
                <a:avLst>
                  <a:gd name="adj" fmla="val 6037"/>
                </a:avLst>
              </a:prstGeom>
              <a:solidFill>
                <a:schemeClr val="accent5">
                  <a:lumMod val="90000"/>
                </a:schemeClr>
              </a:solidFill>
              <a:ln>
                <a:noFill/>
              </a:ln>
            </p:spPr>
            <p:txBody>
              <a:bodyPr vert="horz" wrap="square" lIns="68562" tIns="34281" rIns="68562" bIns="34281" numCol="1" anchor="ctr" anchorCtr="0" compatLnSpc="1"/>
              <a:p>
                <a:pPr eaLnBrk="1" hangingPunct="1"/>
                <a:endParaRPr lang="en-US" sz="900">
                  <a:solidFill>
                    <a:srgbClr val="000000"/>
                  </a:solidFill>
                  <a:latin typeface="Calibri" panose="020F0502020204030204" pitchFamily="34" charset="0"/>
                  <a:ea typeface="宋体" panose="02010600030101010101" pitchFamily="2" charset="-122"/>
                </a:endParaRPr>
              </a:p>
            </p:txBody>
          </p:sp>
          <p:sp>
            <p:nvSpPr>
              <p:cNvPr id="46" name="Rectangle 37"/>
              <p:cNvSpPr/>
              <p:nvPr/>
            </p:nvSpPr>
            <p:spPr>
              <a:xfrm>
                <a:off x="4155252" y="2531505"/>
                <a:ext cx="784225" cy="192623"/>
              </a:xfrm>
              <a:prstGeom prst="rect">
                <a:avLst/>
              </a:prstGeom>
            </p:spPr>
            <p:txBody>
              <a:bodyPr wrap="square">
                <a:spAutoFit/>
              </a:bodyPr>
              <a:p>
                <a:pPr algn="ctr" eaLnBrk="1" hangingPunct="1"/>
                <a:r>
                  <a:rPr lang="en-US" sz="750" b="1" dirty="0">
                    <a:solidFill>
                      <a:schemeClr val="bg1"/>
                    </a:solidFill>
                    <a:latin typeface="微软雅黑" panose="020B0503020204020204" pitchFamily="34" charset="-122"/>
                    <a:ea typeface="微软雅黑" panose="020B0503020204020204" pitchFamily="34" charset="-122"/>
                  </a:rPr>
                  <a:t>AMF</a:t>
                </a:r>
                <a:endParaRPr lang="en-US" sz="750" b="1" dirty="0">
                  <a:solidFill>
                    <a:schemeClr val="bg1"/>
                  </a:solidFill>
                  <a:latin typeface="微软雅黑" panose="020B0503020204020204" pitchFamily="34" charset="-122"/>
                  <a:ea typeface="微软雅黑" panose="020B0503020204020204" pitchFamily="34" charset="-122"/>
                </a:endParaRPr>
              </a:p>
            </p:txBody>
          </p:sp>
        </p:grpSp>
        <p:cxnSp>
          <p:nvCxnSpPr>
            <p:cNvPr id="31" name="Straight Connector 114"/>
            <p:cNvCxnSpPr>
              <a:stCxn id="45" idx="1"/>
            </p:cNvCxnSpPr>
            <p:nvPr/>
          </p:nvCxnSpPr>
          <p:spPr bwMode="auto">
            <a:xfrm flipH="1">
              <a:off x="1441261" y="2641839"/>
              <a:ext cx="1406697" cy="1098838"/>
            </a:xfrm>
            <a:prstGeom prst="line">
              <a:avLst/>
            </a:prstGeom>
            <a:noFill/>
            <a:ln w="57150"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Straight Connector 114"/>
            <p:cNvCxnSpPr>
              <a:stCxn id="47" idx="1"/>
              <a:endCxn id="45" idx="3"/>
            </p:cNvCxnSpPr>
            <p:nvPr/>
          </p:nvCxnSpPr>
          <p:spPr bwMode="auto">
            <a:xfrm flipH="1">
              <a:off x="3537092" y="2191594"/>
              <a:ext cx="1177775" cy="450441"/>
            </a:xfrm>
            <a:prstGeom prst="line">
              <a:avLst/>
            </a:prstGeom>
            <a:noFill/>
            <a:ln w="57150" cap="flat" cmpd="sng" algn="ctr">
              <a:solidFill>
                <a:srgbClr val="009999"/>
              </a:solidFill>
              <a:prstDash val="dash"/>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114"/>
            <p:cNvCxnSpPr>
              <a:endCxn id="21" idx="0"/>
            </p:cNvCxnSpPr>
            <p:nvPr/>
          </p:nvCxnSpPr>
          <p:spPr bwMode="auto">
            <a:xfrm flipH="1">
              <a:off x="418598" y="2474110"/>
              <a:ext cx="1022664" cy="1244639"/>
            </a:xfrm>
            <a:prstGeom prst="line">
              <a:avLst/>
            </a:prstGeom>
            <a:noFill/>
            <a:ln w="57150" cap="flat" cmpd="sng" algn="ctr">
              <a:solidFill>
                <a:srgbClr val="009999"/>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7" name="Group 126"/>
            <p:cNvGrpSpPr/>
            <p:nvPr/>
          </p:nvGrpSpPr>
          <p:grpSpPr>
            <a:xfrm>
              <a:off x="293439" y="4054250"/>
              <a:ext cx="395436" cy="343866"/>
              <a:chOff x="-175468" y="1774693"/>
              <a:chExt cx="395436" cy="343866"/>
            </a:xfrm>
          </p:grpSpPr>
          <p:sp>
            <p:nvSpPr>
              <p:cNvPr id="43" name="Oval 127"/>
              <p:cNvSpPr/>
              <p:nvPr/>
            </p:nvSpPr>
            <p:spPr bwMode="auto">
              <a:xfrm>
                <a:off x="-91791" y="1807591"/>
                <a:ext cx="311759" cy="310968"/>
              </a:xfrm>
              <a:prstGeom prst="ellipse">
                <a:avLst/>
              </a:prstGeom>
              <a:solidFill>
                <a:srgbClr val="990000"/>
              </a:solidFill>
              <a:ln>
                <a:noFill/>
              </a:ln>
              <a:effectLst/>
            </p:spPr>
            <p:txBody>
              <a:bodyPr vert="horz" wrap="square" lIns="68562" tIns="34281" rIns="68562" bIns="34281" numCol="1" rtlCol="0" anchor="t" anchorCtr="0" compatLnSpc="1"/>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44" name="文本框 21"/>
              <p:cNvSpPr txBox="1"/>
              <p:nvPr/>
            </p:nvSpPr>
            <p:spPr>
              <a:xfrm>
                <a:off x="-175468" y="1774693"/>
                <a:ext cx="354496" cy="256040"/>
              </a:xfrm>
              <a:prstGeom prst="rect">
                <a:avLst/>
              </a:prstGeom>
              <a:noFill/>
            </p:spPr>
            <p:txBody>
              <a:bodyPr wrap="square" lIns="91364" tIns="45684" rIns="91364" bIns="45684" rtlCol="0">
                <a:spAutoFit/>
              </a:bodyPr>
              <a:p>
                <a:pPr eaLnBrk="1" hangingPunct="1"/>
                <a:r>
                  <a:rPr lang="en-US" sz="1200" b="1" dirty="0">
                    <a:solidFill>
                      <a:srgbClr val="FFFFFF"/>
                    </a:solidFill>
                    <a:latin typeface="Calibri" panose="020F0502020204030204" pitchFamily="34" charset="0"/>
                    <a:ea typeface="宋体" panose="02010600030101010101" pitchFamily="2" charset="-122"/>
                  </a:rPr>
                  <a:t>A</a:t>
                </a:r>
                <a:endParaRPr lang="en-US" sz="1200" b="1" dirty="0">
                  <a:solidFill>
                    <a:srgbClr val="FFFFFF"/>
                  </a:solidFill>
                  <a:latin typeface="Calibri" panose="020F0502020204030204" pitchFamily="34" charset="0"/>
                  <a:ea typeface="宋体" panose="02010600030101010101" pitchFamily="2" charset="-122"/>
                </a:endParaRPr>
              </a:p>
            </p:txBody>
          </p:sp>
        </p:grpSp>
        <p:grpSp>
          <p:nvGrpSpPr>
            <p:cNvPr id="38" name="Group 126"/>
            <p:cNvGrpSpPr/>
            <p:nvPr/>
          </p:nvGrpSpPr>
          <p:grpSpPr>
            <a:xfrm>
              <a:off x="5730383" y="5031619"/>
              <a:ext cx="379703" cy="339890"/>
              <a:chOff x="-3531" y="1765152"/>
              <a:chExt cx="379703" cy="339890"/>
            </a:xfrm>
          </p:grpSpPr>
          <p:sp>
            <p:nvSpPr>
              <p:cNvPr id="41" name="Oval 127"/>
              <p:cNvSpPr/>
              <p:nvPr/>
            </p:nvSpPr>
            <p:spPr bwMode="auto">
              <a:xfrm>
                <a:off x="64413" y="1794074"/>
                <a:ext cx="311759" cy="310968"/>
              </a:xfrm>
              <a:prstGeom prst="ellipse">
                <a:avLst/>
              </a:prstGeom>
              <a:solidFill>
                <a:srgbClr val="990000"/>
              </a:solidFill>
              <a:ln>
                <a:noFill/>
              </a:ln>
              <a:effectLst/>
            </p:spPr>
            <p:txBody>
              <a:bodyPr vert="horz" wrap="square" lIns="68562" tIns="34281" rIns="68562" bIns="34281" numCol="1" rtlCol="0" anchor="t" anchorCtr="0" compatLnSpc="1"/>
              <a:p>
                <a:pPr eaLnBrk="1" hangingPunct="1">
                  <a:buClr>
                    <a:srgbClr val="CC9900"/>
                  </a:buClr>
                </a:pPr>
                <a:endParaRPr lang="en-US" sz="1200" dirty="0">
                  <a:solidFill>
                    <a:srgbClr val="FFFFFF"/>
                  </a:solidFill>
                  <a:latin typeface="Arial" panose="020B0604020202020204" pitchFamily="34" charset="0"/>
                  <a:ea typeface="宋体" panose="02010600030101010101" pitchFamily="2" charset="-122"/>
                </a:endParaRPr>
              </a:p>
            </p:txBody>
          </p:sp>
          <p:sp>
            <p:nvSpPr>
              <p:cNvPr id="42" name="文本框 21"/>
              <p:cNvSpPr txBox="1"/>
              <p:nvPr/>
            </p:nvSpPr>
            <p:spPr>
              <a:xfrm>
                <a:off x="-3531" y="1765152"/>
                <a:ext cx="340501" cy="256040"/>
              </a:xfrm>
              <a:prstGeom prst="rect">
                <a:avLst/>
              </a:prstGeom>
              <a:noFill/>
            </p:spPr>
            <p:txBody>
              <a:bodyPr wrap="square" lIns="91364" tIns="45684" rIns="91364" bIns="45684" rtlCol="0">
                <a:spAutoFit/>
              </a:bodyPr>
              <a:p>
                <a:pPr eaLnBrk="1" hangingPunct="1"/>
                <a:r>
                  <a:rPr lang="en-US" sz="1200" b="1" dirty="0">
                    <a:solidFill>
                      <a:srgbClr val="FFFFFF"/>
                    </a:solidFill>
                    <a:latin typeface="Calibri" panose="020F0502020204030204" pitchFamily="34" charset="0"/>
                    <a:ea typeface="宋体" panose="02010600030101010101" pitchFamily="2" charset="-122"/>
                  </a:rPr>
                  <a:t>B</a:t>
                </a:r>
                <a:endParaRPr lang="en-US" sz="1200" b="1" dirty="0">
                  <a:solidFill>
                    <a:srgbClr val="FFFFFF"/>
                  </a:solidFill>
                  <a:latin typeface="Calibri" panose="020F0502020204030204" pitchFamily="34" charset="0"/>
                  <a:ea typeface="宋体" panose="02010600030101010101" pitchFamily="2" charset="-122"/>
                </a:endParaRPr>
              </a:p>
            </p:txBody>
          </p:sp>
        </p:grpSp>
      </p:grpSp>
      <p:sp>
        <p:nvSpPr>
          <p:cNvPr id="15" name="任意多边形 14"/>
          <p:cNvSpPr/>
          <p:nvPr/>
        </p:nvSpPr>
        <p:spPr bwMode="auto">
          <a:xfrm rot="11160000">
            <a:off x="5485656" y="4417353"/>
            <a:ext cx="2968487" cy="960907"/>
          </a:xfrm>
          <a:custGeom>
            <a:avLst/>
            <a:gdLst>
              <a:gd name="connsiteX0" fmla="*/ 0 w 5000625"/>
              <a:gd name="connsiteY0" fmla="*/ 108200 h 1155950"/>
              <a:gd name="connsiteX1" fmla="*/ 2171700 w 5000625"/>
              <a:gd name="connsiteY1" fmla="*/ 98675 h 1155950"/>
              <a:gd name="connsiteX2" fmla="*/ 5000625 w 5000625"/>
              <a:gd name="connsiteY2" fmla="*/ 1155950 h 1155950"/>
              <a:gd name="connsiteX3" fmla="*/ 5000625 w 5000625"/>
              <a:gd name="connsiteY3" fmla="*/ 1155950 h 1155950"/>
            </a:gdLst>
            <a:ahLst/>
            <a:cxnLst>
              <a:cxn ang="0">
                <a:pos x="connsiteX0" y="connsiteY0"/>
              </a:cxn>
              <a:cxn ang="0">
                <a:pos x="connsiteX1" y="connsiteY1"/>
              </a:cxn>
              <a:cxn ang="0">
                <a:pos x="connsiteX2" y="connsiteY2"/>
              </a:cxn>
              <a:cxn ang="0">
                <a:pos x="connsiteX3" y="connsiteY3"/>
              </a:cxn>
            </a:cxnLst>
            <a:rect l="l" t="t" r="r" b="b"/>
            <a:pathLst>
              <a:path w="5000625" h="1155950">
                <a:moveTo>
                  <a:pt x="0" y="108200"/>
                </a:moveTo>
                <a:cubicBezTo>
                  <a:pt x="669131" y="16125"/>
                  <a:pt x="1338263" y="-75950"/>
                  <a:pt x="2171700" y="98675"/>
                </a:cubicBezTo>
                <a:cubicBezTo>
                  <a:pt x="3005138" y="273300"/>
                  <a:pt x="5000625" y="1155950"/>
                  <a:pt x="5000625" y="1155950"/>
                </a:cubicBezTo>
                <a:lnTo>
                  <a:pt x="5000625" y="1155950"/>
                </a:lnTo>
              </a:path>
            </a:pathLst>
          </a:custGeom>
          <a:noFill/>
          <a:ln w="38100" cap="flat" cmpd="sng" algn="ctr">
            <a:solidFill>
              <a:schemeClr val="tx1">
                <a:lumMod val="95000"/>
                <a:lumOff val="5000"/>
              </a:schemeClr>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
            <a:pPr eaLnBrk="1" hangingPunct="1">
              <a:buClr>
                <a:srgbClr val="CC9900"/>
              </a:buClr>
              <a:buFont typeface="Wingdings" panose="05000000000000000000" pitchFamily="2" charset="2"/>
              <a:buChar char="n"/>
            </a:pPr>
            <a:endParaRPr lang="zh-CN" altLang="en-US" sz="1200">
              <a:solidFill>
                <a:srgbClr val="000000"/>
              </a:solidFill>
              <a:latin typeface="Arial" panose="020B0604020202020204" pitchFamily="34" charset="0"/>
              <a:ea typeface="宋体" panose="02010600030101010101" pitchFamily="2" charset="-122"/>
            </a:endParaRPr>
          </a:p>
        </p:txBody>
      </p:sp>
      <p:cxnSp>
        <p:nvCxnSpPr>
          <p:cNvPr id="24" name="Straight Connector 114"/>
          <p:cNvCxnSpPr/>
          <p:nvPr/>
        </p:nvCxnSpPr>
        <p:spPr bwMode="auto">
          <a:xfrm flipH="1" flipV="1">
            <a:off x="5392420" y="4170680"/>
            <a:ext cx="210185" cy="99695"/>
          </a:xfrm>
          <a:prstGeom prst="line">
            <a:avLst/>
          </a:prstGeom>
          <a:noFill/>
          <a:ln w="12700" cap="flat" cmpd="sng" algn="ctr">
            <a:solidFill>
              <a:schemeClr val="accent1">
                <a:shade val="50000"/>
              </a:schemeClr>
            </a:solidFill>
            <a:prstDash val="solid"/>
            <a:round/>
            <a:headEnd type="triangl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544513" y="73025"/>
            <a:ext cx="6827838" cy="1143000"/>
          </a:xfrm>
        </p:spPr>
        <p:txBody>
          <a:bodyPr vert="horz" wrap="square" lIns="91440" tIns="45720" rIns="91440" bIns="45720" numCol="1" anchor="ctr" anchorCtr="0" compatLnSpc="1"/>
          <a:lstStyle/>
          <a:p>
            <a:pPr>
              <a:buNone/>
            </a:pPr>
            <a:r>
              <a:rPr lang="en-US" altLang="zh-CN" b="1" dirty="0">
                <a:effectLst>
                  <a:outerShdw blurRad="38100" dist="38100" dir="2700000">
                    <a:srgbClr val="C0C0C0"/>
                  </a:outerShdw>
                </a:effectLst>
                <a:ea typeface="宋体" panose="02010600030101010101" pitchFamily="2" charset="-122"/>
              </a:rPr>
              <a:t>Objectives</a:t>
            </a:r>
            <a:endParaRPr lang="en-US" altLang="en-US" b="1" dirty="0">
              <a:effectLst>
                <a:outerShdw blurRad="38100" dist="38100" dir="2700000">
                  <a:srgbClr val="C0C0C0"/>
                </a:outerShdw>
              </a:effectLst>
            </a:endParaRPr>
          </a:p>
        </p:txBody>
      </p:sp>
      <p:sp>
        <p:nvSpPr>
          <p:cNvPr id="7" name="TextBox 19"/>
          <p:cNvSpPr txBox="1"/>
          <p:nvPr/>
        </p:nvSpPr>
        <p:spPr>
          <a:xfrm>
            <a:off x="544513" y="1282383"/>
            <a:ext cx="2219325" cy="360363"/>
          </a:xfrm>
          <a:prstGeom prst="rect">
            <a:avLst/>
          </a:prstGeom>
          <a:noFill/>
        </p:spPr>
        <p:txBody>
          <a:bodyPr lIns="72000" tIns="72000" rIns="72000" bIns="72000">
            <a:spAutoFit/>
          </a:bodyPr>
          <a:lstStyle/>
          <a:p>
            <a:pPr marR="0" algn="ctr" defTabSz="360045">
              <a:spcAft>
                <a:spcPts val="600"/>
              </a:spcAft>
              <a:buClrTx/>
              <a:buSzTx/>
              <a:buFontTx/>
              <a:buNone/>
              <a:tabLst>
                <a:tab pos="358775" algn="l"/>
              </a:tabLst>
              <a:defRPr/>
            </a:pPr>
            <a:r>
              <a:rPr kumimoji="0" lang="en-US" sz="1400" b="1" kern="1200" cap="none" spc="0" normalizeH="0" baseline="0" noProof="0" dirty="0">
                <a:solidFill>
                  <a:schemeClr val="bg1"/>
                </a:solidFill>
                <a:latin typeface="+mn-lt"/>
                <a:ea typeface="+mn-ea"/>
                <a:cs typeface="+mn-cs"/>
              </a:rPr>
              <a:t>Scope for Rel-17*</a:t>
            </a:r>
            <a:endParaRPr kumimoji="0" lang="en-US" sz="1400" b="1" kern="1200" cap="none" spc="0" normalizeH="0" baseline="0" noProof="0" dirty="0">
              <a:solidFill>
                <a:schemeClr val="bg1"/>
              </a:solidFill>
              <a:latin typeface="+mn-lt"/>
              <a:ea typeface="+mn-ea"/>
              <a:cs typeface="+mn-cs"/>
            </a:endParaRPr>
          </a:p>
        </p:txBody>
      </p:sp>
      <p:sp>
        <p:nvSpPr>
          <p:cNvPr id="9" name="矩形 8"/>
          <p:cNvSpPr/>
          <p:nvPr/>
        </p:nvSpPr>
        <p:spPr bwMode="auto">
          <a:xfrm>
            <a:off x="93345" y="1425575"/>
            <a:ext cx="8957945" cy="4704080"/>
          </a:xfrm>
          <a:prstGeom prst="rect">
            <a:avLst/>
          </a:prstGeom>
          <a:solidFill>
            <a:schemeClr val="bg1">
              <a:lumMod val="75000"/>
            </a:schemeClr>
          </a:solidFill>
          <a:ln w="9525" cap="flat" cmpd="sng" algn="ctr">
            <a:solidFill>
              <a:schemeClr val="bg1"/>
            </a:solidFill>
            <a:prstDash val="solid"/>
            <a:round/>
            <a:headEnd type="none" w="med" len="med"/>
            <a:tailEnd type="none" w="med" len="med"/>
          </a:ln>
        </p:spPr>
        <p:txBody>
          <a:bodyPr/>
          <a:lstStyle/>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objectives of this work item are to identify additional use cases to meet industrial UAV applications in order to derive additional requirements for mobile networks to support drone operations and drone management .</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 </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Study use cases and identify potential requirements to: </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-Provide additional information to the UAV operator/USS to execute pre-flight preparations and inflight operation (e.g, flight mission application, flight path recommendation, flight monitoring and control);</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-Use 5G system to support enhancing the UAV flight/route management based on network capacity and QoS information along the planned route;</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-Identify security, charging and regulatory requirements on 5GS when used for UAS operation.</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-A gap analysis will be performed between potential new service requirements and identified KPIs and existing requirements and functionalities, to identify any new needs to support the identified use cases by 3GPP.</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Note: This study would provide additional capabilities of 5GS to assist UTM, but liability/legal responsibility for drones operation stays with UTM/drone operator.</a:t>
            </a:r>
            <a:endPar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itle 1"/>
          <p:cNvSpPr>
            <a:spLocks noGrp="1"/>
          </p:cNvSpPr>
          <p:nvPr>
            <p:ph type="title"/>
          </p:nvPr>
        </p:nvSpPr>
        <p:spPr>
          <a:xfrm>
            <a:off x="0" y="2573338"/>
            <a:ext cx="9144000"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1"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Thank you</a:t>
            </a:r>
            <a:endParaRPr kumimoji="0" lang="en-GB" altLang="en-US" sz="3200" b="1" i="1"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3566</Words>
  <Application>WPS 演示</Application>
  <PresentationFormat>全屏显示(4:3)</PresentationFormat>
  <Paragraphs>89</Paragraphs>
  <Slides>6</Slides>
  <Notes>5</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vt:i4>
      </vt:variant>
    </vt:vector>
  </HeadingPairs>
  <TitlesOfParts>
    <vt:vector size="21" baseType="lpstr">
      <vt:lpstr>Arial</vt:lpstr>
      <vt:lpstr>宋体</vt:lpstr>
      <vt:lpstr>Wingdings</vt:lpstr>
      <vt:lpstr>Calibri</vt:lpstr>
      <vt:lpstr>MS PGothic</vt:lpstr>
      <vt:lpstr>FrutigerNext LT Bold</vt:lpstr>
      <vt:lpstr>Segoe Print</vt:lpstr>
      <vt:lpstr>Times New Roman</vt:lpstr>
      <vt:lpstr>Wingdings</vt:lpstr>
      <vt:lpstr>微软雅黑</vt:lpstr>
      <vt:lpstr>Gill Sans</vt:lpstr>
      <vt:lpstr>Gill Sans MT</vt:lpstr>
      <vt:lpstr>Arial Unicode MS</vt:lpstr>
      <vt:lpstr>Office Theme</vt:lpstr>
      <vt:lpstr>Custom Design</vt:lpstr>
      <vt:lpstr>Motivation of UAV Phase 3</vt:lpstr>
      <vt:lpstr>Motivation</vt:lpstr>
      <vt:lpstr>Motivation</vt:lpstr>
      <vt:lpstr> Example Use Cases</vt:lpstr>
      <vt:lpstr>Objectives</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CMCC01</cp:lastModifiedBy>
  <cp:revision>331</cp:revision>
  <dcterms:created xsi:type="dcterms:W3CDTF">2008-08-30T09:32:00Z</dcterms:created>
  <dcterms:modified xsi:type="dcterms:W3CDTF">2022-04-29T09:12:07Z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2052-11.8.2.10912</vt:lpwstr>
  </property>
  <property fmtid="{D5CDD505-2E9C-101B-9397-08002B2CF9AE}" pid="3" name="_2015_ms_pID_725343">
    <vt:lpwstr>(3)UWmBJwnXHyNdgzUfId4ddGrzAueTFUgRTIqcajADKd1n4i2/1S2fDrJCE48xQmWRg8J1x4d/
4vKZYRlPqon2wGHCmZ7OKOw6Gc08D8b48FURmFQNVnI9FztB4s/DJ1J7MHxzqTk17KYB4f6m
LwYWgCeb3YDyx88d5IFVW1A6RAhTwJbdnhrAazrDKl+6JBX0WQslRRAF9bzHxeFzs329LQhW
JAlbfQEr5Ricf/nPLb</vt:lpwstr>
  </property>
  <property fmtid="{D5CDD505-2E9C-101B-9397-08002B2CF9AE}" pid="4" name="_2015_ms_pID_7253431">
    <vt:lpwstr>G90MPGLZ/ydDL+w59qU2hPvOpapaFe1zrsVSytzjPFagRkNiBckf4g
opuQZYJrPLT0m+EMbqRgc2CzBNlpwDD797393L1wGxGn83d0HF6c8emikCclA21BqejlertH
8KKJW7TzoPA5uPSB3fB0Im9KpIyPdHnjZKFPGVjPnjZ8bvyxYJ8TccI/gewvSX5wWh9/PetI
TmswhnfCIIZHYj4KJH2hjeloZZ6E/zglwMyS</vt:lpwstr>
  </property>
  <property fmtid="{D5CDD505-2E9C-101B-9397-08002B2CF9AE}" pid="5" name="_2015_ms_pID_7253432">
    <vt:lpwstr>Kw==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1597136584</vt:lpwstr>
  </property>
  <property fmtid="{D5CDD505-2E9C-101B-9397-08002B2CF9AE}" pid="10" name="ICV">
    <vt:lpwstr>E432084B8083469884A2EDD11B5636A3</vt:lpwstr>
  </property>
</Properties>
</file>