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8"/>
  </p:notesMasterIdLst>
  <p:handoutMasterIdLst>
    <p:handoutMasterId r:id="rId19"/>
  </p:handoutMasterIdLst>
  <p:sldIdLst>
    <p:sldId id="1332" r:id="rId5"/>
    <p:sldId id="1308" r:id="rId6"/>
    <p:sldId id="1343" r:id="rId7"/>
    <p:sldId id="1345" r:id="rId8"/>
    <p:sldId id="1340" r:id="rId9"/>
    <p:sldId id="1337" r:id="rId10"/>
    <p:sldId id="1346" r:id="rId11"/>
    <p:sldId id="1342" r:id="rId12"/>
    <p:sldId id="1336" r:id="rId13"/>
    <p:sldId id="1333" r:id="rId14"/>
    <p:sldId id="1350" r:id="rId15"/>
    <p:sldId id="1348" r:id="rId16"/>
    <p:sldId id="1347" r:id="rId17"/>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DF Suggested Template" id="{2C9DC1DC-DC52-4730-B7DA-888882CCC10D}">
          <p14:sldIdLst>
            <p14:sldId id="1332"/>
            <p14:sldId id="1308"/>
            <p14:sldId id="1343"/>
            <p14:sldId id="1345"/>
            <p14:sldId id="1340"/>
            <p14:sldId id="1337"/>
            <p14:sldId id="1346"/>
            <p14:sldId id="1342"/>
            <p14:sldId id="1336"/>
            <p14:sldId id="1333"/>
            <p14:sldId id="1350"/>
            <p14:sldId id="1348"/>
            <p14:sldId id="134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Waqar Zia" initials="WZ" lastIdx="28" clrIdx="6">
    <p:extLst>
      <p:ext uri="{19B8F6BF-5375-455C-9EA6-DF929625EA0E}">
        <p15:presenceInfo xmlns:p15="http://schemas.microsoft.com/office/powerpoint/2012/main" userId="Waqar Zia" providerId="None"/>
      </p:ext>
    </p:extLst>
  </p:cmAuthor>
  <p:cmAuthor id="1" name="tyler lynch" initials="tl" lastIdx="24" clrIdx="0">
    <p:extLst>
      <p:ext uri="{19B8F6BF-5375-455C-9EA6-DF929625EA0E}">
        <p15:presenceInfo xmlns:p15="http://schemas.microsoft.com/office/powerpoint/2012/main" userId="4d79623da105b09d" providerId="Windows Live"/>
      </p:ext>
    </p:extLst>
  </p:cmAuthor>
  <p:cmAuthor id="8" name="Waqar Zia - Rapporteur -  Qualcomm" initials="WZ" lastIdx="1" clrIdx="7">
    <p:extLst>
      <p:ext uri="{19B8F6BF-5375-455C-9EA6-DF929625EA0E}">
        <p15:presenceInfo xmlns:p15="http://schemas.microsoft.com/office/powerpoint/2012/main" userId="Waqar Zia - Rapporteur -  Qualcomm" providerId="None"/>
      </p:ext>
    </p:extLst>
  </p:cmAuthor>
  <p:cmAuthor id="2" name="Joe Agusta" initials="JA" lastIdx="3" clrIdx="1">
    <p:extLst>
      <p:ext uri="{19B8F6BF-5375-455C-9EA6-DF929625EA0E}">
        <p15:presenceInfo xmlns:p15="http://schemas.microsoft.com/office/powerpoint/2012/main" userId="S::jagusta@qualcomm.com::ebc70a1d-5555-40d2-a10f-2b32be6b563f" providerId="AD"/>
      </p:ext>
    </p:extLst>
  </p:cmAuthor>
  <p:cmAuthor id="9" name="Qualcomm User 0616" initials="DST" lastIdx="6" clrIdx="8">
    <p:extLst>
      <p:ext uri="{19B8F6BF-5375-455C-9EA6-DF929625EA0E}">
        <p15:presenceInfo xmlns:p15="http://schemas.microsoft.com/office/powerpoint/2012/main" userId="Qualcomm User 0616" providerId="None"/>
      </p:ext>
    </p:extLst>
  </p:cmAuthor>
  <p:cmAuthor id="3" name="Pamela Soggu" initials="PS" lastIdx="4" clrIdx="2">
    <p:extLst>
      <p:ext uri="{19B8F6BF-5375-455C-9EA6-DF929625EA0E}">
        <p15:presenceInfo xmlns:p15="http://schemas.microsoft.com/office/powerpoint/2012/main" userId="S::psoggu@qualcomm.com::ea3a5c2e-ee51-47fa-84c6-ac33efa5d575" providerId="AD"/>
      </p:ext>
    </p:extLst>
  </p:cmAuthor>
  <p:cmAuthor id="10" name="Qualcomm User 0621" initials="DST" lastIdx="1" clrIdx="9">
    <p:extLst>
      <p:ext uri="{19B8F6BF-5375-455C-9EA6-DF929625EA0E}">
        <p15:presenceInfo xmlns:p15="http://schemas.microsoft.com/office/powerpoint/2012/main" userId="Qualcomm User 0621" providerId="None"/>
      </p:ext>
    </p:extLst>
  </p:cmAuthor>
  <p:cmAuthor id="4" name="Qualcomm User CC" initials="QU" lastIdx="1" clrIdx="3">
    <p:extLst>
      <p:ext uri="{19B8F6BF-5375-455C-9EA6-DF929625EA0E}">
        <p15:presenceInfo xmlns:p15="http://schemas.microsoft.com/office/powerpoint/2012/main" userId="Qualcomm User CC" providerId="None"/>
      </p:ext>
    </p:extLst>
  </p:cmAuthor>
  <p:cmAuthor id="11" name="Qualcomm User 0628" initials="DST" lastIdx="1" clrIdx="10">
    <p:extLst>
      <p:ext uri="{19B8F6BF-5375-455C-9EA6-DF929625EA0E}">
        <p15:presenceInfo xmlns:p15="http://schemas.microsoft.com/office/powerpoint/2012/main" userId="Qualcomm User 0628" providerId="None"/>
      </p:ext>
    </p:extLst>
  </p:cmAuthor>
  <p:cmAuthor id="5" name="Sunghoon Kim" initials="SK" lastIdx="4" clrIdx="4">
    <p:extLst>
      <p:ext uri="{19B8F6BF-5375-455C-9EA6-DF929625EA0E}">
        <p15:presenceInfo xmlns:p15="http://schemas.microsoft.com/office/powerpoint/2012/main" userId="S::sunghoon@qti.qualcomm.com::271d6992-43f1-4f2d-8f03-027e6027b62b" providerId="AD"/>
      </p:ext>
    </p:extLst>
  </p:cmAuthor>
  <p:cmAuthor id="12" name="Qualcomm User 0706" initials="DST" lastIdx="2" clrIdx="11">
    <p:extLst>
      <p:ext uri="{19B8F6BF-5375-455C-9EA6-DF929625EA0E}">
        <p15:presenceInfo xmlns:p15="http://schemas.microsoft.com/office/powerpoint/2012/main" userId="Qualcomm User 0706" providerId="None"/>
      </p:ext>
    </p:extLst>
  </p:cmAuthor>
  <p:cmAuthor id="6" name="Dario Serafino Tonesi" initials="DT" lastIdx="14" clrIdx="5">
    <p:extLst>
      <p:ext uri="{19B8F6BF-5375-455C-9EA6-DF929625EA0E}">
        <p15:presenceInfo xmlns:p15="http://schemas.microsoft.com/office/powerpoint/2012/main" userId="S::dtonesi@qti.qualcomm.com::6d103109-cf3a-48ef-be5b-21be2a90073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B050"/>
    <a:srgbClr val="ACBACF"/>
    <a:srgbClr val="F2F3F5"/>
    <a:srgbClr val="4C5B6E"/>
    <a:srgbClr val="496471"/>
    <a:srgbClr val="F2F5F8"/>
    <a:srgbClr val="F0F2F6"/>
    <a:srgbClr val="FAFBFC"/>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868" y="6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cesco Pica" userId="ecd2054f-1594-4d2a-820b-99ad58711ae0" providerId="ADAL" clId="{6DB50F1E-C3F5-4E27-87C1-E7C16E1E636B}"/>
    <pc:docChg chg="modSld">
      <pc:chgData name="Francesco Pica" userId="ecd2054f-1594-4d2a-820b-99ad58711ae0" providerId="ADAL" clId="{6DB50F1E-C3F5-4E27-87C1-E7C16E1E636B}" dt="2022-02-11T13:26:49.710" v="40" actId="179"/>
      <pc:docMkLst>
        <pc:docMk/>
      </pc:docMkLst>
      <pc:sldChg chg="modSp mod">
        <pc:chgData name="Francesco Pica" userId="ecd2054f-1594-4d2a-820b-99ad58711ae0" providerId="ADAL" clId="{6DB50F1E-C3F5-4E27-87C1-E7C16E1E636B}" dt="2022-02-11T13:24:14.734" v="23" actId="20577"/>
        <pc:sldMkLst>
          <pc:docMk/>
          <pc:sldMk cId="2746059682" sldId="1308"/>
        </pc:sldMkLst>
        <pc:spChg chg="mod">
          <ac:chgData name="Francesco Pica" userId="ecd2054f-1594-4d2a-820b-99ad58711ae0" providerId="ADAL" clId="{6DB50F1E-C3F5-4E27-87C1-E7C16E1E636B}" dt="2022-02-11T13:24:14.734" v="23" actId="20577"/>
          <ac:spMkLst>
            <pc:docMk/>
            <pc:sldMk cId="2746059682" sldId="1308"/>
            <ac:spMk id="2" creationId="{D681F24E-1EA9-4E29-9631-9A4FB93095CA}"/>
          </ac:spMkLst>
        </pc:spChg>
      </pc:sldChg>
      <pc:sldChg chg="modSp mod">
        <pc:chgData name="Francesco Pica" userId="ecd2054f-1594-4d2a-820b-99ad58711ae0" providerId="ADAL" clId="{6DB50F1E-C3F5-4E27-87C1-E7C16E1E636B}" dt="2022-02-11T13:26:49.710" v="40" actId="179"/>
        <pc:sldMkLst>
          <pc:docMk/>
          <pc:sldMk cId="2315655258" sldId="1332"/>
        </pc:sldMkLst>
        <pc:spChg chg="mod">
          <ac:chgData name="Francesco Pica" userId="ecd2054f-1594-4d2a-820b-99ad58711ae0" providerId="ADAL" clId="{6DB50F1E-C3F5-4E27-87C1-E7C16E1E636B}" dt="2022-02-11T13:26:49.710" v="40" actId="179"/>
          <ac:spMkLst>
            <pc:docMk/>
            <pc:sldMk cId="2315655258" sldId="1332"/>
            <ac:spMk id="9" creationId="{6C0C3956-8AED-49EA-8086-98CBE233D627}"/>
          </ac:spMkLst>
        </pc:spChg>
      </pc:sldChg>
      <pc:sldChg chg="modSp mod">
        <pc:chgData name="Francesco Pica" userId="ecd2054f-1594-4d2a-820b-99ad58711ae0" providerId="ADAL" clId="{6DB50F1E-C3F5-4E27-87C1-E7C16E1E636B}" dt="2022-02-11T13:22:19.392" v="15" actId="20577"/>
        <pc:sldMkLst>
          <pc:docMk/>
          <pc:sldMk cId="1689562673" sldId="1333"/>
        </pc:sldMkLst>
        <pc:spChg chg="mod">
          <ac:chgData name="Francesco Pica" userId="ecd2054f-1594-4d2a-820b-99ad58711ae0" providerId="ADAL" clId="{6DB50F1E-C3F5-4E27-87C1-E7C16E1E636B}" dt="2022-02-11T13:22:19.392" v="15" actId="20577"/>
          <ac:spMkLst>
            <pc:docMk/>
            <pc:sldMk cId="1689562673" sldId="1333"/>
            <ac:spMk id="9" creationId="{66B0639A-28ED-4931-B374-0C2DC5C65659}"/>
          </ac:spMkLst>
        </pc:spChg>
      </pc:sldChg>
      <pc:sldChg chg="modSp mod">
        <pc:chgData name="Francesco Pica" userId="ecd2054f-1594-4d2a-820b-99ad58711ae0" providerId="ADAL" clId="{6DB50F1E-C3F5-4E27-87C1-E7C16E1E636B}" dt="2022-02-11T13:21:38.058" v="3" actId="20577"/>
        <pc:sldMkLst>
          <pc:docMk/>
          <pc:sldMk cId="1541569545" sldId="1336"/>
        </pc:sldMkLst>
        <pc:spChg chg="mod">
          <ac:chgData name="Francesco Pica" userId="ecd2054f-1594-4d2a-820b-99ad58711ae0" providerId="ADAL" clId="{6DB50F1E-C3F5-4E27-87C1-E7C16E1E636B}" dt="2022-02-11T13:21:38.058" v="3" actId="20577"/>
          <ac:spMkLst>
            <pc:docMk/>
            <pc:sldMk cId="1541569545" sldId="1336"/>
            <ac:spMk id="9" creationId="{66B0639A-28ED-4931-B374-0C2DC5C65659}"/>
          </ac:spMkLst>
        </pc:spChg>
      </pc:sldChg>
      <pc:sldChg chg="modSp mod">
        <pc:chgData name="Francesco Pica" userId="ecd2054f-1594-4d2a-820b-99ad58711ae0" providerId="ADAL" clId="{6DB50F1E-C3F5-4E27-87C1-E7C16E1E636B}" dt="2022-02-11T13:23:49.949" v="20" actId="6549"/>
        <pc:sldMkLst>
          <pc:docMk/>
          <pc:sldMk cId="708134052" sldId="1340"/>
        </pc:sldMkLst>
        <pc:spChg chg="mod">
          <ac:chgData name="Francesco Pica" userId="ecd2054f-1594-4d2a-820b-99ad58711ae0" providerId="ADAL" clId="{6DB50F1E-C3F5-4E27-87C1-E7C16E1E636B}" dt="2022-02-11T13:23:49.949" v="20" actId="6549"/>
          <ac:spMkLst>
            <pc:docMk/>
            <pc:sldMk cId="708134052" sldId="1340"/>
            <ac:spMk id="9" creationId="{4CE0E12F-656D-4748-9443-1457CA4DA08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fld id="{EBAD32F0-874C-4AAC-9514-AAD3E6FF80D6}" type="datetimeFigureOut">
              <a:rPr lang="en-US" smtClean="0"/>
              <a:t>2/11/2022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de-DE"/>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626D1935-2548-4788-81DD-641A298E824F}" type="datetimeFigureOut">
              <a:rPr lang="de-DE" smtClean="0"/>
              <a:t>11.02.2022</a:t>
            </a:fld>
            <a:endParaRPr lang="de-DE"/>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de-DE"/>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de-DE"/>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Qualcomm Next"/>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617430"/>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oleObject" Target="../embeddings/oleObject3.bin"/><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oleObject" Target="../embeddings/oleObject4.bin"/><Relationship Id="rId1" Type="http://schemas.openxmlformats.org/officeDocument/2006/relationships/slideLayout" Target="../slideLayouts/slideLayout19.xml"/><Relationship Id="rId5" Type="http://schemas.openxmlformats.org/officeDocument/2006/relationships/image" Target="../media/image9.emf"/><Relationship Id="rId4" Type="http://schemas.openxmlformats.org/officeDocument/2006/relationships/oleObject" Target="../embeddings/oleObject5.bin"/></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oleObject" Target="../embeddings/oleObject1.bin"/><Relationship Id="rId1" Type="http://schemas.openxmlformats.org/officeDocument/2006/relationships/slideLayout" Target="../slideLayouts/slideLayout19.x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9.xml"/><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CC915784-483F-476B-96E5-E0769BA84A64}"/>
              </a:ext>
            </a:extLst>
          </p:cNvPr>
          <p:cNvSpPr>
            <a:spLocks noGrp="1"/>
          </p:cNvSpPr>
          <p:nvPr>
            <p:ph type="body" sz="quarter" idx="10"/>
          </p:nvPr>
        </p:nvSpPr>
        <p:spPr>
          <a:xfrm>
            <a:off x="495299" y="4764023"/>
            <a:ext cx="7055035" cy="392991"/>
          </a:xfrm>
        </p:spPr>
        <p:txBody>
          <a:bodyPr/>
          <a:lstStyle/>
          <a:p>
            <a:pPr algn="ctr"/>
            <a:r>
              <a:rPr lang="en-US" dirty="0">
                <a:latin typeface="Qualcomm Next"/>
              </a:rPr>
              <a:t>SA1 Rel-19 Study proposal - Overview</a:t>
            </a:r>
          </a:p>
        </p:txBody>
      </p:sp>
      <p:sp>
        <p:nvSpPr>
          <p:cNvPr id="6" name="Title 5">
            <a:extLst>
              <a:ext uri="{FF2B5EF4-FFF2-40B4-BE49-F238E27FC236}">
                <a16:creationId xmlns:a16="http://schemas.microsoft.com/office/drawing/2014/main" id="{D5DE1949-40D1-4662-B6D5-61C6BD30C821}"/>
              </a:ext>
            </a:extLst>
          </p:cNvPr>
          <p:cNvSpPr>
            <a:spLocks noGrp="1"/>
          </p:cNvSpPr>
          <p:nvPr>
            <p:ph type="title"/>
          </p:nvPr>
        </p:nvSpPr>
        <p:spPr>
          <a:xfrm>
            <a:off x="495299" y="1700986"/>
            <a:ext cx="7690590" cy="2143664"/>
          </a:xfrm>
        </p:spPr>
        <p:txBody>
          <a:bodyPr/>
          <a:lstStyle/>
          <a:p>
            <a:pPr algn="ctr"/>
            <a:br>
              <a:rPr lang="en-US" sz="4000" dirty="0">
                <a:latin typeface="Qualcomm Next"/>
              </a:rPr>
            </a:br>
            <a:r>
              <a:rPr lang="en-US" sz="4000" dirty="0">
                <a:latin typeface="Qualcomm Next"/>
              </a:rPr>
              <a:t>Upper Layer </a:t>
            </a:r>
            <a:r>
              <a:rPr lang="en-US" sz="4000" dirty="0" err="1">
                <a:latin typeface="Qualcomm Next"/>
              </a:rPr>
              <a:t>TRaffic</a:t>
            </a:r>
            <a:r>
              <a:rPr lang="en-US" sz="4000" dirty="0">
                <a:latin typeface="Qualcomm Next"/>
              </a:rPr>
              <a:t> Aggregation and Steering, over dual 3GPP access (ULTRAS)</a:t>
            </a:r>
          </a:p>
        </p:txBody>
      </p:sp>
      <p:sp>
        <p:nvSpPr>
          <p:cNvPr id="9" name="TextBox 8">
            <a:extLst>
              <a:ext uri="{FF2B5EF4-FFF2-40B4-BE49-F238E27FC236}">
                <a16:creationId xmlns:a16="http://schemas.microsoft.com/office/drawing/2014/main" id="{6C0C3956-8AED-49EA-8086-98CBE233D627}"/>
              </a:ext>
            </a:extLst>
          </p:cNvPr>
          <p:cNvSpPr txBox="1"/>
          <p:nvPr/>
        </p:nvSpPr>
        <p:spPr>
          <a:xfrm>
            <a:off x="244928" y="271803"/>
            <a:ext cx="7832272" cy="646331"/>
          </a:xfrm>
          <a:prstGeom prst="rect">
            <a:avLst/>
          </a:prstGeom>
          <a:noFill/>
        </p:spPr>
        <p:txBody>
          <a:bodyPr wrap="square">
            <a:spAutoFit/>
          </a:bodyPr>
          <a:lstStyle/>
          <a:p>
            <a:pPr marL="0" marR="0" hangingPunct="0">
              <a:spcBef>
                <a:spcPts val="0"/>
              </a:spcBef>
              <a:spcAft>
                <a:spcPts val="0"/>
              </a:spcAft>
              <a:tabLst>
                <a:tab pos="7543800" algn="r"/>
              </a:tabLst>
            </a:pPr>
            <a:r>
              <a:rPr lang="en-GB" sz="1800" b="1" dirty="0">
                <a:solidFill>
                  <a:schemeClr val="tx1">
                    <a:lumMod val="10000"/>
                    <a:lumOff val="90000"/>
                  </a:schemeClr>
                </a:solidFill>
                <a:effectLst/>
                <a:latin typeface="Arial" panose="020B0604020202020204" pitchFamily="34" charset="0"/>
                <a:ea typeface="Times New Roman" panose="02020603050405020304" pitchFamily="18" charset="0"/>
                <a:cs typeface="Times New Roman" panose="02020603050405020304" pitchFamily="18" charset="0"/>
              </a:rPr>
              <a:t>3GPP SA WG1 Meeting #97e 	</a:t>
            </a:r>
            <a:r>
              <a:rPr lang="en-GB" b="1" dirty="0">
                <a:solidFill>
                  <a:schemeClr val="tx1">
                    <a:lumMod val="10000"/>
                    <a:lumOff val="90000"/>
                  </a:schemeClr>
                </a:solidFill>
                <a:latin typeface="Arial" panose="020B0604020202020204" pitchFamily="34" charset="0"/>
                <a:ea typeface="Times New Roman" panose="02020603050405020304" pitchFamily="18" charset="0"/>
                <a:cs typeface="Times New Roman" panose="02020603050405020304" pitchFamily="18" charset="0"/>
              </a:rPr>
              <a:t>       </a:t>
            </a:r>
            <a:r>
              <a:rPr lang="en-GB" sz="1800" b="1" dirty="0">
                <a:solidFill>
                  <a:schemeClr val="tx1">
                    <a:lumMod val="10000"/>
                    <a:lumOff val="90000"/>
                  </a:schemeClr>
                </a:solidFill>
                <a:effectLst/>
                <a:latin typeface="Arial" panose="020B0604020202020204" pitchFamily="34" charset="0"/>
                <a:ea typeface="Times New Roman" panose="02020603050405020304" pitchFamily="18" charset="0"/>
                <a:cs typeface="Times New Roman" panose="02020603050405020304" pitchFamily="18" charset="0"/>
              </a:rPr>
              <a:t>S1-220112r1</a:t>
            </a:r>
            <a:endParaRPr lang="en-US" sz="1100" b="1" dirty="0">
              <a:solidFill>
                <a:schemeClr val="tx1">
                  <a:lumMod val="10000"/>
                  <a:lumOff val="9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tabLst>
                <a:tab pos="6120130" algn="r"/>
              </a:tabLst>
            </a:pPr>
            <a:r>
              <a:rPr lang="en-GB" sz="1800" b="1" dirty="0">
                <a:solidFill>
                  <a:schemeClr val="tx1">
                    <a:lumMod val="10000"/>
                    <a:lumOff val="90000"/>
                  </a:schemeClr>
                </a:solidFill>
                <a:effectLst/>
                <a:latin typeface="Arial" panose="020B0604020202020204" pitchFamily="34" charset="0"/>
                <a:ea typeface="Times New Roman" panose="02020603050405020304" pitchFamily="18" charset="0"/>
                <a:cs typeface="Times New Roman" panose="02020603050405020304" pitchFamily="18" charset="0"/>
              </a:rPr>
              <a:t>Electronic Meeting, 14 - 24 Feb 2022</a:t>
            </a:r>
            <a:r>
              <a:rPr lang="en-GB" sz="1200" b="1" dirty="0">
                <a:solidFill>
                  <a:schemeClr val="tx1">
                    <a:lumMod val="10000"/>
                    <a:lumOff val="90000"/>
                  </a:schemeClr>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200" b="1" dirty="0">
                <a:solidFill>
                  <a:schemeClr val="tx1">
                    <a:lumMod val="10000"/>
                    <a:lumOff val="90000"/>
                  </a:schemeClr>
                </a:solidFill>
                <a:latin typeface="Arial" panose="020B0604020202020204" pitchFamily="34" charset="0"/>
                <a:ea typeface="Times New Roman" panose="02020603050405020304" pitchFamily="18" charset="0"/>
                <a:cs typeface="Times New Roman" panose="02020603050405020304" pitchFamily="18" charset="0"/>
              </a:rPr>
              <a:t>                                              </a:t>
            </a:r>
            <a:r>
              <a:rPr lang="en-GB" sz="1200" b="1" dirty="0">
                <a:solidFill>
                  <a:schemeClr val="tx1">
                    <a:lumMod val="10000"/>
                    <a:lumOff val="90000"/>
                  </a:schemeClr>
                </a:solidFill>
                <a:effectLst/>
                <a:latin typeface="Arial" panose="020B0604020202020204" pitchFamily="34" charset="0"/>
                <a:ea typeface="Batang" panose="02030600000101010101" pitchFamily="18" charset="-127"/>
                <a:cs typeface="Arial" panose="020B0604020202020204" pitchFamily="34" charset="0"/>
              </a:rPr>
              <a:t>(revision of </a:t>
            </a:r>
            <a:r>
              <a:rPr lang="en-GB" sz="1200" b="1" dirty="0">
                <a:solidFill>
                  <a:schemeClr val="tx1">
                    <a:lumMod val="10000"/>
                    <a:lumOff val="90000"/>
                  </a:schemeClr>
                </a:solidFill>
                <a:latin typeface="Arial" panose="020B0604020202020204" pitchFamily="34" charset="0"/>
                <a:ea typeface="Batang" panose="02030600000101010101" pitchFamily="18" charset="-127"/>
                <a:cs typeface="Arial" panose="020B0604020202020204" pitchFamily="34" charset="0"/>
              </a:rPr>
              <a:t>S1</a:t>
            </a:r>
            <a:r>
              <a:rPr lang="en-GB" sz="1200" b="1" dirty="0">
                <a:solidFill>
                  <a:schemeClr val="tx1">
                    <a:lumMod val="10000"/>
                    <a:lumOff val="90000"/>
                  </a:schemeClr>
                </a:solidFill>
                <a:effectLst/>
                <a:latin typeface="Arial" panose="020B0604020202020204" pitchFamily="34" charset="0"/>
                <a:ea typeface="Batang" panose="02030600000101010101" pitchFamily="18" charset="-127"/>
                <a:cs typeface="Arial" panose="020B0604020202020204" pitchFamily="34" charset="0"/>
              </a:rPr>
              <a:t>-yyxxxx)</a:t>
            </a:r>
            <a:endParaRPr lang="en-US" sz="1100" b="1" dirty="0">
              <a:solidFill>
                <a:schemeClr val="tx1">
                  <a:lumMod val="10000"/>
                  <a:lumOff val="9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5655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A25A72E-F5A8-43C0-AD1A-6B58C0E6AFA2}"/>
              </a:ext>
            </a:extLst>
          </p:cNvPr>
          <p:cNvSpPr>
            <a:spLocks noGrp="1"/>
          </p:cNvSpPr>
          <p:nvPr>
            <p:ph type="title"/>
          </p:nvPr>
        </p:nvSpPr>
        <p:spPr>
          <a:xfrm>
            <a:off x="491996" y="542181"/>
            <a:ext cx="11187112" cy="444737"/>
          </a:xfrm>
        </p:spPr>
        <p:txBody>
          <a:bodyPr/>
          <a:lstStyle/>
          <a:p>
            <a:r>
              <a:rPr lang="en-US" b="1" dirty="0"/>
              <a:t>Scenarios: </a:t>
            </a:r>
            <a:r>
              <a:rPr lang="en-US" b="1" dirty="0">
                <a:latin typeface="+mn-lt"/>
              </a:rPr>
              <a:t>PLMN + SNPN</a:t>
            </a:r>
          </a:p>
        </p:txBody>
      </p:sp>
      <p:sp>
        <p:nvSpPr>
          <p:cNvPr id="9" name="Content Placeholder 8">
            <a:extLst>
              <a:ext uri="{FF2B5EF4-FFF2-40B4-BE49-F238E27FC236}">
                <a16:creationId xmlns:a16="http://schemas.microsoft.com/office/drawing/2014/main" id="{66B0639A-28ED-4931-B374-0C2DC5C65659}"/>
              </a:ext>
            </a:extLst>
          </p:cNvPr>
          <p:cNvSpPr>
            <a:spLocks noGrp="1"/>
          </p:cNvSpPr>
          <p:nvPr>
            <p:ph sz="quarter" idx="14"/>
          </p:nvPr>
        </p:nvSpPr>
        <p:spPr>
          <a:xfrm>
            <a:off x="516121" y="1783051"/>
            <a:ext cx="4803762" cy="4748377"/>
          </a:xfrm>
        </p:spPr>
        <p:txBody>
          <a:bodyPr>
            <a:normAutofit/>
          </a:bodyPr>
          <a:lstStyle/>
          <a:p>
            <a:pPr marL="342900" indent="-342900"/>
            <a:r>
              <a:rPr lang="en-US" sz="2000" dirty="0">
                <a:solidFill>
                  <a:schemeClr val="bg1">
                    <a:lumMod val="10000"/>
                  </a:schemeClr>
                </a:solidFill>
                <a:latin typeface="Qualcomm Next"/>
              </a:rPr>
              <a:t>Location covered by PLMN and local SNPN</a:t>
            </a:r>
          </a:p>
          <a:p>
            <a:pPr marL="576263" lvl="1" indent="-228600"/>
            <a:r>
              <a:rPr lang="en-US" sz="1800" dirty="0">
                <a:solidFill>
                  <a:schemeClr val="bg1">
                    <a:lumMod val="10000"/>
                  </a:schemeClr>
                </a:solidFill>
                <a:latin typeface="Qualcomm Next"/>
              </a:rPr>
              <a:t>permanent or temporary dual coverage</a:t>
            </a:r>
          </a:p>
          <a:p>
            <a:pPr marL="342900" indent="-342900"/>
            <a:r>
              <a:rPr lang="en-US" sz="2000" dirty="0">
                <a:solidFill>
                  <a:schemeClr val="bg1">
                    <a:lumMod val="10000"/>
                  </a:schemeClr>
                </a:solidFill>
                <a:latin typeface="Qualcomm Next"/>
              </a:rPr>
              <a:t>PLMN and SNPN can be managed by the same operator or by two partner operators</a:t>
            </a:r>
          </a:p>
          <a:p>
            <a:pPr marL="685800" marR="0" lvl="1" indent="-342900" algn="l" defTabSz="914400" rtl="0" eaLnBrk="1" fontAlgn="auto" latinLnBrk="0" hangingPunct="1">
              <a:lnSpc>
                <a:spcPct val="107000"/>
              </a:lnSpc>
              <a:spcBef>
                <a:spcPts val="0"/>
              </a:spcBef>
              <a:spcAft>
                <a:spcPts val="0"/>
              </a:spcAft>
              <a:buClr>
                <a:srgbClr val="13171F">
                  <a:lumMod val="85000"/>
                  <a:lumOff val="15000"/>
                </a:srgbClr>
              </a:buClr>
              <a:buSzTx/>
              <a:buFont typeface="Arial" panose="020B0604020202020204" pitchFamily="34" charset="0"/>
              <a:buChar char="•"/>
              <a:tabLst/>
              <a:defRPr/>
            </a:pPr>
            <a:r>
              <a:rPr kumimoji="0" lang="en-US" sz="1800" b="0" i="0" u="none" strike="noStrike" kern="1200" cap="none" spc="0" normalizeH="0" baseline="0" noProof="0" dirty="0">
                <a:ln>
                  <a:noFill/>
                </a:ln>
                <a:solidFill>
                  <a:srgbClr val="F7F8FA">
                    <a:lumMod val="10000"/>
                  </a:srgbClr>
                </a:solidFill>
                <a:effectLst/>
                <a:uLnTx/>
                <a:uFillTx/>
                <a:latin typeface="Qualcomm Next"/>
                <a:ea typeface="+mn-ea"/>
                <a:cs typeface="+mn-cs"/>
              </a:rPr>
              <a:t>No RAN sharing</a:t>
            </a:r>
          </a:p>
          <a:p>
            <a:pPr marL="342900" indent="-342900"/>
            <a:r>
              <a:rPr lang="en-US" sz="2000" dirty="0">
                <a:solidFill>
                  <a:schemeClr val="bg1">
                    <a:lumMod val="10000"/>
                  </a:schemeClr>
                </a:solidFill>
                <a:latin typeface="Qualcomm Next"/>
              </a:rPr>
              <a:t>Single subscription, or Dual subscription </a:t>
            </a:r>
          </a:p>
          <a:p>
            <a:pPr marL="562356" lvl="1" indent="-342900"/>
            <a:r>
              <a:rPr lang="en-US" sz="1800" dirty="0">
                <a:solidFill>
                  <a:schemeClr val="bg1">
                    <a:lumMod val="10000"/>
                  </a:schemeClr>
                </a:solidFill>
                <a:latin typeface="Qualcomm Next"/>
              </a:rPr>
              <a:t>Dual subscription can be single-SIM </a:t>
            </a:r>
            <a:br>
              <a:rPr lang="en-US" sz="1800" dirty="0">
                <a:solidFill>
                  <a:schemeClr val="bg1">
                    <a:lumMod val="10000"/>
                  </a:schemeClr>
                </a:solidFill>
                <a:latin typeface="Qualcomm Next"/>
              </a:rPr>
            </a:br>
            <a:r>
              <a:rPr lang="en-US" sz="1800" dirty="0">
                <a:solidFill>
                  <a:schemeClr val="bg1">
                    <a:lumMod val="10000"/>
                  </a:schemeClr>
                </a:solidFill>
                <a:latin typeface="Qualcomm Next"/>
              </a:rPr>
              <a:t>(e.g. non-USIM credential for SNPN)</a:t>
            </a:r>
          </a:p>
          <a:p>
            <a:pPr marL="342900" indent="-342900"/>
            <a:r>
              <a:rPr lang="en-US" sz="2000" dirty="0">
                <a:solidFill>
                  <a:schemeClr val="bg1">
                    <a:lumMod val="10000"/>
                  </a:schemeClr>
                </a:solidFill>
                <a:latin typeface="Qualcomm Next"/>
              </a:rPr>
              <a:t>3GPP access can be same/diff. RAT, e.g.</a:t>
            </a:r>
          </a:p>
          <a:p>
            <a:pPr marL="685800" marR="0" lvl="1" indent="-342900" algn="l" defTabSz="914400" rtl="0" eaLnBrk="1" fontAlgn="auto" latinLnBrk="0" hangingPunct="1">
              <a:lnSpc>
                <a:spcPct val="107000"/>
              </a:lnSpc>
              <a:spcBef>
                <a:spcPts val="0"/>
              </a:spcBef>
              <a:spcAft>
                <a:spcPts val="0"/>
              </a:spcAft>
              <a:buClr>
                <a:srgbClr val="13171F">
                  <a:lumMod val="85000"/>
                  <a:lumOff val="15000"/>
                </a:srgbClr>
              </a:buClr>
              <a:buSzTx/>
              <a:buFont typeface="Arial" panose="020B0604020202020204" pitchFamily="34" charset="0"/>
              <a:buChar char="•"/>
              <a:tabLst/>
              <a:defRPr/>
            </a:pPr>
            <a:r>
              <a:rPr kumimoji="0" lang="en-US" sz="1800" b="0" i="0" u="none" strike="noStrike" kern="1200" cap="none" spc="0" normalizeH="0" baseline="0" noProof="0" dirty="0">
                <a:ln>
                  <a:noFill/>
                </a:ln>
                <a:solidFill>
                  <a:srgbClr val="F7F8FA">
                    <a:lumMod val="10000"/>
                  </a:srgbClr>
                </a:solidFill>
                <a:effectLst/>
                <a:uLnTx/>
                <a:uFillTx/>
                <a:latin typeface="Calibri" panose="020F0502020204030204" pitchFamily="34" charset="0"/>
                <a:ea typeface="Calibri" panose="020F0502020204030204" pitchFamily="34" charset="0"/>
                <a:cs typeface="Calibri" panose="020F0502020204030204" pitchFamily="34" charset="0"/>
              </a:rPr>
              <a:t>NR&amp;NR, NTN&amp;NTN</a:t>
            </a:r>
            <a:endParaRPr lang="en-US" sz="1800" dirty="0">
              <a:solidFill>
                <a:srgbClr val="F7F8FA">
                  <a:lumMod val="10000"/>
                </a:srgbClr>
              </a:solidFill>
              <a:latin typeface="Calibri" panose="020F0502020204030204" pitchFamily="34" charset="0"/>
              <a:ea typeface="Calibri" panose="020F0502020204030204" pitchFamily="34" charset="0"/>
              <a:cs typeface="Calibri" panose="020F0502020204030204" pitchFamily="34" charset="0"/>
            </a:endParaRPr>
          </a:p>
          <a:p>
            <a:pPr marL="685800" marR="0" lvl="1" indent="-342900" algn="l" defTabSz="914400" rtl="0" eaLnBrk="1" fontAlgn="auto" latinLnBrk="0" hangingPunct="1">
              <a:lnSpc>
                <a:spcPct val="107000"/>
              </a:lnSpc>
              <a:spcBef>
                <a:spcPts val="0"/>
              </a:spcBef>
              <a:spcAft>
                <a:spcPts val="0"/>
              </a:spcAft>
              <a:buClr>
                <a:srgbClr val="13171F">
                  <a:lumMod val="85000"/>
                  <a:lumOff val="15000"/>
                </a:srgbClr>
              </a:buClr>
              <a:buSzTx/>
              <a:buFont typeface="Arial" panose="020B0604020202020204" pitchFamily="34" charset="0"/>
              <a:buChar char="•"/>
              <a:tabLst/>
              <a:defRPr/>
            </a:pPr>
            <a:r>
              <a:rPr kumimoji="0" lang="en-US" sz="1800" b="0" i="0" u="none" strike="noStrike" kern="1200" cap="none" spc="0" normalizeH="0" baseline="0" noProof="0" dirty="0">
                <a:ln>
                  <a:noFill/>
                </a:ln>
                <a:solidFill>
                  <a:srgbClr val="F7F8FA">
                    <a:lumMod val="10000"/>
                  </a:srgbClr>
                </a:solidFill>
                <a:effectLst/>
                <a:uLnTx/>
                <a:uFillTx/>
                <a:latin typeface="Calibri" panose="020F0502020204030204" pitchFamily="34" charset="0"/>
                <a:ea typeface="Calibri" panose="020F0502020204030204" pitchFamily="34" charset="0"/>
                <a:cs typeface="Calibri" panose="020F0502020204030204" pitchFamily="34" charset="0"/>
              </a:rPr>
              <a:t>NR&amp;LTE, NR&amp;NTN</a:t>
            </a:r>
            <a:endParaRPr kumimoji="0" lang="en-US" sz="1800" b="0" i="0" u="none" strike="noStrike" kern="1200" cap="none" spc="0" normalizeH="0" baseline="0" noProof="0" dirty="0">
              <a:ln>
                <a:noFill/>
              </a:ln>
              <a:solidFill>
                <a:srgbClr val="F7F8FA">
                  <a:lumMod val="10000"/>
                </a:srgbClr>
              </a:solidFill>
              <a:effectLst/>
              <a:uLnTx/>
              <a:uFillTx/>
              <a:latin typeface="Qualcomm Next"/>
              <a:ea typeface="Calibri" panose="020F0502020204030204" pitchFamily="34" charset="0"/>
              <a:cs typeface="Calibri" panose="020F0502020204030204" pitchFamily="34" charset="0"/>
            </a:endParaRPr>
          </a:p>
          <a:p>
            <a:pPr marL="562356" lvl="1" indent="-342900"/>
            <a:endParaRPr lang="en-US" sz="1050" dirty="0">
              <a:solidFill>
                <a:schemeClr val="bg1">
                  <a:lumMod val="10000"/>
                </a:schemeClr>
              </a:solidFill>
              <a:latin typeface="Qualcomm Next"/>
            </a:endParaRPr>
          </a:p>
          <a:p>
            <a:pPr marL="342900" indent="-342900"/>
            <a:endParaRPr lang="en-US" sz="2000" dirty="0">
              <a:solidFill>
                <a:schemeClr val="bg1">
                  <a:lumMod val="10000"/>
                </a:schemeClr>
              </a:solidFill>
              <a:latin typeface="Qualcomm Next"/>
            </a:endParaRPr>
          </a:p>
        </p:txBody>
      </p:sp>
      <p:sp>
        <p:nvSpPr>
          <p:cNvPr id="8" name="Subtitle 7">
            <a:extLst>
              <a:ext uri="{FF2B5EF4-FFF2-40B4-BE49-F238E27FC236}">
                <a16:creationId xmlns:a16="http://schemas.microsoft.com/office/drawing/2014/main" id="{D8A51EB9-CEC6-499F-ABD5-6A3E4223A7C0}"/>
              </a:ext>
            </a:extLst>
          </p:cNvPr>
          <p:cNvSpPr>
            <a:spLocks noGrp="1"/>
          </p:cNvSpPr>
          <p:nvPr>
            <p:ph type="subTitle" idx="1"/>
          </p:nvPr>
        </p:nvSpPr>
        <p:spPr>
          <a:xfrm>
            <a:off x="494189" y="1088135"/>
            <a:ext cx="11188223" cy="265907"/>
          </a:xfrm>
        </p:spPr>
        <p:txBody>
          <a:bodyPr/>
          <a:lstStyle/>
          <a:p>
            <a:r>
              <a:rPr lang="en-US" dirty="0">
                <a:solidFill>
                  <a:srgbClr val="0070C0"/>
                </a:solidFill>
              </a:rPr>
              <a:t>Example of scenarios and connectivity diagrams</a:t>
            </a:r>
          </a:p>
        </p:txBody>
      </p:sp>
      <p:grpSp>
        <p:nvGrpSpPr>
          <p:cNvPr id="2" name="Group 1">
            <a:extLst>
              <a:ext uri="{FF2B5EF4-FFF2-40B4-BE49-F238E27FC236}">
                <a16:creationId xmlns:a16="http://schemas.microsoft.com/office/drawing/2014/main" id="{5314B999-EB6C-432E-94EB-0D30887154B6}"/>
              </a:ext>
            </a:extLst>
          </p:cNvPr>
          <p:cNvGrpSpPr/>
          <p:nvPr/>
        </p:nvGrpSpPr>
        <p:grpSpPr>
          <a:xfrm>
            <a:off x="5584247" y="1624301"/>
            <a:ext cx="6408393" cy="4881563"/>
            <a:chOff x="5584247" y="1624301"/>
            <a:chExt cx="6408393" cy="4881563"/>
          </a:xfrm>
        </p:grpSpPr>
        <p:grpSp>
          <p:nvGrpSpPr>
            <p:cNvPr id="82" name="Group 81">
              <a:extLst>
                <a:ext uri="{FF2B5EF4-FFF2-40B4-BE49-F238E27FC236}">
                  <a16:creationId xmlns:a16="http://schemas.microsoft.com/office/drawing/2014/main" id="{615C619B-C68B-4EA1-B290-13095AD21118}"/>
                </a:ext>
              </a:extLst>
            </p:cNvPr>
            <p:cNvGrpSpPr/>
            <p:nvPr/>
          </p:nvGrpSpPr>
          <p:grpSpPr>
            <a:xfrm>
              <a:off x="5584247" y="1624301"/>
              <a:ext cx="6408393" cy="4881563"/>
              <a:chOff x="5584247" y="1624301"/>
              <a:chExt cx="6408393" cy="4881563"/>
            </a:xfrm>
          </p:grpSpPr>
          <p:grpSp>
            <p:nvGrpSpPr>
              <p:cNvPr id="83" name="Group 82">
                <a:extLst>
                  <a:ext uri="{FF2B5EF4-FFF2-40B4-BE49-F238E27FC236}">
                    <a16:creationId xmlns:a16="http://schemas.microsoft.com/office/drawing/2014/main" id="{8708FDDE-5147-4190-944D-20CB5987709A}"/>
                  </a:ext>
                </a:extLst>
              </p:cNvPr>
              <p:cNvGrpSpPr/>
              <p:nvPr/>
            </p:nvGrpSpPr>
            <p:grpSpPr>
              <a:xfrm>
                <a:off x="5584247" y="1624301"/>
                <a:ext cx="6408393" cy="4667250"/>
                <a:chOff x="5584247" y="1624301"/>
                <a:chExt cx="6408393" cy="4667250"/>
              </a:xfrm>
            </p:grpSpPr>
            <p:sp>
              <p:nvSpPr>
                <p:cNvPr id="85" name="Oval 84">
                  <a:extLst>
                    <a:ext uri="{FF2B5EF4-FFF2-40B4-BE49-F238E27FC236}">
                      <a16:creationId xmlns:a16="http://schemas.microsoft.com/office/drawing/2014/main" id="{FE992F8B-4F56-44C0-9BAD-B1814A3BAEAD}"/>
                    </a:ext>
                  </a:extLst>
                </p:cNvPr>
                <p:cNvSpPr/>
                <p:nvPr/>
              </p:nvSpPr>
              <p:spPr>
                <a:xfrm>
                  <a:off x="9074093" y="2606963"/>
                  <a:ext cx="1487054" cy="16440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Qualcomm Next"/>
                    <a:cs typeface="Microsoft Sans Serif" panose="020B0604020202020204" pitchFamily="34" charset="0"/>
                  </a:endParaRPr>
                </a:p>
              </p:txBody>
            </p:sp>
            <p:grpSp>
              <p:nvGrpSpPr>
                <p:cNvPr id="86" name="Group 97">
                  <a:extLst>
                    <a:ext uri="{FF2B5EF4-FFF2-40B4-BE49-F238E27FC236}">
                      <a16:creationId xmlns:a16="http://schemas.microsoft.com/office/drawing/2014/main" id="{C3E17D94-E947-4569-BEE1-D1F9F1406638}"/>
                    </a:ext>
                  </a:extLst>
                </p:cNvPr>
                <p:cNvGrpSpPr>
                  <a:grpSpLocks noChangeAspect="1"/>
                </p:cNvGrpSpPr>
                <p:nvPr/>
              </p:nvGrpSpPr>
              <p:grpSpPr bwMode="auto">
                <a:xfrm>
                  <a:off x="5910927" y="1624301"/>
                  <a:ext cx="6081713" cy="4667250"/>
                  <a:chOff x="2950" y="949"/>
                  <a:chExt cx="3831" cy="2940"/>
                </a:xfrm>
              </p:grpSpPr>
              <p:sp>
                <p:nvSpPr>
                  <p:cNvPr id="102" name="AutoShape 96">
                    <a:extLst>
                      <a:ext uri="{FF2B5EF4-FFF2-40B4-BE49-F238E27FC236}">
                        <a16:creationId xmlns:a16="http://schemas.microsoft.com/office/drawing/2014/main" id="{E65EC7EA-D26D-4836-BD53-598B41146FB6}"/>
                      </a:ext>
                    </a:extLst>
                  </p:cNvPr>
                  <p:cNvSpPr>
                    <a:spLocks noChangeAspect="1" noChangeArrowheads="1" noTextEdit="1"/>
                  </p:cNvSpPr>
                  <p:nvPr/>
                </p:nvSpPr>
                <p:spPr bwMode="auto">
                  <a:xfrm>
                    <a:off x="2950" y="949"/>
                    <a:ext cx="3804" cy="2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03" name="Rectangle 98">
                    <a:extLst>
                      <a:ext uri="{FF2B5EF4-FFF2-40B4-BE49-F238E27FC236}">
                        <a16:creationId xmlns:a16="http://schemas.microsoft.com/office/drawing/2014/main" id="{B83B3CF9-BCB4-45D1-ADD0-6FB110FE37F1}"/>
                      </a:ext>
                    </a:extLst>
                  </p:cNvPr>
                  <p:cNvSpPr>
                    <a:spLocks noChangeArrowheads="1"/>
                  </p:cNvSpPr>
                  <p:nvPr/>
                </p:nvSpPr>
                <p:spPr bwMode="auto">
                  <a:xfrm>
                    <a:off x="2962" y="2688"/>
                    <a:ext cx="3266" cy="1182"/>
                  </a:xfrm>
                  <a:prstGeom prst="rect">
                    <a:avLst/>
                  </a:prstGeom>
                  <a:solidFill>
                    <a:srgbClr val="EBF1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04" name="Rectangle 99">
                    <a:extLst>
                      <a:ext uri="{FF2B5EF4-FFF2-40B4-BE49-F238E27FC236}">
                        <a16:creationId xmlns:a16="http://schemas.microsoft.com/office/drawing/2014/main" id="{9191AB99-74F4-4E9C-97BF-DD430A85DBEE}"/>
                      </a:ext>
                    </a:extLst>
                  </p:cNvPr>
                  <p:cNvSpPr>
                    <a:spLocks noChangeArrowheads="1"/>
                  </p:cNvSpPr>
                  <p:nvPr/>
                </p:nvSpPr>
                <p:spPr bwMode="auto">
                  <a:xfrm>
                    <a:off x="2962" y="2688"/>
                    <a:ext cx="3266" cy="1182"/>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05" name="Rectangle 100">
                    <a:extLst>
                      <a:ext uri="{FF2B5EF4-FFF2-40B4-BE49-F238E27FC236}">
                        <a16:creationId xmlns:a16="http://schemas.microsoft.com/office/drawing/2014/main" id="{69DDF8EC-D28B-4B6D-935D-9EA312EE52F9}"/>
                      </a:ext>
                    </a:extLst>
                  </p:cNvPr>
                  <p:cNvSpPr>
                    <a:spLocks noChangeArrowheads="1"/>
                  </p:cNvSpPr>
                  <p:nvPr/>
                </p:nvSpPr>
                <p:spPr bwMode="auto">
                  <a:xfrm>
                    <a:off x="5960" y="3608"/>
                    <a:ext cx="22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200" b="1" i="0" u="none" strike="noStrike" cap="none" normalizeH="0" baseline="0" dirty="0">
                      <a:ln>
                        <a:noFill/>
                      </a:ln>
                      <a:solidFill>
                        <a:srgbClr val="00B050"/>
                      </a:solidFill>
                      <a:effectLst/>
                      <a:latin typeface="Qualcomm Next"/>
                    </a:endParaRPr>
                  </a:p>
                  <a:p>
                    <a:pPr marL="0" marR="0" lvl="0" indent="0" algn="r" defTabSz="914400" rtl="0" eaLnBrk="0" fontAlgn="base" latinLnBrk="0" hangingPunct="0">
                      <a:lnSpc>
                        <a:spcPct val="100000"/>
                      </a:lnSpc>
                      <a:spcBef>
                        <a:spcPct val="0"/>
                      </a:spcBef>
                      <a:spcAft>
                        <a:spcPct val="0"/>
                      </a:spcAft>
                      <a:buClrTx/>
                      <a:buSzTx/>
                      <a:buFontTx/>
                      <a:buNone/>
                      <a:tabLst/>
                    </a:pPr>
                    <a:r>
                      <a:rPr lang="en-US" altLang="en-US" sz="1200" b="1" dirty="0">
                        <a:solidFill>
                          <a:srgbClr val="00B050"/>
                        </a:solidFill>
                        <a:latin typeface="Qualcomm Next"/>
                      </a:rPr>
                      <a:t>SNP</a:t>
                    </a:r>
                    <a:r>
                      <a:rPr kumimoji="0" lang="en-US" altLang="en-US" sz="1200" b="1" i="0" u="none" strike="noStrike" cap="none" normalizeH="0" baseline="0" dirty="0">
                        <a:ln>
                          <a:noFill/>
                        </a:ln>
                        <a:solidFill>
                          <a:srgbClr val="00B050"/>
                        </a:solidFill>
                        <a:effectLst/>
                        <a:latin typeface="Qualcomm Next"/>
                      </a:rPr>
                      <a:t>N</a:t>
                    </a:r>
                    <a:endParaRPr kumimoji="0" lang="en-US" altLang="en-US" sz="1800" b="0" i="0" u="none" strike="noStrike" cap="none" normalizeH="0" baseline="0" dirty="0">
                      <a:ln>
                        <a:noFill/>
                      </a:ln>
                      <a:solidFill>
                        <a:schemeClr val="tx1"/>
                      </a:solidFill>
                      <a:effectLst/>
                      <a:latin typeface="Qualcomm Next"/>
                    </a:endParaRPr>
                  </a:p>
                </p:txBody>
              </p:sp>
              <p:sp>
                <p:nvSpPr>
                  <p:cNvPr id="106" name="Rectangle 101">
                    <a:extLst>
                      <a:ext uri="{FF2B5EF4-FFF2-40B4-BE49-F238E27FC236}">
                        <a16:creationId xmlns:a16="http://schemas.microsoft.com/office/drawing/2014/main" id="{05142FB9-1414-40C4-A862-379ADAAB8544}"/>
                      </a:ext>
                    </a:extLst>
                  </p:cNvPr>
                  <p:cNvSpPr>
                    <a:spLocks noChangeArrowheads="1"/>
                  </p:cNvSpPr>
                  <p:nvPr/>
                </p:nvSpPr>
                <p:spPr bwMode="auto">
                  <a:xfrm>
                    <a:off x="2962" y="961"/>
                    <a:ext cx="3266" cy="1682"/>
                  </a:xfrm>
                  <a:prstGeom prst="rect">
                    <a:avLst/>
                  </a:prstGeom>
                  <a:solidFill>
                    <a:srgbClr val="F2DC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07" name="Rectangle 102">
                    <a:extLst>
                      <a:ext uri="{FF2B5EF4-FFF2-40B4-BE49-F238E27FC236}">
                        <a16:creationId xmlns:a16="http://schemas.microsoft.com/office/drawing/2014/main" id="{D827311F-D25B-41A8-8E8D-7056DD2936E5}"/>
                      </a:ext>
                    </a:extLst>
                  </p:cNvPr>
                  <p:cNvSpPr>
                    <a:spLocks noChangeArrowheads="1"/>
                  </p:cNvSpPr>
                  <p:nvPr/>
                </p:nvSpPr>
                <p:spPr bwMode="auto">
                  <a:xfrm>
                    <a:off x="2962" y="961"/>
                    <a:ext cx="3266" cy="1682"/>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08" name="Rectangle 103">
                    <a:extLst>
                      <a:ext uri="{FF2B5EF4-FFF2-40B4-BE49-F238E27FC236}">
                        <a16:creationId xmlns:a16="http://schemas.microsoft.com/office/drawing/2014/main" id="{B06343D9-18AC-4049-8037-3524F5049F96}"/>
                      </a:ext>
                    </a:extLst>
                  </p:cNvPr>
                  <p:cNvSpPr>
                    <a:spLocks noChangeArrowheads="1"/>
                  </p:cNvSpPr>
                  <p:nvPr/>
                </p:nvSpPr>
                <p:spPr bwMode="auto">
                  <a:xfrm>
                    <a:off x="5937" y="2485"/>
                    <a:ext cx="24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effectLst/>
                        <a:latin typeface="Qualcomm Next"/>
                      </a:rPr>
                      <a:t>PLMN</a:t>
                    </a:r>
                    <a:endParaRPr kumimoji="0" lang="en-US" altLang="en-US" sz="1800" b="0" i="0" u="none" strike="noStrike" cap="none" normalizeH="0" baseline="0" dirty="0">
                      <a:ln>
                        <a:noFill/>
                      </a:ln>
                      <a:effectLst/>
                      <a:latin typeface="Qualcomm Next"/>
                    </a:endParaRPr>
                  </a:p>
                </p:txBody>
              </p:sp>
              <p:sp>
                <p:nvSpPr>
                  <p:cNvPr id="109" name="Rectangle 104">
                    <a:extLst>
                      <a:ext uri="{FF2B5EF4-FFF2-40B4-BE49-F238E27FC236}">
                        <a16:creationId xmlns:a16="http://schemas.microsoft.com/office/drawing/2014/main" id="{D3548A28-DCD1-4D52-8235-EC70C63CCF41}"/>
                      </a:ext>
                    </a:extLst>
                  </p:cNvPr>
                  <p:cNvSpPr>
                    <a:spLocks noChangeArrowheads="1"/>
                  </p:cNvSpPr>
                  <p:nvPr/>
                </p:nvSpPr>
                <p:spPr bwMode="auto">
                  <a:xfrm>
                    <a:off x="4260" y="1049"/>
                    <a:ext cx="390"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10" name="Rectangle 105">
                    <a:extLst>
                      <a:ext uri="{FF2B5EF4-FFF2-40B4-BE49-F238E27FC236}">
                        <a16:creationId xmlns:a16="http://schemas.microsoft.com/office/drawing/2014/main" id="{2A6DDCB8-4B2C-4F03-8535-66CEF033D7C4}"/>
                      </a:ext>
                    </a:extLst>
                  </p:cNvPr>
                  <p:cNvSpPr>
                    <a:spLocks noChangeArrowheads="1"/>
                  </p:cNvSpPr>
                  <p:nvPr/>
                </p:nvSpPr>
                <p:spPr bwMode="auto">
                  <a:xfrm>
                    <a:off x="4260" y="1049"/>
                    <a:ext cx="390" cy="2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11" name="Rectangle 106">
                    <a:extLst>
                      <a:ext uri="{FF2B5EF4-FFF2-40B4-BE49-F238E27FC236}">
                        <a16:creationId xmlns:a16="http://schemas.microsoft.com/office/drawing/2014/main" id="{1E891257-1483-4178-BD34-CD601BD9276B}"/>
                      </a:ext>
                    </a:extLst>
                  </p:cNvPr>
                  <p:cNvSpPr>
                    <a:spLocks noChangeArrowheads="1"/>
                  </p:cNvSpPr>
                  <p:nvPr/>
                </p:nvSpPr>
                <p:spPr bwMode="auto">
                  <a:xfrm>
                    <a:off x="4390" y="1155"/>
                    <a:ext cx="16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0" i="0" u="none" strike="noStrike" cap="none" normalizeH="0" baseline="0">
                        <a:ln>
                          <a:noFill/>
                        </a:ln>
                        <a:solidFill>
                          <a:srgbClr val="000000"/>
                        </a:solidFill>
                        <a:effectLst/>
                        <a:latin typeface="Qualcomm Next"/>
                      </a:rPr>
                      <a:t>AMF</a:t>
                    </a:r>
                    <a:endParaRPr kumimoji="0" lang="en-US" altLang="en-US" sz="2800" b="0" i="0" u="none" strike="noStrike" cap="none" normalizeH="0" baseline="0">
                      <a:ln>
                        <a:noFill/>
                      </a:ln>
                      <a:solidFill>
                        <a:schemeClr val="tx1"/>
                      </a:solidFill>
                      <a:effectLst/>
                      <a:latin typeface="Qualcomm Next"/>
                    </a:endParaRPr>
                  </a:p>
                </p:txBody>
              </p:sp>
              <p:sp>
                <p:nvSpPr>
                  <p:cNvPr id="112" name="Rectangle 107">
                    <a:extLst>
                      <a:ext uri="{FF2B5EF4-FFF2-40B4-BE49-F238E27FC236}">
                        <a16:creationId xmlns:a16="http://schemas.microsoft.com/office/drawing/2014/main" id="{8FC699D5-80EE-477E-A5D3-154845741C2F}"/>
                      </a:ext>
                    </a:extLst>
                  </p:cNvPr>
                  <p:cNvSpPr>
                    <a:spLocks noChangeArrowheads="1"/>
                  </p:cNvSpPr>
                  <p:nvPr/>
                </p:nvSpPr>
                <p:spPr bwMode="auto">
                  <a:xfrm>
                    <a:off x="3060" y="1764"/>
                    <a:ext cx="447" cy="11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a:latin typeface="Qualcomm Next"/>
                      <a:cs typeface="Arial" panose="020B0604020202020204" pitchFamily="34" charset="0"/>
                    </a:endParaRPr>
                  </a:p>
                  <a:p>
                    <a:endParaRPr lang="en-US" sz="1200">
                      <a:latin typeface="Qualcomm Next"/>
                      <a:cs typeface="Arial" panose="020B0604020202020204" pitchFamily="34" charset="0"/>
                    </a:endParaRPr>
                  </a:p>
                  <a:p>
                    <a:endParaRPr lang="en-US" sz="1200">
                      <a:latin typeface="Qualcomm Next"/>
                      <a:cs typeface="Arial" panose="020B0604020202020204" pitchFamily="34" charset="0"/>
                    </a:endParaRPr>
                  </a:p>
                  <a:p>
                    <a:endParaRPr lang="en-US" sz="1200">
                      <a:latin typeface="Qualcomm Next"/>
                      <a:cs typeface="Arial" panose="020B0604020202020204" pitchFamily="34" charset="0"/>
                    </a:endParaRPr>
                  </a:p>
                  <a:p>
                    <a:pPr algn="ctr"/>
                    <a:r>
                      <a:rPr lang="en-US" sz="1200">
                        <a:latin typeface="Qualcomm Next"/>
                        <a:cs typeface="Arial" panose="020B0604020202020204" pitchFamily="34" charset="0"/>
                      </a:rPr>
                      <a:t>UE</a:t>
                    </a:r>
                  </a:p>
                </p:txBody>
              </p:sp>
              <p:sp>
                <p:nvSpPr>
                  <p:cNvPr id="113" name="Rectangle 108">
                    <a:extLst>
                      <a:ext uri="{FF2B5EF4-FFF2-40B4-BE49-F238E27FC236}">
                        <a16:creationId xmlns:a16="http://schemas.microsoft.com/office/drawing/2014/main" id="{C91312BC-3E2B-453F-BBA3-C593760D7189}"/>
                      </a:ext>
                    </a:extLst>
                  </p:cNvPr>
                  <p:cNvSpPr>
                    <a:spLocks noChangeArrowheads="1"/>
                  </p:cNvSpPr>
                  <p:nvPr/>
                </p:nvSpPr>
                <p:spPr bwMode="auto">
                  <a:xfrm>
                    <a:off x="3060" y="1764"/>
                    <a:ext cx="447" cy="1167"/>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14" name="Rectangle 110">
                    <a:extLst>
                      <a:ext uri="{FF2B5EF4-FFF2-40B4-BE49-F238E27FC236}">
                        <a16:creationId xmlns:a16="http://schemas.microsoft.com/office/drawing/2014/main" id="{83B68812-DAB7-4341-BE5F-A4C63F2CB2F1}"/>
                      </a:ext>
                    </a:extLst>
                  </p:cNvPr>
                  <p:cNvSpPr>
                    <a:spLocks noChangeArrowheads="1"/>
                  </p:cNvSpPr>
                  <p:nvPr/>
                </p:nvSpPr>
                <p:spPr bwMode="auto">
                  <a:xfrm>
                    <a:off x="5104" y="1764"/>
                    <a:ext cx="594" cy="74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Next"/>
                    </a:endParaRPr>
                  </a:p>
                  <a:p>
                    <a:endParaRPr lang="en-US" sz="1200" dirty="0">
                      <a:latin typeface="Qualcomm Next"/>
                    </a:endParaRPr>
                  </a:p>
                  <a:p>
                    <a:pPr algn="ctr"/>
                    <a:r>
                      <a:rPr lang="en-US" sz="1200" dirty="0">
                        <a:latin typeface="Qualcomm Next"/>
                      </a:rPr>
                      <a:t>UPF</a:t>
                    </a:r>
                  </a:p>
                </p:txBody>
              </p:sp>
              <p:sp>
                <p:nvSpPr>
                  <p:cNvPr id="115" name="Line 112">
                    <a:extLst>
                      <a:ext uri="{FF2B5EF4-FFF2-40B4-BE49-F238E27FC236}">
                        <a16:creationId xmlns:a16="http://schemas.microsoft.com/office/drawing/2014/main" id="{AD9BB79B-1EFF-49D3-82ED-A8D0BFB5CDFB}"/>
                      </a:ext>
                    </a:extLst>
                  </p:cNvPr>
                  <p:cNvSpPr>
                    <a:spLocks noChangeShapeType="1"/>
                  </p:cNvSpPr>
                  <p:nvPr/>
                </p:nvSpPr>
                <p:spPr bwMode="auto">
                  <a:xfrm>
                    <a:off x="3511" y="1913"/>
                    <a:ext cx="208" cy="0"/>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16" name="Freeform 113">
                    <a:extLst>
                      <a:ext uri="{FF2B5EF4-FFF2-40B4-BE49-F238E27FC236}">
                        <a16:creationId xmlns:a16="http://schemas.microsoft.com/office/drawing/2014/main" id="{6378CF08-4DC6-4A49-8E5B-AD5CB1C3D279}"/>
                      </a:ext>
                    </a:extLst>
                  </p:cNvPr>
                  <p:cNvSpPr>
                    <a:spLocks/>
                  </p:cNvSpPr>
                  <p:nvPr/>
                </p:nvSpPr>
                <p:spPr bwMode="auto">
                  <a:xfrm>
                    <a:off x="4043" y="1894"/>
                    <a:ext cx="1058" cy="19"/>
                  </a:xfrm>
                  <a:custGeom>
                    <a:avLst/>
                    <a:gdLst>
                      <a:gd name="T0" fmla="*/ 0 w 2816"/>
                      <a:gd name="T1" fmla="*/ 51 h 51"/>
                      <a:gd name="T2" fmla="*/ 929 w 2816"/>
                      <a:gd name="T3" fmla="*/ 51 h 51"/>
                      <a:gd name="T4" fmla="*/ 979 w 2816"/>
                      <a:gd name="T5" fmla="*/ 0 h 51"/>
                      <a:gd name="T6" fmla="*/ 1030 w 2816"/>
                      <a:gd name="T7" fmla="*/ 51 h 51"/>
                      <a:gd name="T8" fmla="*/ 2816 w 2816"/>
                      <a:gd name="T9" fmla="*/ 51 h 51"/>
                    </a:gdLst>
                    <a:ahLst/>
                    <a:cxnLst>
                      <a:cxn ang="0">
                        <a:pos x="T0" y="T1"/>
                      </a:cxn>
                      <a:cxn ang="0">
                        <a:pos x="T2" y="T3"/>
                      </a:cxn>
                      <a:cxn ang="0">
                        <a:pos x="T4" y="T5"/>
                      </a:cxn>
                      <a:cxn ang="0">
                        <a:pos x="T6" y="T7"/>
                      </a:cxn>
                      <a:cxn ang="0">
                        <a:pos x="T8" y="T9"/>
                      </a:cxn>
                    </a:cxnLst>
                    <a:rect l="0" t="0" r="r" b="b"/>
                    <a:pathLst>
                      <a:path w="2816" h="51">
                        <a:moveTo>
                          <a:pt x="0" y="51"/>
                        </a:moveTo>
                        <a:lnTo>
                          <a:pt x="929" y="51"/>
                        </a:lnTo>
                        <a:cubicBezTo>
                          <a:pt x="929" y="23"/>
                          <a:pt x="952" y="0"/>
                          <a:pt x="979" y="0"/>
                        </a:cubicBezTo>
                        <a:cubicBezTo>
                          <a:pt x="1007" y="0"/>
                          <a:pt x="1030" y="23"/>
                          <a:pt x="1030" y="51"/>
                        </a:cubicBezTo>
                        <a:lnTo>
                          <a:pt x="2816" y="51"/>
                        </a:ln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17" name="Rectangle 114">
                    <a:extLst>
                      <a:ext uri="{FF2B5EF4-FFF2-40B4-BE49-F238E27FC236}">
                        <a16:creationId xmlns:a16="http://schemas.microsoft.com/office/drawing/2014/main" id="{6BB70192-FB0E-4F24-81C2-C945B93D6796}"/>
                      </a:ext>
                    </a:extLst>
                  </p:cNvPr>
                  <p:cNvSpPr>
                    <a:spLocks noChangeArrowheads="1"/>
                  </p:cNvSpPr>
                  <p:nvPr/>
                </p:nvSpPr>
                <p:spPr bwMode="auto">
                  <a:xfrm>
                    <a:off x="4813" y="1882"/>
                    <a:ext cx="82" cy="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18" name="Rectangle 115">
                    <a:extLst>
                      <a:ext uri="{FF2B5EF4-FFF2-40B4-BE49-F238E27FC236}">
                        <a16:creationId xmlns:a16="http://schemas.microsoft.com/office/drawing/2014/main" id="{F93A4437-68DF-4ECA-BE6F-459CF45660DF}"/>
                      </a:ext>
                    </a:extLst>
                  </p:cNvPr>
                  <p:cNvSpPr>
                    <a:spLocks noChangeArrowheads="1"/>
                  </p:cNvSpPr>
                  <p:nvPr/>
                </p:nvSpPr>
                <p:spPr bwMode="auto">
                  <a:xfrm>
                    <a:off x="4816" y="1882"/>
                    <a:ext cx="7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N3</a:t>
                    </a:r>
                    <a:endParaRPr kumimoji="0" lang="en-US" altLang="en-US" sz="1800" b="0" i="0" u="none" strike="noStrike" cap="none" normalizeH="0" baseline="0">
                      <a:ln>
                        <a:noFill/>
                      </a:ln>
                      <a:solidFill>
                        <a:schemeClr val="tx1"/>
                      </a:solidFill>
                      <a:effectLst/>
                      <a:latin typeface="Qualcomm Next"/>
                    </a:endParaRPr>
                  </a:p>
                </p:txBody>
              </p:sp>
              <p:sp>
                <p:nvSpPr>
                  <p:cNvPr id="119" name="Line 116">
                    <a:extLst>
                      <a:ext uri="{FF2B5EF4-FFF2-40B4-BE49-F238E27FC236}">
                        <a16:creationId xmlns:a16="http://schemas.microsoft.com/office/drawing/2014/main" id="{3E08ABB0-E3EA-447C-B4C7-3C588B8D4118}"/>
                      </a:ext>
                    </a:extLst>
                  </p:cNvPr>
                  <p:cNvSpPr>
                    <a:spLocks noChangeShapeType="1"/>
                  </p:cNvSpPr>
                  <p:nvPr/>
                </p:nvSpPr>
                <p:spPr bwMode="auto">
                  <a:xfrm>
                    <a:off x="5698" y="2143"/>
                    <a:ext cx="577" cy="0"/>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20" name="Line 119">
                    <a:extLst>
                      <a:ext uri="{FF2B5EF4-FFF2-40B4-BE49-F238E27FC236}">
                        <a16:creationId xmlns:a16="http://schemas.microsoft.com/office/drawing/2014/main" id="{CFC7A5D2-87E1-4B12-81CB-EB05BB02FA17}"/>
                      </a:ext>
                    </a:extLst>
                  </p:cNvPr>
                  <p:cNvSpPr>
                    <a:spLocks noChangeShapeType="1"/>
                  </p:cNvSpPr>
                  <p:nvPr/>
                </p:nvSpPr>
                <p:spPr bwMode="auto">
                  <a:xfrm flipH="1">
                    <a:off x="5401" y="1337"/>
                    <a:ext cx="2" cy="427"/>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21" name="Rectangle 120">
                    <a:extLst>
                      <a:ext uri="{FF2B5EF4-FFF2-40B4-BE49-F238E27FC236}">
                        <a16:creationId xmlns:a16="http://schemas.microsoft.com/office/drawing/2014/main" id="{B3CC01DA-E0C1-4CB1-8F1D-C2A7FF6BD784}"/>
                      </a:ext>
                    </a:extLst>
                  </p:cNvPr>
                  <p:cNvSpPr>
                    <a:spLocks noChangeArrowheads="1"/>
                  </p:cNvSpPr>
                  <p:nvPr/>
                </p:nvSpPr>
                <p:spPr bwMode="auto">
                  <a:xfrm>
                    <a:off x="5361" y="1512"/>
                    <a:ext cx="82" cy="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22" name="Rectangle 121">
                    <a:extLst>
                      <a:ext uri="{FF2B5EF4-FFF2-40B4-BE49-F238E27FC236}">
                        <a16:creationId xmlns:a16="http://schemas.microsoft.com/office/drawing/2014/main" id="{9571BC9B-C98C-404D-93D4-2FBC8BE966CD}"/>
                      </a:ext>
                    </a:extLst>
                  </p:cNvPr>
                  <p:cNvSpPr>
                    <a:spLocks noChangeArrowheads="1"/>
                  </p:cNvSpPr>
                  <p:nvPr/>
                </p:nvSpPr>
                <p:spPr bwMode="auto">
                  <a:xfrm>
                    <a:off x="5364" y="1513"/>
                    <a:ext cx="7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Qualcomm Next"/>
                      </a:rPr>
                      <a:t>N4</a:t>
                    </a:r>
                    <a:endParaRPr kumimoji="0" lang="en-US" altLang="en-US" sz="1800" b="0" i="0" u="none" strike="noStrike" cap="none" normalizeH="0" baseline="0" dirty="0">
                      <a:ln>
                        <a:noFill/>
                      </a:ln>
                      <a:solidFill>
                        <a:schemeClr val="tx1"/>
                      </a:solidFill>
                      <a:effectLst/>
                      <a:latin typeface="Qualcomm Next"/>
                    </a:endParaRPr>
                  </a:p>
                </p:txBody>
              </p:sp>
              <p:sp>
                <p:nvSpPr>
                  <p:cNvPr id="123" name="Rectangle 122">
                    <a:extLst>
                      <a:ext uri="{FF2B5EF4-FFF2-40B4-BE49-F238E27FC236}">
                        <a16:creationId xmlns:a16="http://schemas.microsoft.com/office/drawing/2014/main" id="{1329AE07-7373-4F80-8548-F39F386A225E}"/>
                      </a:ext>
                    </a:extLst>
                  </p:cNvPr>
                  <p:cNvSpPr>
                    <a:spLocks noChangeArrowheads="1"/>
                  </p:cNvSpPr>
                  <p:nvPr/>
                </p:nvSpPr>
                <p:spPr bwMode="auto">
                  <a:xfrm>
                    <a:off x="5254" y="1049"/>
                    <a:ext cx="297"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24" name="Rectangle 123">
                    <a:extLst>
                      <a:ext uri="{FF2B5EF4-FFF2-40B4-BE49-F238E27FC236}">
                        <a16:creationId xmlns:a16="http://schemas.microsoft.com/office/drawing/2014/main" id="{34C79782-8AA7-4111-84AF-A0EF17B4883B}"/>
                      </a:ext>
                    </a:extLst>
                  </p:cNvPr>
                  <p:cNvSpPr>
                    <a:spLocks noChangeArrowheads="1"/>
                  </p:cNvSpPr>
                  <p:nvPr/>
                </p:nvSpPr>
                <p:spPr bwMode="auto">
                  <a:xfrm>
                    <a:off x="5254" y="1049"/>
                    <a:ext cx="297" cy="2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25" name="Rectangle 124">
                    <a:extLst>
                      <a:ext uri="{FF2B5EF4-FFF2-40B4-BE49-F238E27FC236}">
                        <a16:creationId xmlns:a16="http://schemas.microsoft.com/office/drawing/2014/main" id="{494B2AB6-38D2-4807-B4E3-999A5121E653}"/>
                      </a:ext>
                    </a:extLst>
                  </p:cNvPr>
                  <p:cNvSpPr>
                    <a:spLocks noChangeArrowheads="1"/>
                  </p:cNvSpPr>
                  <p:nvPr/>
                </p:nvSpPr>
                <p:spPr bwMode="auto">
                  <a:xfrm>
                    <a:off x="5308" y="1155"/>
                    <a:ext cx="15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00000"/>
                        </a:solidFill>
                        <a:effectLst/>
                        <a:latin typeface="Qualcomm Next"/>
                      </a:rPr>
                      <a:t>SMF</a:t>
                    </a:r>
                    <a:endParaRPr kumimoji="0" lang="en-US" altLang="en-US" sz="3200" b="0" i="0" u="none" strike="noStrike" cap="none" normalizeH="0" baseline="0" dirty="0">
                      <a:ln>
                        <a:noFill/>
                      </a:ln>
                      <a:solidFill>
                        <a:schemeClr val="tx1"/>
                      </a:solidFill>
                      <a:effectLst/>
                      <a:latin typeface="Qualcomm Next"/>
                    </a:endParaRPr>
                  </a:p>
                </p:txBody>
              </p:sp>
              <p:sp>
                <p:nvSpPr>
                  <p:cNvPr id="126" name="Line 125">
                    <a:extLst>
                      <a:ext uri="{FF2B5EF4-FFF2-40B4-BE49-F238E27FC236}">
                        <a16:creationId xmlns:a16="http://schemas.microsoft.com/office/drawing/2014/main" id="{7BE6E88B-AC1F-4A73-9055-8F3124CD19F9}"/>
                      </a:ext>
                    </a:extLst>
                  </p:cNvPr>
                  <p:cNvSpPr>
                    <a:spLocks noChangeShapeType="1"/>
                  </p:cNvSpPr>
                  <p:nvPr/>
                </p:nvSpPr>
                <p:spPr bwMode="auto">
                  <a:xfrm>
                    <a:off x="4650" y="1193"/>
                    <a:ext cx="604" cy="0"/>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27" name="Rectangle 126">
                    <a:extLst>
                      <a:ext uri="{FF2B5EF4-FFF2-40B4-BE49-F238E27FC236}">
                        <a16:creationId xmlns:a16="http://schemas.microsoft.com/office/drawing/2014/main" id="{50367604-A056-4819-B3EC-9B7291E40852}"/>
                      </a:ext>
                    </a:extLst>
                  </p:cNvPr>
                  <p:cNvSpPr>
                    <a:spLocks noChangeArrowheads="1"/>
                  </p:cNvSpPr>
                  <p:nvPr/>
                </p:nvSpPr>
                <p:spPr bwMode="auto">
                  <a:xfrm>
                    <a:off x="4893" y="1155"/>
                    <a:ext cx="118" cy="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28" name="Rectangle 127">
                    <a:extLst>
                      <a:ext uri="{FF2B5EF4-FFF2-40B4-BE49-F238E27FC236}">
                        <a16:creationId xmlns:a16="http://schemas.microsoft.com/office/drawing/2014/main" id="{96E33DC0-AB5F-4433-8CD8-2E49BDEF3705}"/>
                      </a:ext>
                    </a:extLst>
                  </p:cNvPr>
                  <p:cNvSpPr>
                    <a:spLocks noChangeArrowheads="1"/>
                  </p:cNvSpPr>
                  <p:nvPr/>
                </p:nvSpPr>
                <p:spPr bwMode="auto">
                  <a:xfrm>
                    <a:off x="4896" y="1155"/>
                    <a:ext cx="10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N11</a:t>
                    </a:r>
                    <a:endParaRPr kumimoji="0" lang="en-US" altLang="en-US" sz="1800" b="0" i="0" u="none" strike="noStrike" cap="none" normalizeH="0" baseline="0">
                      <a:ln>
                        <a:noFill/>
                      </a:ln>
                      <a:solidFill>
                        <a:schemeClr val="tx1"/>
                      </a:solidFill>
                      <a:effectLst/>
                      <a:latin typeface="Qualcomm Next"/>
                    </a:endParaRPr>
                  </a:p>
                </p:txBody>
              </p:sp>
              <p:sp>
                <p:nvSpPr>
                  <p:cNvPr id="129" name="Oval 137">
                    <a:extLst>
                      <a:ext uri="{FF2B5EF4-FFF2-40B4-BE49-F238E27FC236}">
                        <a16:creationId xmlns:a16="http://schemas.microsoft.com/office/drawing/2014/main" id="{1C07B242-109D-4FDB-9921-501DF940BE86}"/>
                      </a:ext>
                    </a:extLst>
                  </p:cNvPr>
                  <p:cNvSpPr>
                    <a:spLocks noChangeArrowheads="1"/>
                  </p:cNvSpPr>
                  <p:nvPr/>
                </p:nvSpPr>
                <p:spPr bwMode="auto">
                  <a:xfrm>
                    <a:off x="3962" y="3506"/>
                    <a:ext cx="635" cy="273"/>
                  </a:xfrm>
                  <a:prstGeom prst="ellipse">
                    <a:avLst/>
                  </a:pr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30" name="Oval 138">
                    <a:extLst>
                      <a:ext uri="{FF2B5EF4-FFF2-40B4-BE49-F238E27FC236}">
                        <a16:creationId xmlns:a16="http://schemas.microsoft.com/office/drawing/2014/main" id="{5206F303-69D4-4BE6-AD8F-1E2B62E889A0}"/>
                      </a:ext>
                    </a:extLst>
                  </p:cNvPr>
                  <p:cNvSpPr>
                    <a:spLocks noChangeArrowheads="1"/>
                  </p:cNvSpPr>
                  <p:nvPr/>
                </p:nvSpPr>
                <p:spPr bwMode="auto">
                  <a:xfrm>
                    <a:off x="3962" y="3506"/>
                    <a:ext cx="635" cy="273"/>
                  </a:xfrm>
                  <a:prstGeom prst="ellipse">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a:r>
                      <a:rPr lang="en-US" sz="1000">
                        <a:latin typeface="Qualcomm Next"/>
                      </a:rPr>
                      <a:t>3GPP access</a:t>
                    </a:r>
                  </a:p>
                </p:txBody>
              </p:sp>
              <p:sp>
                <p:nvSpPr>
                  <p:cNvPr id="131" name="Rectangle 141">
                    <a:extLst>
                      <a:ext uri="{FF2B5EF4-FFF2-40B4-BE49-F238E27FC236}">
                        <a16:creationId xmlns:a16="http://schemas.microsoft.com/office/drawing/2014/main" id="{4426400E-162B-47C1-8C86-1FC47B565648}"/>
                      </a:ext>
                    </a:extLst>
                  </p:cNvPr>
                  <p:cNvSpPr>
                    <a:spLocks noChangeArrowheads="1"/>
                  </p:cNvSpPr>
                  <p:nvPr/>
                </p:nvSpPr>
                <p:spPr bwMode="auto">
                  <a:xfrm>
                    <a:off x="4220" y="3566"/>
                    <a:ext cx="1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FF0000"/>
                        </a:solidFill>
                        <a:effectLst/>
                        <a:latin typeface="Qualcomm Next"/>
                      </a:rPr>
                      <a:t> </a:t>
                    </a:r>
                    <a:endParaRPr kumimoji="0" lang="en-US" altLang="en-US" sz="1800" b="0" i="0" u="none" strike="noStrike" cap="none" normalizeH="0" baseline="0">
                      <a:ln>
                        <a:noFill/>
                      </a:ln>
                      <a:solidFill>
                        <a:schemeClr val="tx1"/>
                      </a:solidFill>
                      <a:effectLst/>
                      <a:latin typeface="Qualcomm Next"/>
                    </a:endParaRPr>
                  </a:p>
                </p:txBody>
              </p:sp>
              <p:sp>
                <p:nvSpPr>
                  <p:cNvPr id="132" name="Rectangle 143">
                    <a:extLst>
                      <a:ext uri="{FF2B5EF4-FFF2-40B4-BE49-F238E27FC236}">
                        <a16:creationId xmlns:a16="http://schemas.microsoft.com/office/drawing/2014/main" id="{E856218D-A5CC-40E8-83E5-597FCB3637CA}"/>
                      </a:ext>
                    </a:extLst>
                  </p:cNvPr>
                  <p:cNvSpPr>
                    <a:spLocks noChangeArrowheads="1"/>
                  </p:cNvSpPr>
                  <p:nvPr/>
                </p:nvSpPr>
                <p:spPr bwMode="auto">
                  <a:xfrm>
                    <a:off x="4295" y="3566"/>
                    <a:ext cx="1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 </a:t>
                    </a:r>
                    <a:endParaRPr kumimoji="0" lang="en-US" altLang="en-US" sz="1800" b="0" i="0" u="none" strike="noStrike" cap="none" normalizeH="0" baseline="0">
                      <a:ln>
                        <a:noFill/>
                      </a:ln>
                      <a:solidFill>
                        <a:schemeClr val="tx1"/>
                      </a:solidFill>
                      <a:effectLst/>
                      <a:latin typeface="Qualcomm Next"/>
                    </a:endParaRPr>
                  </a:p>
                </p:txBody>
              </p:sp>
              <p:sp>
                <p:nvSpPr>
                  <p:cNvPr id="133" name="Oval 146">
                    <a:extLst>
                      <a:ext uri="{FF2B5EF4-FFF2-40B4-BE49-F238E27FC236}">
                        <a16:creationId xmlns:a16="http://schemas.microsoft.com/office/drawing/2014/main" id="{5956D5B5-745D-4187-B63B-22FB76F4E215}"/>
                      </a:ext>
                    </a:extLst>
                  </p:cNvPr>
                  <p:cNvSpPr>
                    <a:spLocks noChangeArrowheads="1"/>
                  </p:cNvSpPr>
                  <p:nvPr/>
                </p:nvSpPr>
                <p:spPr bwMode="auto">
                  <a:xfrm>
                    <a:off x="3651" y="1784"/>
                    <a:ext cx="500" cy="272"/>
                  </a:xfrm>
                  <a:prstGeom prst="ellipse">
                    <a:avLst/>
                  </a:pr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34" name="Oval 147">
                    <a:extLst>
                      <a:ext uri="{FF2B5EF4-FFF2-40B4-BE49-F238E27FC236}">
                        <a16:creationId xmlns:a16="http://schemas.microsoft.com/office/drawing/2014/main" id="{DE15F8EE-C044-4294-B796-F23D64314D80}"/>
                      </a:ext>
                    </a:extLst>
                  </p:cNvPr>
                  <p:cNvSpPr>
                    <a:spLocks noChangeArrowheads="1"/>
                  </p:cNvSpPr>
                  <p:nvPr/>
                </p:nvSpPr>
                <p:spPr bwMode="auto">
                  <a:xfrm>
                    <a:off x="3651" y="1784"/>
                    <a:ext cx="499" cy="272"/>
                  </a:xfrm>
                  <a:prstGeom prst="ellipse">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35" name="Rectangle 150">
                    <a:extLst>
                      <a:ext uri="{FF2B5EF4-FFF2-40B4-BE49-F238E27FC236}">
                        <a16:creationId xmlns:a16="http://schemas.microsoft.com/office/drawing/2014/main" id="{975A9850-6B47-4B22-8913-31AC14BD2366}"/>
                      </a:ext>
                    </a:extLst>
                  </p:cNvPr>
                  <p:cNvSpPr>
                    <a:spLocks noChangeArrowheads="1"/>
                  </p:cNvSpPr>
                  <p:nvPr/>
                </p:nvSpPr>
                <p:spPr bwMode="auto">
                  <a:xfrm>
                    <a:off x="3841" y="1844"/>
                    <a:ext cx="1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FF0000"/>
                        </a:solidFill>
                        <a:effectLst/>
                        <a:latin typeface="Qualcomm Next"/>
                      </a:rPr>
                      <a:t> </a:t>
                    </a:r>
                    <a:endParaRPr kumimoji="0" lang="en-US" altLang="en-US" sz="1800" b="0" i="0" u="none" strike="noStrike" cap="none" normalizeH="0" baseline="0">
                      <a:ln>
                        <a:noFill/>
                      </a:ln>
                      <a:solidFill>
                        <a:schemeClr val="tx1"/>
                      </a:solidFill>
                      <a:effectLst/>
                      <a:latin typeface="Qualcomm Next"/>
                    </a:endParaRPr>
                  </a:p>
                </p:txBody>
              </p:sp>
              <p:sp>
                <p:nvSpPr>
                  <p:cNvPr id="136" name="Rectangle 152">
                    <a:extLst>
                      <a:ext uri="{FF2B5EF4-FFF2-40B4-BE49-F238E27FC236}">
                        <a16:creationId xmlns:a16="http://schemas.microsoft.com/office/drawing/2014/main" id="{9E126186-5548-4A37-99FF-60B8ADC1D55D}"/>
                      </a:ext>
                    </a:extLst>
                  </p:cNvPr>
                  <p:cNvSpPr>
                    <a:spLocks noChangeArrowheads="1"/>
                  </p:cNvSpPr>
                  <p:nvPr/>
                </p:nvSpPr>
                <p:spPr bwMode="auto">
                  <a:xfrm>
                    <a:off x="3916" y="1844"/>
                    <a:ext cx="1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 </a:t>
                    </a:r>
                    <a:endParaRPr kumimoji="0" lang="en-US" altLang="en-US" sz="1800" b="0" i="0" u="none" strike="noStrike" cap="none" normalizeH="0" baseline="0">
                      <a:ln>
                        <a:noFill/>
                      </a:ln>
                      <a:solidFill>
                        <a:schemeClr val="tx1"/>
                      </a:solidFill>
                      <a:effectLst/>
                      <a:latin typeface="Qualcomm Next"/>
                    </a:endParaRPr>
                  </a:p>
                </p:txBody>
              </p:sp>
              <p:sp>
                <p:nvSpPr>
                  <p:cNvPr id="137" name="Freeform 155">
                    <a:extLst>
                      <a:ext uri="{FF2B5EF4-FFF2-40B4-BE49-F238E27FC236}">
                        <a16:creationId xmlns:a16="http://schemas.microsoft.com/office/drawing/2014/main" id="{1D384847-7B1D-4A4E-BBAE-0802DFF72774}"/>
                      </a:ext>
                    </a:extLst>
                  </p:cNvPr>
                  <p:cNvSpPr>
                    <a:spLocks/>
                  </p:cNvSpPr>
                  <p:nvPr/>
                </p:nvSpPr>
                <p:spPr bwMode="auto">
                  <a:xfrm>
                    <a:off x="3507" y="1337"/>
                    <a:ext cx="802" cy="515"/>
                  </a:xfrm>
                  <a:custGeom>
                    <a:avLst/>
                    <a:gdLst>
                      <a:gd name="T0" fmla="*/ 0 w 802"/>
                      <a:gd name="T1" fmla="*/ 515 h 515"/>
                      <a:gd name="T2" fmla="*/ 207 w 802"/>
                      <a:gd name="T3" fmla="*/ 515 h 515"/>
                      <a:gd name="T4" fmla="*/ 441 w 802"/>
                      <a:gd name="T5" fmla="*/ 499 h 515"/>
                      <a:gd name="T6" fmla="*/ 634 w 802"/>
                      <a:gd name="T7" fmla="*/ 354 h 515"/>
                      <a:gd name="T8" fmla="*/ 802 w 802"/>
                      <a:gd name="T9" fmla="*/ 0 h 515"/>
                    </a:gdLst>
                    <a:ahLst/>
                    <a:cxnLst>
                      <a:cxn ang="0">
                        <a:pos x="T0" y="T1"/>
                      </a:cxn>
                      <a:cxn ang="0">
                        <a:pos x="T2" y="T3"/>
                      </a:cxn>
                      <a:cxn ang="0">
                        <a:pos x="T4" y="T5"/>
                      </a:cxn>
                      <a:cxn ang="0">
                        <a:pos x="T6" y="T7"/>
                      </a:cxn>
                      <a:cxn ang="0">
                        <a:pos x="T8" y="T9"/>
                      </a:cxn>
                    </a:cxnLst>
                    <a:rect l="0" t="0" r="r" b="b"/>
                    <a:pathLst>
                      <a:path w="802" h="515">
                        <a:moveTo>
                          <a:pt x="0" y="515"/>
                        </a:moveTo>
                        <a:cubicBezTo>
                          <a:pt x="144" y="515"/>
                          <a:pt x="177" y="515"/>
                          <a:pt x="207" y="515"/>
                        </a:cubicBezTo>
                        <a:cubicBezTo>
                          <a:pt x="317" y="515"/>
                          <a:pt x="384" y="514"/>
                          <a:pt x="441" y="499"/>
                        </a:cubicBezTo>
                        <a:cubicBezTo>
                          <a:pt x="520" y="477"/>
                          <a:pt x="581" y="428"/>
                          <a:pt x="634" y="354"/>
                        </a:cubicBezTo>
                        <a:cubicBezTo>
                          <a:pt x="702" y="260"/>
                          <a:pt x="756" y="124"/>
                          <a:pt x="802" y="0"/>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38" name="Oval 157">
                    <a:extLst>
                      <a:ext uri="{FF2B5EF4-FFF2-40B4-BE49-F238E27FC236}">
                        <a16:creationId xmlns:a16="http://schemas.microsoft.com/office/drawing/2014/main" id="{A5CA10B8-D46F-4F6E-9E22-0FF948F5B616}"/>
                      </a:ext>
                    </a:extLst>
                  </p:cNvPr>
                  <p:cNvSpPr>
                    <a:spLocks noChangeArrowheads="1"/>
                  </p:cNvSpPr>
                  <p:nvPr/>
                </p:nvSpPr>
                <p:spPr bwMode="auto">
                  <a:xfrm>
                    <a:off x="6281" y="2021"/>
                    <a:ext cx="500" cy="273"/>
                  </a:xfrm>
                  <a:prstGeom prst="ellipse">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39" name="Rectangle 158">
                    <a:extLst>
                      <a:ext uri="{FF2B5EF4-FFF2-40B4-BE49-F238E27FC236}">
                        <a16:creationId xmlns:a16="http://schemas.microsoft.com/office/drawing/2014/main" id="{6D7EB694-EC6F-42D9-96C1-5F7319B0C4CA}"/>
                      </a:ext>
                    </a:extLst>
                  </p:cNvPr>
                  <p:cNvSpPr>
                    <a:spLocks noChangeArrowheads="1"/>
                  </p:cNvSpPr>
                  <p:nvPr/>
                </p:nvSpPr>
                <p:spPr bwMode="auto">
                  <a:xfrm>
                    <a:off x="6370" y="2040"/>
                    <a:ext cx="285"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Qualcomm Next"/>
                      </a:rPr>
                      <a:t>Data</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Qualcomm Next"/>
                      </a:rPr>
                      <a:t>Network</a:t>
                    </a:r>
                    <a:endParaRPr kumimoji="0" lang="en-US" altLang="en-US" sz="2400" b="0" i="0" u="none" strike="noStrike" cap="none" normalizeH="0" baseline="0" dirty="0">
                      <a:ln>
                        <a:noFill/>
                      </a:ln>
                      <a:solidFill>
                        <a:schemeClr val="tx1"/>
                      </a:solidFill>
                      <a:effectLst/>
                      <a:latin typeface="Qualcomm Next"/>
                    </a:endParaRPr>
                  </a:p>
                </p:txBody>
              </p:sp>
              <p:sp>
                <p:nvSpPr>
                  <p:cNvPr id="140" name="Rectangle 159">
                    <a:extLst>
                      <a:ext uri="{FF2B5EF4-FFF2-40B4-BE49-F238E27FC236}">
                        <a16:creationId xmlns:a16="http://schemas.microsoft.com/office/drawing/2014/main" id="{83C1C697-2270-46CB-B878-C0A486B6A86A}"/>
                      </a:ext>
                    </a:extLst>
                  </p:cNvPr>
                  <p:cNvSpPr>
                    <a:spLocks noChangeArrowheads="1"/>
                  </p:cNvSpPr>
                  <p:nvPr/>
                </p:nvSpPr>
                <p:spPr bwMode="auto">
                  <a:xfrm>
                    <a:off x="4105" y="1571"/>
                    <a:ext cx="151" cy="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41" name="Rectangle 160">
                    <a:extLst>
                      <a:ext uri="{FF2B5EF4-FFF2-40B4-BE49-F238E27FC236}">
                        <a16:creationId xmlns:a16="http://schemas.microsoft.com/office/drawing/2014/main" id="{8A81E636-D010-4BAB-8021-1407008951CC}"/>
                      </a:ext>
                    </a:extLst>
                  </p:cNvPr>
                  <p:cNvSpPr>
                    <a:spLocks noChangeArrowheads="1"/>
                  </p:cNvSpPr>
                  <p:nvPr/>
                </p:nvSpPr>
                <p:spPr bwMode="auto">
                  <a:xfrm>
                    <a:off x="4142" y="1571"/>
                    <a:ext cx="7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N1</a:t>
                    </a:r>
                    <a:endParaRPr kumimoji="0" lang="en-US" altLang="en-US" sz="1800" b="0" i="0" u="none" strike="noStrike" cap="none" normalizeH="0" baseline="0">
                      <a:ln>
                        <a:noFill/>
                      </a:ln>
                      <a:solidFill>
                        <a:schemeClr val="tx1"/>
                      </a:solidFill>
                      <a:effectLst/>
                      <a:latin typeface="Qualcomm Next"/>
                    </a:endParaRPr>
                  </a:p>
                </p:txBody>
              </p:sp>
              <p:sp>
                <p:nvSpPr>
                  <p:cNvPr id="142" name="Line 161">
                    <a:extLst>
                      <a:ext uri="{FF2B5EF4-FFF2-40B4-BE49-F238E27FC236}">
                        <a16:creationId xmlns:a16="http://schemas.microsoft.com/office/drawing/2014/main" id="{DF691979-36BC-4D92-9634-34CE7F1D4DBE}"/>
                      </a:ext>
                    </a:extLst>
                  </p:cNvPr>
                  <p:cNvSpPr>
                    <a:spLocks noChangeShapeType="1"/>
                  </p:cNvSpPr>
                  <p:nvPr/>
                </p:nvSpPr>
                <p:spPr bwMode="auto">
                  <a:xfrm flipH="1">
                    <a:off x="3897" y="1193"/>
                    <a:ext cx="363" cy="591"/>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43" name="Rectangle 162">
                    <a:extLst>
                      <a:ext uri="{FF2B5EF4-FFF2-40B4-BE49-F238E27FC236}">
                        <a16:creationId xmlns:a16="http://schemas.microsoft.com/office/drawing/2014/main" id="{ED690A86-424A-4F63-B98C-AAACB24C5FF2}"/>
                      </a:ext>
                    </a:extLst>
                  </p:cNvPr>
                  <p:cNvSpPr>
                    <a:spLocks noChangeArrowheads="1"/>
                  </p:cNvSpPr>
                  <p:nvPr/>
                </p:nvSpPr>
                <p:spPr bwMode="auto">
                  <a:xfrm>
                    <a:off x="4038" y="1450"/>
                    <a:ext cx="82" cy="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44" name="Rectangle 163">
                    <a:extLst>
                      <a:ext uri="{FF2B5EF4-FFF2-40B4-BE49-F238E27FC236}">
                        <a16:creationId xmlns:a16="http://schemas.microsoft.com/office/drawing/2014/main" id="{8E267DF4-7878-4314-B4A8-8A028454A34C}"/>
                      </a:ext>
                    </a:extLst>
                  </p:cNvPr>
                  <p:cNvSpPr>
                    <a:spLocks noChangeArrowheads="1"/>
                  </p:cNvSpPr>
                  <p:nvPr/>
                </p:nvSpPr>
                <p:spPr bwMode="auto">
                  <a:xfrm>
                    <a:off x="4041" y="1449"/>
                    <a:ext cx="7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N2</a:t>
                    </a:r>
                    <a:endParaRPr kumimoji="0" lang="en-US" altLang="en-US" sz="1800" b="0" i="0" u="none" strike="noStrike" cap="none" normalizeH="0" baseline="0">
                      <a:ln>
                        <a:noFill/>
                      </a:ln>
                      <a:solidFill>
                        <a:schemeClr val="tx1"/>
                      </a:solidFill>
                      <a:effectLst/>
                      <a:latin typeface="Qualcomm Next"/>
                    </a:endParaRPr>
                  </a:p>
                </p:txBody>
              </p:sp>
              <p:sp>
                <p:nvSpPr>
                  <p:cNvPr id="145" name="Rectangle 167">
                    <a:extLst>
                      <a:ext uri="{FF2B5EF4-FFF2-40B4-BE49-F238E27FC236}">
                        <a16:creationId xmlns:a16="http://schemas.microsoft.com/office/drawing/2014/main" id="{2D4C5C80-B9AA-451A-83C9-BE3DF4D981ED}"/>
                      </a:ext>
                    </a:extLst>
                  </p:cNvPr>
                  <p:cNvSpPr>
                    <a:spLocks noChangeArrowheads="1"/>
                  </p:cNvSpPr>
                  <p:nvPr/>
                </p:nvSpPr>
                <p:spPr bwMode="auto">
                  <a:xfrm>
                    <a:off x="5896" y="1049"/>
                    <a:ext cx="297"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46" name="Rectangle 168">
                    <a:extLst>
                      <a:ext uri="{FF2B5EF4-FFF2-40B4-BE49-F238E27FC236}">
                        <a16:creationId xmlns:a16="http://schemas.microsoft.com/office/drawing/2014/main" id="{76C83BE3-8561-4D98-B73B-3C431BCCB006}"/>
                      </a:ext>
                    </a:extLst>
                  </p:cNvPr>
                  <p:cNvSpPr>
                    <a:spLocks noChangeArrowheads="1"/>
                  </p:cNvSpPr>
                  <p:nvPr/>
                </p:nvSpPr>
                <p:spPr bwMode="auto">
                  <a:xfrm>
                    <a:off x="5884" y="1055"/>
                    <a:ext cx="297" cy="2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47" name="Rectangle 170">
                    <a:extLst>
                      <a:ext uri="{FF2B5EF4-FFF2-40B4-BE49-F238E27FC236}">
                        <a16:creationId xmlns:a16="http://schemas.microsoft.com/office/drawing/2014/main" id="{49361574-B2E4-4A22-8330-BC849F31F705}"/>
                      </a:ext>
                    </a:extLst>
                  </p:cNvPr>
                  <p:cNvSpPr>
                    <a:spLocks noChangeArrowheads="1"/>
                  </p:cNvSpPr>
                  <p:nvPr/>
                </p:nvSpPr>
                <p:spPr bwMode="auto">
                  <a:xfrm>
                    <a:off x="5979" y="1145"/>
                    <a:ext cx="13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00000"/>
                        </a:solidFill>
                        <a:effectLst/>
                        <a:latin typeface="Qualcomm Next"/>
                      </a:rPr>
                      <a:t>PCF</a:t>
                    </a:r>
                    <a:endParaRPr kumimoji="0" lang="en-US" altLang="en-US" sz="3200" b="0" i="0" u="none" strike="noStrike" cap="none" normalizeH="0" baseline="0" dirty="0">
                      <a:ln>
                        <a:noFill/>
                      </a:ln>
                      <a:solidFill>
                        <a:schemeClr val="tx1"/>
                      </a:solidFill>
                      <a:effectLst/>
                      <a:latin typeface="Qualcomm Next"/>
                    </a:endParaRPr>
                  </a:p>
                </p:txBody>
              </p:sp>
              <p:sp>
                <p:nvSpPr>
                  <p:cNvPr id="148" name="Line 171">
                    <a:extLst>
                      <a:ext uri="{FF2B5EF4-FFF2-40B4-BE49-F238E27FC236}">
                        <a16:creationId xmlns:a16="http://schemas.microsoft.com/office/drawing/2014/main" id="{2A7408A2-C047-40CE-BDB3-01BB3363E22C}"/>
                      </a:ext>
                    </a:extLst>
                  </p:cNvPr>
                  <p:cNvSpPr>
                    <a:spLocks noChangeShapeType="1"/>
                  </p:cNvSpPr>
                  <p:nvPr/>
                </p:nvSpPr>
                <p:spPr bwMode="auto">
                  <a:xfrm>
                    <a:off x="5559" y="1193"/>
                    <a:ext cx="320" cy="5"/>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49" name="Rectangle 172">
                    <a:extLst>
                      <a:ext uri="{FF2B5EF4-FFF2-40B4-BE49-F238E27FC236}">
                        <a16:creationId xmlns:a16="http://schemas.microsoft.com/office/drawing/2014/main" id="{7669F1F2-E640-4E1C-8EAF-AAFC0BE2E989}"/>
                      </a:ext>
                    </a:extLst>
                  </p:cNvPr>
                  <p:cNvSpPr>
                    <a:spLocks noChangeArrowheads="1"/>
                  </p:cNvSpPr>
                  <p:nvPr/>
                </p:nvSpPr>
                <p:spPr bwMode="auto">
                  <a:xfrm>
                    <a:off x="5734" y="1155"/>
                    <a:ext cx="82" cy="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50" name="Rectangle 173">
                    <a:extLst>
                      <a:ext uri="{FF2B5EF4-FFF2-40B4-BE49-F238E27FC236}">
                        <a16:creationId xmlns:a16="http://schemas.microsoft.com/office/drawing/2014/main" id="{0331E8DF-F7DD-45B4-80AB-86014E817228}"/>
                      </a:ext>
                    </a:extLst>
                  </p:cNvPr>
                  <p:cNvSpPr>
                    <a:spLocks noChangeArrowheads="1"/>
                  </p:cNvSpPr>
                  <p:nvPr/>
                </p:nvSpPr>
                <p:spPr bwMode="auto">
                  <a:xfrm>
                    <a:off x="5737" y="1155"/>
                    <a:ext cx="7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Qualcomm Next"/>
                      </a:rPr>
                      <a:t>N7</a:t>
                    </a:r>
                    <a:endParaRPr kumimoji="0" lang="en-US" altLang="en-US" sz="1800" b="0" i="0" u="none" strike="noStrike" cap="none" normalizeH="0" baseline="0" dirty="0">
                      <a:ln>
                        <a:noFill/>
                      </a:ln>
                      <a:solidFill>
                        <a:schemeClr val="tx1"/>
                      </a:solidFill>
                      <a:effectLst/>
                      <a:latin typeface="Qualcomm Next"/>
                    </a:endParaRPr>
                  </a:p>
                </p:txBody>
              </p:sp>
              <p:sp>
                <p:nvSpPr>
                  <p:cNvPr id="151" name="Freeform 187">
                    <a:extLst>
                      <a:ext uri="{FF2B5EF4-FFF2-40B4-BE49-F238E27FC236}">
                        <a16:creationId xmlns:a16="http://schemas.microsoft.com/office/drawing/2014/main" id="{D74207F1-E8B3-47DC-9B5D-F7124E285083}"/>
                      </a:ext>
                    </a:extLst>
                  </p:cNvPr>
                  <p:cNvSpPr>
                    <a:spLocks/>
                  </p:cNvSpPr>
                  <p:nvPr/>
                </p:nvSpPr>
                <p:spPr bwMode="auto">
                  <a:xfrm>
                    <a:off x="3469" y="2787"/>
                    <a:ext cx="493" cy="856"/>
                  </a:xfrm>
                  <a:custGeom>
                    <a:avLst/>
                    <a:gdLst>
                      <a:gd name="T0" fmla="*/ 493 w 493"/>
                      <a:gd name="T1" fmla="*/ 1296 h 1296"/>
                      <a:gd name="T2" fmla="*/ 407 w 493"/>
                      <a:gd name="T3" fmla="*/ 1296 h 1296"/>
                      <a:gd name="T4" fmla="*/ 407 w 493"/>
                      <a:gd name="T5" fmla="*/ 0 h 1296"/>
                      <a:gd name="T6" fmla="*/ 0 w 493"/>
                      <a:gd name="T7" fmla="*/ 0 h 1296"/>
                    </a:gdLst>
                    <a:ahLst/>
                    <a:cxnLst>
                      <a:cxn ang="0">
                        <a:pos x="T0" y="T1"/>
                      </a:cxn>
                      <a:cxn ang="0">
                        <a:pos x="T2" y="T3"/>
                      </a:cxn>
                      <a:cxn ang="0">
                        <a:pos x="T4" y="T5"/>
                      </a:cxn>
                      <a:cxn ang="0">
                        <a:pos x="T6" y="T7"/>
                      </a:cxn>
                    </a:cxnLst>
                    <a:rect l="0" t="0" r="r" b="b"/>
                    <a:pathLst>
                      <a:path w="493" h="1296">
                        <a:moveTo>
                          <a:pt x="493" y="1296"/>
                        </a:moveTo>
                        <a:lnTo>
                          <a:pt x="407" y="1296"/>
                        </a:lnTo>
                        <a:lnTo>
                          <a:pt x="407" y="0"/>
                        </a:lnTo>
                        <a:lnTo>
                          <a:pt x="0" y="0"/>
                        </a:ln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grpSp>
            <p:sp>
              <p:nvSpPr>
                <p:cNvPr id="87" name="Rectangle 154">
                  <a:extLst>
                    <a:ext uri="{FF2B5EF4-FFF2-40B4-BE49-F238E27FC236}">
                      <a16:creationId xmlns:a16="http://schemas.microsoft.com/office/drawing/2014/main" id="{13FDFAE3-3FA9-4535-A49A-DEA7193F0DC8}"/>
                    </a:ext>
                  </a:extLst>
                </p:cNvPr>
                <p:cNvSpPr>
                  <a:spLocks noChangeArrowheads="1"/>
                </p:cNvSpPr>
                <p:nvPr/>
              </p:nvSpPr>
              <p:spPr bwMode="auto">
                <a:xfrm>
                  <a:off x="7218738" y="3019714"/>
                  <a:ext cx="3799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Qualcomm Next"/>
                    </a:rPr>
                    <a:t>3GPP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Qualcomm Next"/>
                    </a:rPr>
                    <a:t>Access</a:t>
                  </a:r>
                  <a:endParaRPr kumimoji="0" lang="en-US" altLang="en-US" sz="3200" b="0" i="0" u="none" strike="noStrike" cap="none" normalizeH="0" baseline="0">
                    <a:ln>
                      <a:noFill/>
                    </a:ln>
                    <a:solidFill>
                      <a:schemeClr val="tx1"/>
                    </a:solidFill>
                    <a:effectLst/>
                    <a:latin typeface="Qualcomm Next"/>
                  </a:endParaRPr>
                </a:p>
              </p:txBody>
            </p:sp>
            <p:sp>
              <p:nvSpPr>
                <p:cNvPr id="88" name="TextBox 87">
                  <a:extLst>
                    <a:ext uri="{FF2B5EF4-FFF2-40B4-BE49-F238E27FC236}">
                      <a16:creationId xmlns:a16="http://schemas.microsoft.com/office/drawing/2014/main" id="{DA2C39D5-0493-4A79-B5CA-33F37F673036}"/>
                    </a:ext>
                  </a:extLst>
                </p:cNvPr>
                <p:cNvSpPr txBox="1"/>
                <p:nvPr/>
              </p:nvSpPr>
              <p:spPr>
                <a:xfrm>
                  <a:off x="8778814" y="5527892"/>
                  <a:ext cx="261290" cy="118174"/>
                </a:xfrm>
                <a:prstGeom prst="rect">
                  <a:avLst/>
                </a:prstGeom>
              </p:spPr>
              <p:txBody>
                <a:bodyPr wrap="square" lIns="0" tIns="0" rIns="0" bIns="0" rtlCol="0">
                  <a:spAutoFit/>
                </a:bodyPr>
                <a:lstStyle/>
                <a:p>
                  <a:pPr algn="l">
                    <a:lnSpc>
                      <a:spcPct val="96000"/>
                    </a:lnSpc>
                  </a:pPr>
                  <a:r>
                    <a:rPr lang="en-US" sz="800" dirty="0">
                      <a:latin typeface="Qualcomm Next"/>
                      <a:cs typeface="Microsoft Sans Serif" panose="020B0604020202020204" pitchFamily="34" charset="0"/>
                    </a:rPr>
                    <a:t>N3</a:t>
                  </a:r>
                </a:p>
              </p:txBody>
            </p:sp>
            <p:sp>
              <p:nvSpPr>
                <p:cNvPr id="89" name="Rectangle 110">
                  <a:extLst>
                    <a:ext uri="{FF2B5EF4-FFF2-40B4-BE49-F238E27FC236}">
                      <a16:creationId xmlns:a16="http://schemas.microsoft.com/office/drawing/2014/main" id="{7A53E6E3-396E-4956-AAA5-E2215BC66CA5}"/>
                    </a:ext>
                  </a:extLst>
                </p:cNvPr>
                <p:cNvSpPr>
                  <a:spLocks noChangeArrowheads="1"/>
                </p:cNvSpPr>
                <p:nvPr/>
              </p:nvSpPr>
              <p:spPr bwMode="auto">
                <a:xfrm>
                  <a:off x="9334876" y="5600304"/>
                  <a:ext cx="942975" cy="59985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endParaRPr lang="en-US" sz="1100" dirty="0">
                    <a:latin typeface="Qualcomm Next"/>
                  </a:endParaRPr>
                </a:p>
                <a:p>
                  <a:pPr algn="ctr"/>
                  <a:r>
                    <a:rPr lang="en-US" sz="1100" dirty="0">
                      <a:latin typeface="Qualcomm Next"/>
                    </a:rPr>
                    <a:t>UPF</a:t>
                  </a:r>
                </a:p>
              </p:txBody>
            </p:sp>
            <p:cxnSp>
              <p:nvCxnSpPr>
                <p:cNvPr id="90" name="Straight Connector 89">
                  <a:extLst>
                    <a:ext uri="{FF2B5EF4-FFF2-40B4-BE49-F238E27FC236}">
                      <a16:creationId xmlns:a16="http://schemas.microsoft.com/office/drawing/2014/main" id="{B3085B52-B1A8-4A7A-B254-B0CC8BE332C2}"/>
                    </a:ext>
                  </a:extLst>
                </p:cNvPr>
                <p:cNvCxnSpPr>
                  <a:cxnSpLocks/>
                  <a:endCxn id="89" idx="0"/>
                </p:cNvCxnSpPr>
                <p:nvPr/>
              </p:nvCxnSpPr>
              <p:spPr>
                <a:xfrm>
                  <a:off x="9801890" y="4103977"/>
                  <a:ext cx="4474" cy="1496327"/>
                </a:xfrm>
                <a:prstGeom prst="line">
                  <a:avLst/>
                </a:prstGeom>
                <a:ln w="12700" cap="rnd">
                  <a:solidFill>
                    <a:schemeClr val="bg1">
                      <a:lumMod val="10000"/>
                    </a:schemeClr>
                  </a:solidFill>
                  <a:prstDash val="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91" name="Rectangle 104">
                  <a:extLst>
                    <a:ext uri="{FF2B5EF4-FFF2-40B4-BE49-F238E27FC236}">
                      <a16:creationId xmlns:a16="http://schemas.microsoft.com/office/drawing/2014/main" id="{245E15EA-23FE-4253-BAAB-5745D946EE0B}"/>
                    </a:ext>
                  </a:extLst>
                </p:cNvPr>
                <p:cNvSpPr>
                  <a:spLocks noChangeArrowheads="1"/>
                </p:cNvSpPr>
                <p:nvPr/>
              </p:nvSpPr>
              <p:spPr bwMode="auto">
                <a:xfrm>
                  <a:off x="7920805" y="4459574"/>
                  <a:ext cx="619125" cy="28892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050">
                      <a:latin typeface="Qualcomm Next"/>
                    </a:rPr>
                    <a:t>AMF</a:t>
                  </a:r>
                </a:p>
              </p:txBody>
            </p:sp>
            <p:sp>
              <p:nvSpPr>
                <p:cNvPr id="92" name="Rectangle 104">
                  <a:extLst>
                    <a:ext uri="{FF2B5EF4-FFF2-40B4-BE49-F238E27FC236}">
                      <a16:creationId xmlns:a16="http://schemas.microsoft.com/office/drawing/2014/main" id="{F745B3F5-C12C-47AA-9EE6-2835B77320AF}"/>
                    </a:ext>
                  </a:extLst>
                </p:cNvPr>
                <p:cNvSpPr>
                  <a:spLocks noChangeArrowheads="1"/>
                </p:cNvSpPr>
                <p:nvPr/>
              </p:nvSpPr>
              <p:spPr bwMode="auto">
                <a:xfrm>
                  <a:off x="8769493" y="4455606"/>
                  <a:ext cx="619125" cy="28892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050" dirty="0">
                      <a:latin typeface="Qualcomm Next"/>
                    </a:rPr>
                    <a:t>SMF</a:t>
                  </a:r>
                </a:p>
              </p:txBody>
            </p:sp>
            <p:cxnSp>
              <p:nvCxnSpPr>
                <p:cNvPr id="93" name="Straight Connector 92">
                  <a:extLst>
                    <a:ext uri="{FF2B5EF4-FFF2-40B4-BE49-F238E27FC236}">
                      <a16:creationId xmlns:a16="http://schemas.microsoft.com/office/drawing/2014/main" id="{3A4C712A-A112-4031-AE98-3524E18F16F0}"/>
                    </a:ext>
                  </a:extLst>
                </p:cNvPr>
                <p:cNvCxnSpPr>
                  <a:stCxn id="91" idx="3"/>
                  <a:endCxn id="92" idx="1"/>
                </p:cNvCxnSpPr>
                <p:nvPr/>
              </p:nvCxnSpPr>
              <p:spPr>
                <a:xfrm flipV="1">
                  <a:off x="8539930" y="4600069"/>
                  <a:ext cx="229563" cy="3968"/>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94" name="Connector: Elbow 93">
                  <a:extLst>
                    <a:ext uri="{FF2B5EF4-FFF2-40B4-BE49-F238E27FC236}">
                      <a16:creationId xmlns:a16="http://schemas.microsoft.com/office/drawing/2014/main" id="{82FC5C5A-78AD-4EE8-AE48-1372D6D2A7D7}"/>
                    </a:ext>
                  </a:extLst>
                </p:cNvPr>
                <p:cNvCxnSpPr>
                  <a:cxnSpLocks/>
                  <a:stCxn id="92" idx="0"/>
                </p:cNvCxnSpPr>
                <p:nvPr/>
              </p:nvCxnSpPr>
              <p:spPr>
                <a:xfrm rot="5400000" flipH="1" flipV="1">
                  <a:off x="8183967" y="3059933"/>
                  <a:ext cx="2290763" cy="500584"/>
                </a:xfrm>
                <a:prstGeom prst="bentConnector3">
                  <a:avLst>
                    <a:gd name="adj1" fmla="val 100803"/>
                  </a:avLst>
                </a:prstGeom>
                <a:ln w="12700" cap="rnd">
                  <a:solidFill>
                    <a:schemeClr val="bg1">
                      <a:lumMod val="10000"/>
                    </a:schemeClr>
                  </a:solidFill>
                  <a:prstDash val="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C3333DAC-F28E-43E6-8952-347F4E898E8F}"/>
                    </a:ext>
                  </a:extLst>
                </p:cNvPr>
                <p:cNvSpPr txBox="1"/>
                <p:nvPr/>
              </p:nvSpPr>
              <p:spPr>
                <a:xfrm>
                  <a:off x="8580285" y="4637436"/>
                  <a:ext cx="261290" cy="118174"/>
                </a:xfrm>
                <a:prstGeom prst="rect">
                  <a:avLst/>
                </a:prstGeom>
              </p:spPr>
              <p:txBody>
                <a:bodyPr wrap="square" lIns="0" tIns="0" rIns="0" bIns="0" rtlCol="0">
                  <a:spAutoFit/>
                </a:bodyPr>
                <a:lstStyle/>
                <a:p>
                  <a:pPr algn="l">
                    <a:lnSpc>
                      <a:spcPct val="96000"/>
                    </a:lnSpc>
                  </a:pPr>
                  <a:r>
                    <a:rPr lang="en-US" sz="800">
                      <a:latin typeface="Qualcomm Next"/>
                      <a:cs typeface="Microsoft Sans Serif" panose="020B0604020202020204" pitchFamily="34" charset="0"/>
                    </a:rPr>
                    <a:t>N11</a:t>
                  </a:r>
                </a:p>
              </p:txBody>
            </p:sp>
            <p:cxnSp>
              <p:nvCxnSpPr>
                <p:cNvPr id="96" name="Straight Connector 95">
                  <a:extLst>
                    <a:ext uri="{FF2B5EF4-FFF2-40B4-BE49-F238E27FC236}">
                      <a16:creationId xmlns:a16="http://schemas.microsoft.com/office/drawing/2014/main" id="{22FB81FF-12C3-4498-96F5-59890AFFA4E8}"/>
                    </a:ext>
                  </a:extLst>
                </p:cNvPr>
                <p:cNvCxnSpPr>
                  <a:stCxn id="91" idx="2"/>
                </p:cNvCxnSpPr>
                <p:nvPr/>
              </p:nvCxnSpPr>
              <p:spPr>
                <a:xfrm flipH="1">
                  <a:off x="7979380" y="4748500"/>
                  <a:ext cx="250988" cy="978839"/>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sp>
              <p:nvSpPr>
                <p:cNvPr id="97" name="TextBox 96">
                  <a:extLst>
                    <a:ext uri="{FF2B5EF4-FFF2-40B4-BE49-F238E27FC236}">
                      <a16:creationId xmlns:a16="http://schemas.microsoft.com/office/drawing/2014/main" id="{46D118EE-477F-4C02-A23F-D30CF09C1D99}"/>
                    </a:ext>
                  </a:extLst>
                </p:cNvPr>
                <p:cNvSpPr txBox="1"/>
                <p:nvPr/>
              </p:nvSpPr>
              <p:spPr>
                <a:xfrm>
                  <a:off x="8189174" y="5115226"/>
                  <a:ext cx="261290" cy="118174"/>
                </a:xfrm>
                <a:prstGeom prst="rect">
                  <a:avLst/>
                </a:prstGeom>
              </p:spPr>
              <p:txBody>
                <a:bodyPr wrap="square" lIns="0" tIns="0" rIns="0" bIns="0" rtlCol="0">
                  <a:spAutoFit/>
                </a:bodyPr>
                <a:lstStyle/>
                <a:p>
                  <a:pPr algn="l">
                    <a:lnSpc>
                      <a:spcPct val="96000"/>
                    </a:lnSpc>
                  </a:pPr>
                  <a:r>
                    <a:rPr lang="en-US" sz="800" dirty="0">
                      <a:latin typeface="Qualcomm Next"/>
                      <a:cs typeface="Microsoft Sans Serif" panose="020B0604020202020204" pitchFamily="34" charset="0"/>
                    </a:rPr>
                    <a:t>N2</a:t>
                  </a:r>
                </a:p>
              </p:txBody>
            </p:sp>
            <p:sp>
              <p:nvSpPr>
                <p:cNvPr id="98" name="TextBox 97">
                  <a:extLst>
                    <a:ext uri="{FF2B5EF4-FFF2-40B4-BE49-F238E27FC236}">
                      <a16:creationId xmlns:a16="http://schemas.microsoft.com/office/drawing/2014/main" id="{DD586063-ED59-4F14-B116-0FCC37B0FE5B}"/>
                    </a:ext>
                  </a:extLst>
                </p:cNvPr>
                <p:cNvSpPr txBox="1"/>
                <p:nvPr/>
              </p:nvSpPr>
              <p:spPr>
                <a:xfrm>
                  <a:off x="7564911" y="4502680"/>
                  <a:ext cx="261290" cy="118174"/>
                </a:xfrm>
                <a:prstGeom prst="rect">
                  <a:avLst/>
                </a:prstGeom>
              </p:spPr>
              <p:txBody>
                <a:bodyPr wrap="square" lIns="0" tIns="0" rIns="0" bIns="0" rtlCol="0">
                  <a:spAutoFit/>
                </a:bodyPr>
                <a:lstStyle/>
                <a:p>
                  <a:pPr algn="l">
                    <a:lnSpc>
                      <a:spcPct val="96000"/>
                    </a:lnSpc>
                  </a:pPr>
                  <a:r>
                    <a:rPr lang="en-US" sz="800">
                      <a:latin typeface="Qualcomm Next"/>
                      <a:cs typeface="Microsoft Sans Serif" panose="020B0604020202020204" pitchFamily="34" charset="0"/>
                    </a:rPr>
                    <a:t>N1</a:t>
                  </a:r>
                </a:p>
              </p:txBody>
            </p:sp>
            <p:cxnSp>
              <p:nvCxnSpPr>
                <p:cNvPr id="99" name="Straight Connector 98">
                  <a:extLst>
                    <a:ext uri="{FF2B5EF4-FFF2-40B4-BE49-F238E27FC236}">
                      <a16:creationId xmlns:a16="http://schemas.microsoft.com/office/drawing/2014/main" id="{C8D1FF42-B8E7-45D8-BC81-C0300C76BFA4}"/>
                    </a:ext>
                  </a:extLst>
                </p:cNvPr>
                <p:cNvCxnSpPr>
                  <a:cxnSpLocks/>
                  <a:endCxn id="89" idx="1"/>
                </p:cNvCxnSpPr>
                <p:nvPr/>
              </p:nvCxnSpPr>
              <p:spPr>
                <a:xfrm>
                  <a:off x="8525540" y="5900233"/>
                  <a:ext cx="809336" cy="0"/>
                </a:xfrm>
                <a:prstGeom prst="line">
                  <a:avLst/>
                </a:prstGeom>
                <a:ln w="12700" cap="rnd">
                  <a:solidFill>
                    <a:schemeClr val="bg1">
                      <a:lumMod val="1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100" name="Arc 99">
                  <a:extLst>
                    <a:ext uri="{FF2B5EF4-FFF2-40B4-BE49-F238E27FC236}">
                      <a16:creationId xmlns:a16="http://schemas.microsoft.com/office/drawing/2014/main" id="{EAF4EF35-DCFC-4C02-81D5-88C99C4006D1}"/>
                    </a:ext>
                  </a:extLst>
                </p:cNvPr>
                <p:cNvSpPr/>
                <p:nvPr/>
              </p:nvSpPr>
              <p:spPr>
                <a:xfrm>
                  <a:off x="5584247" y="4442529"/>
                  <a:ext cx="2327033" cy="237710"/>
                </a:xfrm>
                <a:prstGeom prst="arc">
                  <a:avLst/>
                </a:prstGeom>
                <a:ln w="12700" cap="rnd">
                  <a:solidFill>
                    <a:schemeClr val="bg1">
                      <a:lumMod val="1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Qualcomm Next"/>
                  </a:endParaRPr>
                </a:p>
              </p:txBody>
            </p:sp>
            <p:cxnSp>
              <p:nvCxnSpPr>
                <p:cNvPr id="101" name="Straight Connector 100">
                  <a:extLst>
                    <a:ext uri="{FF2B5EF4-FFF2-40B4-BE49-F238E27FC236}">
                      <a16:creationId xmlns:a16="http://schemas.microsoft.com/office/drawing/2014/main" id="{9C86E9A0-66C4-486B-8B13-D63A89AB9C2F}"/>
                    </a:ext>
                  </a:extLst>
                </p:cNvPr>
                <p:cNvCxnSpPr>
                  <a:cxnSpLocks/>
                  <a:stCxn id="138" idx="4"/>
                </p:cNvCxnSpPr>
                <p:nvPr/>
              </p:nvCxnSpPr>
              <p:spPr>
                <a:xfrm flipH="1">
                  <a:off x="10306715" y="3759489"/>
                  <a:ext cx="1289050" cy="2126456"/>
                </a:xfrm>
                <a:prstGeom prst="line">
                  <a:avLst/>
                </a:prstGeom>
                <a:ln w="3175" cap="rnd">
                  <a:solidFill>
                    <a:schemeClr val="bg1">
                      <a:lumMod val="10000"/>
                    </a:schemeClr>
                  </a:solidFill>
                  <a:prstDash val="solid"/>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154" name="TextBox 153">
                  <a:extLst>
                    <a:ext uri="{FF2B5EF4-FFF2-40B4-BE49-F238E27FC236}">
                      <a16:creationId xmlns:a16="http://schemas.microsoft.com/office/drawing/2014/main" id="{1D898D05-40ED-412D-BA8B-EA6ACC862229}"/>
                    </a:ext>
                  </a:extLst>
                </p:cNvPr>
                <p:cNvSpPr txBox="1"/>
                <p:nvPr/>
              </p:nvSpPr>
              <p:spPr>
                <a:xfrm>
                  <a:off x="10582794" y="5024269"/>
                  <a:ext cx="261290" cy="118174"/>
                </a:xfrm>
                <a:prstGeom prst="rect">
                  <a:avLst/>
                </a:prstGeom>
              </p:spPr>
              <p:txBody>
                <a:bodyPr wrap="square" lIns="0" tIns="0" rIns="0" bIns="0" rtlCol="0">
                  <a:spAutoFit/>
                </a:bodyPr>
                <a:lstStyle/>
                <a:p>
                  <a:pPr algn="l">
                    <a:lnSpc>
                      <a:spcPct val="96000"/>
                    </a:lnSpc>
                  </a:pPr>
                  <a:r>
                    <a:rPr lang="en-US" sz="800" dirty="0">
                      <a:latin typeface="Qualcomm Next"/>
                      <a:cs typeface="Microsoft Sans Serif" panose="020B0604020202020204" pitchFamily="34" charset="0"/>
                    </a:rPr>
                    <a:t>N6</a:t>
                  </a:r>
                </a:p>
              </p:txBody>
            </p:sp>
          </p:grpSp>
          <p:sp>
            <p:nvSpPr>
              <p:cNvPr id="84" name="TextBox 83">
                <a:extLst>
                  <a:ext uri="{FF2B5EF4-FFF2-40B4-BE49-F238E27FC236}">
                    <a16:creationId xmlns:a16="http://schemas.microsoft.com/office/drawing/2014/main" id="{B47C749C-5F25-45F9-9756-30A7CF7A69B8}"/>
                  </a:ext>
                </a:extLst>
              </p:cNvPr>
              <p:cNvSpPr txBox="1"/>
              <p:nvPr/>
            </p:nvSpPr>
            <p:spPr>
              <a:xfrm>
                <a:off x="5729450" y="6290420"/>
                <a:ext cx="5592179" cy="215444"/>
              </a:xfrm>
              <a:prstGeom prst="rect">
                <a:avLst/>
              </a:prstGeom>
              <a:noFill/>
            </p:spPr>
            <p:txBody>
              <a:bodyPr wrap="square">
                <a:spAutoFit/>
              </a:bodyPr>
              <a:lstStyle/>
              <a:p>
                <a:pPr algn="ctr"/>
                <a:r>
                  <a:rPr lang="en-US" sz="800" i="1" dirty="0">
                    <a:effectLst/>
                    <a:latin typeface="Calibri" panose="020F0502020204030204" pitchFamily="34" charset="0"/>
                    <a:ea typeface="Calibri" panose="020F0502020204030204" pitchFamily="34" charset="0"/>
                  </a:rPr>
                  <a:t>Fig shows only an example diagram - some of the interfaces may vary, e.g. </a:t>
                </a:r>
                <a:r>
                  <a:rPr lang="en-US" sz="800" i="1" dirty="0">
                    <a:latin typeface="Calibri" panose="020F0502020204030204" pitchFamily="34" charset="0"/>
                    <a:ea typeface="Calibri" panose="020F0502020204030204" pitchFamily="34" charset="0"/>
                  </a:rPr>
                  <a:t>based</a:t>
                </a:r>
                <a:r>
                  <a:rPr lang="en-US" sz="800" i="1" dirty="0">
                    <a:effectLst/>
                    <a:latin typeface="Calibri" panose="020F0502020204030204" pitchFamily="34" charset="0"/>
                    <a:ea typeface="Calibri" panose="020F0502020204030204" pitchFamily="34" charset="0"/>
                  </a:rPr>
                  <a:t> on the deployment &amp; subscription scenario</a:t>
                </a:r>
                <a:endParaRPr lang="en-US" sz="800" dirty="0"/>
              </a:p>
            </p:txBody>
          </p:sp>
        </p:grpSp>
        <p:sp>
          <p:nvSpPr>
            <p:cNvPr id="153" name="Rectangle 152">
              <a:extLst>
                <a:ext uri="{FF2B5EF4-FFF2-40B4-BE49-F238E27FC236}">
                  <a16:creationId xmlns:a16="http://schemas.microsoft.com/office/drawing/2014/main" id="{1A61E09C-B46A-49AB-B36A-7CE86D6EEB9A}"/>
                </a:ext>
              </a:extLst>
            </p:cNvPr>
            <p:cNvSpPr>
              <a:spLocks noChangeArrowheads="1"/>
            </p:cNvSpPr>
            <p:nvPr/>
          </p:nvSpPr>
          <p:spPr bwMode="auto">
            <a:xfrm>
              <a:off x="10650913" y="3350419"/>
              <a:ext cx="167930" cy="123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52" name="Rectangle 173">
              <a:extLst>
                <a:ext uri="{FF2B5EF4-FFF2-40B4-BE49-F238E27FC236}">
                  <a16:creationId xmlns:a16="http://schemas.microsoft.com/office/drawing/2014/main" id="{CBA51890-7F1C-4881-B384-1453894E652B}"/>
                </a:ext>
              </a:extLst>
            </p:cNvPr>
            <p:cNvSpPr>
              <a:spLocks noChangeArrowheads="1"/>
            </p:cNvSpPr>
            <p:nvPr/>
          </p:nvSpPr>
          <p:spPr bwMode="auto">
            <a:xfrm>
              <a:off x="10672633" y="3348326"/>
              <a:ext cx="11702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Qualcomm Next"/>
                </a:rPr>
                <a:t>N6</a:t>
              </a:r>
              <a:endParaRPr kumimoji="0" lang="en-US" altLang="en-US" sz="1800" b="0" i="0" u="none" strike="noStrike" cap="none" normalizeH="0" baseline="0" dirty="0">
                <a:ln>
                  <a:noFill/>
                </a:ln>
                <a:solidFill>
                  <a:schemeClr val="tx1"/>
                </a:solidFill>
                <a:effectLst/>
                <a:latin typeface="Qualcomm Next"/>
              </a:endParaRPr>
            </a:p>
          </p:txBody>
        </p:sp>
      </p:grpSp>
    </p:spTree>
    <p:extLst>
      <p:ext uri="{BB962C8B-B14F-4D97-AF65-F5344CB8AC3E}">
        <p14:creationId xmlns:p14="http://schemas.microsoft.com/office/powerpoint/2010/main" val="1689562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42D41E-4776-4B9C-803B-6DC6DE224B8F}"/>
              </a:ext>
            </a:extLst>
          </p:cNvPr>
          <p:cNvSpPr>
            <a:spLocks noGrp="1"/>
          </p:cNvSpPr>
          <p:nvPr>
            <p:ph type="body" sz="quarter" idx="10"/>
          </p:nvPr>
        </p:nvSpPr>
        <p:spPr/>
        <p:txBody>
          <a:bodyPr/>
          <a:lstStyle/>
          <a:p>
            <a:r>
              <a:rPr lang="en-US" dirty="0"/>
              <a:t>(Rel-16/17) ATSSS highlights</a:t>
            </a:r>
          </a:p>
        </p:txBody>
      </p:sp>
      <p:sp>
        <p:nvSpPr>
          <p:cNvPr id="6" name="Title 5">
            <a:extLst>
              <a:ext uri="{FF2B5EF4-FFF2-40B4-BE49-F238E27FC236}">
                <a16:creationId xmlns:a16="http://schemas.microsoft.com/office/drawing/2014/main" id="{BBF00359-5233-4A54-9C2D-6D67C867A772}"/>
              </a:ext>
            </a:extLst>
          </p:cNvPr>
          <p:cNvSpPr>
            <a:spLocks noGrp="1"/>
          </p:cNvSpPr>
          <p:nvPr>
            <p:ph type="title"/>
          </p:nvPr>
        </p:nvSpPr>
        <p:spPr>
          <a:xfrm>
            <a:off x="431638" y="3167268"/>
            <a:ext cx="7415930" cy="910377"/>
          </a:xfrm>
        </p:spPr>
        <p:txBody>
          <a:bodyPr/>
          <a:lstStyle/>
          <a:p>
            <a:r>
              <a:rPr lang="en-US" dirty="0"/>
              <a:t>Annex B</a:t>
            </a:r>
          </a:p>
        </p:txBody>
      </p:sp>
    </p:spTree>
    <p:extLst>
      <p:ext uri="{BB962C8B-B14F-4D97-AF65-F5344CB8AC3E}">
        <p14:creationId xmlns:p14="http://schemas.microsoft.com/office/powerpoint/2010/main" val="2387515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AA924-9ABF-47EF-BC76-C4E4FBFD305B}"/>
              </a:ext>
            </a:extLst>
          </p:cNvPr>
          <p:cNvSpPr>
            <a:spLocks noGrp="1"/>
          </p:cNvSpPr>
          <p:nvPr>
            <p:ph type="title"/>
          </p:nvPr>
        </p:nvSpPr>
        <p:spPr>
          <a:xfrm>
            <a:off x="495300" y="565125"/>
            <a:ext cx="11187112" cy="439479"/>
          </a:xfrm>
        </p:spPr>
        <p:txBody>
          <a:bodyPr/>
          <a:lstStyle/>
          <a:p>
            <a:r>
              <a:rPr lang="en-US" dirty="0"/>
              <a:t>ATSSS aspects</a:t>
            </a:r>
          </a:p>
        </p:txBody>
      </p:sp>
      <p:sp>
        <p:nvSpPr>
          <p:cNvPr id="3" name="Content Placeholder 2">
            <a:extLst>
              <a:ext uri="{FF2B5EF4-FFF2-40B4-BE49-F238E27FC236}">
                <a16:creationId xmlns:a16="http://schemas.microsoft.com/office/drawing/2014/main" id="{55AA7A52-1A3B-4AB3-93AD-2B170D114EF6}"/>
              </a:ext>
            </a:extLst>
          </p:cNvPr>
          <p:cNvSpPr>
            <a:spLocks noGrp="1"/>
          </p:cNvSpPr>
          <p:nvPr>
            <p:ph sz="quarter" idx="14"/>
          </p:nvPr>
        </p:nvSpPr>
        <p:spPr>
          <a:xfrm>
            <a:off x="288472" y="1642870"/>
            <a:ext cx="11304814" cy="4681727"/>
          </a:xfrm>
        </p:spPr>
        <p:txBody>
          <a:bodyPr/>
          <a:lstStyle/>
          <a:p>
            <a:pPr marL="360680" marR="0" indent="-180340">
              <a:spcBef>
                <a:spcPts val="0"/>
              </a:spcBef>
              <a:spcAft>
                <a:spcPts val="9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The ATSSS feature is an optional feature that may be supported by the UE and the 5GC network.</a:t>
            </a:r>
          </a:p>
          <a:p>
            <a:pPr marL="360680" marR="0" indent="-180340">
              <a:spcBef>
                <a:spcPts val="0"/>
              </a:spcBef>
              <a:spcAft>
                <a:spcPts val="9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The ATSSS feature enables a multi-access PDU Connectivity Service, which can exchange PDUs between the UE and a data network by simultaneously using one 3GPP access network and one non-3GPP access network and two independent N3/N9 tunnels between the PSA and RAN/AN. </a:t>
            </a:r>
          </a:p>
          <a:p>
            <a:pPr marL="360680" marR="0" indent="-180340">
              <a:spcBef>
                <a:spcPts val="0"/>
              </a:spcBef>
              <a:spcAft>
                <a:spcPts val="9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The UE may request a MA PDU Session when registered via both 3GPP and non-3GPP accesses, or when the UE is registered via one access only.</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180340" marR="0" indent="0">
              <a:spcBef>
                <a:spcPts val="0"/>
              </a:spcBef>
              <a:spcAft>
                <a:spcPts val="900"/>
              </a:spcAft>
              <a:buNone/>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180340" marR="0" indent="0">
              <a:spcBef>
                <a:spcPts val="0"/>
              </a:spcBef>
              <a:spcAft>
                <a:spcPts val="900"/>
              </a:spcAft>
              <a:buNone/>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ubtitle 3">
            <a:extLst>
              <a:ext uri="{FF2B5EF4-FFF2-40B4-BE49-F238E27FC236}">
                <a16:creationId xmlns:a16="http://schemas.microsoft.com/office/drawing/2014/main" id="{17DF6602-BC78-471E-A380-626D8D5CD15B}"/>
              </a:ext>
            </a:extLst>
          </p:cNvPr>
          <p:cNvSpPr>
            <a:spLocks noGrp="1"/>
          </p:cNvSpPr>
          <p:nvPr>
            <p:ph type="subTitle" idx="1"/>
          </p:nvPr>
        </p:nvSpPr>
        <p:spPr/>
        <p:txBody>
          <a:bodyPr/>
          <a:lstStyle/>
          <a:p>
            <a:r>
              <a:rPr lang="en-US" dirty="0"/>
              <a:t>From 23.501</a:t>
            </a:r>
          </a:p>
        </p:txBody>
      </p:sp>
      <p:graphicFrame>
        <p:nvGraphicFramePr>
          <p:cNvPr id="7" name="Object 6">
            <a:extLst>
              <a:ext uri="{FF2B5EF4-FFF2-40B4-BE49-F238E27FC236}">
                <a16:creationId xmlns:a16="http://schemas.microsoft.com/office/drawing/2014/main" id="{6365A65C-7DD5-4ABD-9869-66A0059F1405}"/>
              </a:ext>
            </a:extLst>
          </p:cNvPr>
          <p:cNvGraphicFramePr>
            <a:graphicFrameLocks noChangeAspect="1"/>
          </p:cNvGraphicFramePr>
          <p:nvPr>
            <p:extLst>
              <p:ext uri="{D42A27DB-BD31-4B8C-83A1-F6EECF244321}">
                <p14:modId xmlns:p14="http://schemas.microsoft.com/office/powerpoint/2010/main" val="3770970812"/>
              </p:ext>
            </p:extLst>
          </p:nvPr>
        </p:nvGraphicFramePr>
        <p:xfrm>
          <a:off x="411842" y="3321202"/>
          <a:ext cx="5537200" cy="2355850"/>
        </p:xfrm>
        <a:graphic>
          <a:graphicData uri="http://schemas.openxmlformats.org/presentationml/2006/ole">
            <mc:AlternateContent xmlns:mc="http://schemas.openxmlformats.org/markup-compatibility/2006">
              <mc:Choice xmlns:v="urn:schemas-microsoft-com:vml" Requires="v">
                <p:oleObj r:id="rId2" imgW="5722868" imgH="2423066" progId="Visio.Drawing.11">
                  <p:embed/>
                </p:oleObj>
              </mc:Choice>
              <mc:Fallback>
                <p:oleObj r:id="rId2" imgW="5722868" imgH="2423066" progId="Visio.Drawing.11">
                  <p:embed/>
                  <p:pic>
                    <p:nvPicPr>
                      <p:cNvPr id="7" name="Object 6">
                        <a:extLst>
                          <a:ext uri="{FF2B5EF4-FFF2-40B4-BE49-F238E27FC236}">
                            <a16:creationId xmlns:a16="http://schemas.microsoft.com/office/drawing/2014/main" id="{6365A65C-7DD5-4ABD-9869-66A0059F14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842" y="3321202"/>
                        <a:ext cx="5537200" cy="2355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8">
            <a:extLst>
              <a:ext uri="{FF2B5EF4-FFF2-40B4-BE49-F238E27FC236}">
                <a16:creationId xmlns:a16="http://schemas.microsoft.com/office/drawing/2014/main" id="{857448D5-56E5-4618-89C7-E528B8E496E7}"/>
              </a:ext>
            </a:extLst>
          </p:cNvPr>
          <p:cNvSpPr txBox="1"/>
          <p:nvPr/>
        </p:nvSpPr>
        <p:spPr>
          <a:xfrm>
            <a:off x="145847" y="5726635"/>
            <a:ext cx="6096000" cy="230832"/>
          </a:xfrm>
          <a:prstGeom prst="rect">
            <a:avLst/>
          </a:prstGeom>
          <a:noFill/>
        </p:spPr>
        <p:txBody>
          <a:bodyPr wrap="square">
            <a:spAutoFit/>
          </a:bodyPr>
          <a:lstStyle/>
          <a:p>
            <a:pPr marL="0" marR="0" algn="ctr">
              <a:spcBef>
                <a:spcPts val="0"/>
              </a:spcBef>
              <a:spcAft>
                <a:spcPts val="120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Figure 4.2.10-1: Non-roaming and Roaming with Local Breakout architecture for ATSSS support</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4D7CB070-4F8A-4C0C-8C0B-E21B16CA68DC}"/>
              </a:ext>
            </a:extLst>
          </p:cNvPr>
          <p:cNvSpPr txBox="1"/>
          <p:nvPr/>
        </p:nvSpPr>
        <p:spPr>
          <a:xfrm>
            <a:off x="6053494" y="3219154"/>
            <a:ext cx="5815228" cy="2923877"/>
          </a:xfrm>
          <a:prstGeom prst="rect">
            <a:avLst/>
          </a:prstGeom>
          <a:noFill/>
        </p:spPr>
        <p:txBody>
          <a:bodyPr wrap="square">
            <a:spAutoFit/>
          </a:bodyPr>
          <a:lstStyle/>
          <a:p>
            <a:pPr marL="360680" marR="0" indent="-180340">
              <a:spcBef>
                <a:spcPts val="0"/>
              </a:spcBef>
              <a:spcAft>
                <a:spcPts val="9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The UE supports one or more of the steering functionalities, e.g. MPTCP functionality and/or ATSSS-LL functionality. The ATSSS-LL functionality is mandatory in the UE for MA PDU Session of type Ethernet.</a:t>
            </a:r>
          </a:p>
          <a:p>
            <a:pPr marL="360680" marR="0" indent="-180340">
              <a:spcBef>
                <a:spcPts val="0"/>
              </a:spcBef>
              <a:spcAft>
                <a:spcPts val="9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The UPF may support MPTCP Proxy functionality, which communicates with the MPTCP functionality in the UE using MPTCP (IETF RFC 8684).</a:t>
            </a:r>
          </a:p>
          <a:p>
            <a:pPr marL="360680" marR="0" indent="-180340">
              <a:spcBef>
                <a:spcPts val="0"/>
              </a:spcBef>
              <a:spcAft>
                <a:spcPts val="9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The UPF may support ATSSS-LL functionality (not shown in Fig)…ATSSS-LL functionality is needed for MA PDU of type Ethernet.</a:t>
            </a:r>
          </a:p>
          <a:p>
            <a:pPr marL="360680" marR="0" indent="-180340">
              <a:spcBef>
                <a:spcPts val="0"/>
              </a:spcBef>
              <a:spcAft>
                <a:spcPts val="9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In addition, UE and UPF can support Performance Measurement Functionality (PMF), which may be used by the UE to obtain/report access performance measurements </a:t>
            </a:r>
          </a:p>
          <a:p>
            <a:pPr marL="360680" marR="0" indent="-180340">
              <a:spcBef>
                <a:spcPts val="0"/>
              </a:spcBef>
              <a:spcAft>
                <a:spcPts val="900"/>
              </a:spcAft>
            </a:pPr>
            <a:r>
              <a:rPr lang="en-US" sz="1400" dirty="0">
                <a:effectLst/>
                <a:latin typeface="Calibri" panose="020F0502020204030204" pitchFamily="34" charset="0"/>
                <a:ea typeface="Calibri" panose="020F0502020204030204" pitchFamily="34" charset="0"/>
                <a:cs typeface="Times New Roman" panose="02020603050405020304" pitchFamily="18" charset="0"/>
              </a:rPr>
              <a:t>The AMF, SMF and PCF are also extended with new functionalities.</a:t>
            </a:r>
          </a:p>
        </p:txBody>
      </p:sp>
      <p:cxnSp>
        <p:nvCxnSpPr>
          <p:cNvPr id="13" name="Straight Connector 12">
            <a:extLst>
              <a:ext uri="{FF2B5EF4-FFF2-40B4-BE49-F238E27FC236}">
                <a16:creationId xmlns:a16="http://schemas.microsoft.com/office/drawing/2014/main" id="{0522AE68-5D0F-46E5-AEBF-C4F8B051E713}"/>
              </a:ext>
            </a:extLst>
          </p:cNvPr>
          <p:cNvCxnSpPr>
            <a:cxnSpLocks/>
          </p:cNvCxnSpPr>
          <p:nvPr/>
        </p:nvCxnSpPr>
        <p:spPr>
          <a:xfrm flipV="1">
            <a:off x="461531" y="3037114"/>
            <a:ext cx="11188223" cy="1"/>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8465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AA924-9ABF-47EF-BC76-C4E4FBFD305B}"/>
              </a:ext>
            </a:extLst>
          </p:cNvPr>
          <p:cNvSpPr>
            <a:spLocks noGrp="1"/>
          </p:cNvSpPr>
          <p:nvPr>
            <p:ph type="title"/>
          </p:nvPr>
        </p:nvSpPr>
        <p:spPr>
          <a:xfrm>
            <a:off x="495300" y="565125"/>
            <a:ext cx="11187112" cy="439479"/>
          </a:xfrm>
        </p:spPr>
        <p:txBody>
          <a:bodyPr/>
          <a:lstStyle/>
          <a:p>
            <a:r>
              <a:rPr lang="en-US" dirty="0"/>
              <a:t>ATSSS aspects</a:t>
            </a:r>
          </a:p>
        </p:txBody>
      </p:sp>
      <p:sp>
        <p:nvSpPr>
          <p:cNvPr id="4" name="Subtitle 3">
            <a:extLst>
              <a:ext uri="{FF2B5EF4-FFF2-40B4-BE49-F238E27FC236}">
                <a16:creationId xmlns:a16="http://schemas.microsoft.com/office/drawing/2014/main" id="{17DF6602-BC78-471E-A380-626D8D5CD15B}"/>
              </a:ext>
            </a:extLst>
          </p:cNvPr>
          <p:cNvSpPr>
            <a:spLocks noGrp="1"/>
          </p:cNvSpPr>
          <p:nvPr>
            <p:ph type="subTitle" idx="1"/>
          </p:nvPr>
        </p:nvSpPr>
        <p:spPr/>
        <p:txBody>
          <a:bodyPr/>
          <a:lstStyle/>
          <a:p>
            <a:r>
              <a:rPr lang="en-US" dirty="0"/>
              <a:t>From 23.501</a:t>
            </a:r>
          </a:p>
        </p:txBody>
      </p:sp>
      <p:sp>
        <p:nvSpPr>
          <p:cNvPr id="7" name="Content Placeholder 6">
            <a:extLst>
              <a:ext uri="{FF2B5EF4-FFF2-40B4-BE49-F238E27FC236}">
                <a16:creationId xmlns:a16="http://schemas.microsoft.com/office/drawing/2014/main" id="{E87CE3FA-283D-46FC-857C-574A06A08B74}"/>
              </a:ext>
            </a:extLst>
          </p:cNvPr>
          <p:cNvSpPr>
            <a:spLocks noGrp="1"/>
          </p:cNvSpPr>
          <p:nvPr>
            <p:ph sz="quarter" idx="14"/>
          </p:nvPr>
        </p:nvSpPr>
        <p:spPr>
          <a:xfrm>
            <a:off x="6330045" y="4789837"/>
            <a:ext cx="4751614" cy="522514"/>
          </a:xfrm>
        </p:spPr>
        <p:txBody>
          <a:bodyPr/>
          <a:lstStyle/>
          <a:p>
            <a:pPr marL="0" indent="0" algn="ctr">
              <a:buNone/>
            </a:pPr>
            <a:r>
              <a:rPr lang="en-GB" sz="1200" b="1" dirty="0">
                <a:effectLst/>
                <a:latin typeface="Arial" panose="020B0604020202020204" pitchFamily="34" charset="0"/>
                <a:ea typeface="Times New Roman" panose="02020603050405020304" pitchFamily="18" charset="0"/>
                <a:cs typeface="Times New Roman" panose="02020603050405020304" pitchFamily="18" charset="0"/>
              </a:rPr>
              <a:t>UE/UPF measurements related protocol stack for 3GPP access and for an MA PDU Session with type IP</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p>
            <a:pPr algn="ctr"/>
            <a:endParaRPr lang="en-US" sz="1600" b="1" dirty="0"/>
          </a:p>
        </p:txBody>
      </p:sp>
      <p:graphicFrame>
        <p:nvGraphicFramePr>
          <p:cNvPr id="9" name="Object 8">
            <a:extLst>
              <a:ext uri="{FF2B5EF4-FFF2-40B4-BE49-F238E27FC236}">
                <a16:creationId xmlns:a16="http://schemas.microsoft.com/office/drawing/2014/main" id="{0C823E8B-04D1-4139-BA58-CEA822D55E6E}"/>
              </a:ext>
            </a:extLst>
          </p:cNvPr>
          <p:cNvGraphicFramePr>
            <a:graphicFrameLocks noChangeAspect="1"/>
          </p:cNvGraphicFramePr>
          <p:nvPr>
            <p:extLst>
              <p:ext uri="{D42A27DB-BD31-4B8C-83A1-F6EECF244321}">
                <p14:modId xmlns:p14="http://schemas.microsoft.com/office/powerpoint/2010/main" val="3713274229"/>
              </p:ext>
            </p:extLst>
          </p:nvPr>
        </p:nvGraphicFramePr>
        <p:xfrm>
          <a:off x="5872842" y="2295220"/>
          <a:ext cx="5480957" cy="2527148"/>
        </p:xfrm>
        <a:graphic>
          <a:graphicData uri="http://schemas.openxmlformats.org/presentationml/2006/ole">
            <mc:AlternateContent xmlns:mc="http://schemas.openxmlformats.org/markup-compatibility/2006">
              <mc:Choice xmlns:v="urn:schemas-microsoft-com:vml" Requires="v">
                <p:oleObj name="Picture" r:id="rId2" imgW="4267623" imgH="1956521" progId="Word.Picture.8">
                  <p:embed/>
                </p:oleObj>
              </mc:Choice>
              <mc:Fallback>
                <p:oleObj name="Picture" r:id="rId2" imgW="4267623" imgH="1956521" progId="Word.Picture.8">
                  <p:embed/>
                  <p:pic>
                    <p:nvPicPr>
                      <p:cNvPr id="9" name="Object 8">
                        <a:extLst>
                          <a:ext uri="{FF2B5EF4-FFF2-40B4-BE49-F238E27FC236}">
                            <a16:creationId xmlns:a16="http://schemas.microsoft.com/office/drawing/2014/main" id="{0C823E8B-04D1-4139-BA58-CEA822D55E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2842" y="2295220"/>
                        <a:ext cx="5480957" cy="2527148"/>
                      </a:xfrm>
                      <a:prstGeom prst="rect">
                        <a:avLst/>
                      </a:prstGeom>
                      <a:noFill/>
                    </p:spPr>
                  </p:pic>
                </p:oleObj>
              </mc:Fallback>
            </mc:AlternateContent>
          </a:graphicData>
        </a:graphic>
      </p:graphicFrame>
      <p:graphicFrame>
        <p:nvGraphicFramePr>
          <p:cNvPr id="11" name="Object 10">
            <a:extLst>
              <a:ext uri="{FF2B5EF4-FFF2-40B4-BE49-F238E27FC236}">
                <a16:creationId xmlns:a16="http://schemas.microsoft.com/office/drawing/2014/main" id="{DED37E86-7A43-4183-AC98-E590A093942E}"/>
              </a:ext>
            </a:extLst>
          </p:cNvPr>
          <p:cNvGraphicFramePr>
            <a:graphicFrameLocks noChangeAspect="1"/>
          </p:cNvGraphicFramePr>
          <p:nvPr>
            <p:extLst>
              <p:ext uri="{D42A27DB-BD31-4B8C-83A1-F6EECF244321}">
                <p14:modId xmlns:p14="http://schemas.microsoft.com/office/powerpoint/2010/main" val="3784018971"/>
              </p:ext>
            </p:extLst>
          </p:nvPr>
        </p:nvGraphicFramePr>
        <p:xfrm>
          <a:off x="494189" y="1623349"/>
          <a:ext cx="4114800" cy="4070350"/>
        </p:xfrm>
        <a:graphic>
          <a:graphicData uri="http://schemas.openxmlformats.org/presentationml/2006/ole">
            <mc:AlternateContent xmlns:mc="http://schemas.openxmlformats.org/markup-compatibility/2006">
              <mc:Choice xmlns:v="urn:schemas-microsoft-com:vml" Requires="v">
                <p:oleObj r:id="rId4" imgW="5015590" imgH="4972969" progId="Visio.Drawing.11">
                  <p:embed/>
                </p:oleObj>
              </mc:Choice>
              <mc:Fallback>
                <p:oleObj r:id="rId4" imgW="5015590" imgH="4972969" progId="Visio.Drawing.11">
                  <p:embed/>
                  <p:pic>
                    <p:nvPicPr>
                      <p:cNvPr id="11" name="Object 10">
                        <a:extLst>
                          <a:ext uri="{FF2B5EF4-FFF2-40B4-BE49-F238E27FC236}">
                            <a16:creationId xmlns:a16="http://schemas.microsoft.com/office/drawing/2014/main" id="{DED37E86-7A43-4183-AC98-E590A09394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189" y="1623349"/>
                        <a:ext cx="4114800" cy="4070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Box 14">
            <a:extLst>
              <a:ext uri="{FF2B5EF4-FFF2-40B4-BE49-F238E27FC236}">
                <a16:creationId xmlns:a16="http://schemas.microsoft.com/office/drawing/2014/main" id="{50B3BBC0-B402-4D9F-84C4-EC17B6677C88}"/>
              </a:ext>
            </a:extLst>
          </p:cNvPr>
          <p:cNvSpPr txBox="1"/>
          <p:nvPr/>
        </p:nvSpPr>
        <p:spPr>
          <a:xfrm>
            <a:off x="1219200" y="5816093"/>
            <a:ext cx="3537857" cy="461665"/>
          </a:xfrm>
          <a:prstGeom prst="rect">
            <a:avLst/>
          </a:prstGeom>
          <a:noFill/>
        </p:spPr>
        <p:txBody>
          <a:bodyPr wrap="square">
            <a:spAutoFit/>
          </a:bodyPr>
          <a:lstStyle/>
          <a:p>
            <a:pPr algn="ctr"/>
            <a:r>
              <a:rPr lang="en-US" sz="1200" b="1" dirty="0">
                <a:latin typeface="Arial" panose="020B0604020202020204" pitchFamily="34" charset="0"/>
                <a:cs typeface="Arial" panose="020B0604020202020204" pitchFamily="34" charset="0"/>
              </a:rPr>
              <a:t>Steering functionalities in an example UE model</a:t>
            </a:r>
          </a:p>
        </p:txBody>
      </p:sp>
    </p:spTree>
    <p:extLst>
      <p:ext uri="{BB962C8B-B14F-4D97-AF65-F5344CB8AC3E}">
        <p14:creationId xmlns:p14="http://schemas.microsoft.com/office/powerpoint/2010/main" val="1281401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1F24E-1EA9-4E29-9631-9A4FB93095CA}"/>
              </a:ext>
            </a:extLst>
          </p:cNvPr>
          <p:cNvSpPr>
            <a:spLocks noGrp="1"/>
          </p:cNvSpPr>
          <p:nvPr>
            <p:ph type="title"/>
          </p:nvPr>
        </p:nvSpPr>
        <p:spPr>
          <a:xfrm>
            <a:off x="495300" y="559867"/>
            <a:ext cx="11187112" cy="444737"/>
          </a:xfrm>
        </p:spPr>
        <p:txBody>
          <a:bodyPr/>
          <a:lstStyle/>
          <a:p>
            <a:r>
              <a:rPr lang="en-US" b="1" dirty="0">
                <a:latin typeface="+mn-lt"/>
              </a:rPr>
              <a:t>High-level Proposal: Summary</a:t>
            </a:r>
          </a:p>
        </p:txBody>
      </p:sp>
      <p:sp>
        <p:nvSpPr>
          <p:cNvPr id="7" name="Content Placeholder 6">
            <a:extLst>
              <a:ext uri="{FF2B5EF4-FFF2-40B4-BE49-F238E27FC236}">
                <a16:creationId xmlns:a16="http://schemas.microsoft.com/office/drawing/2014/main" id="{092141E6-5A42-4698-A4F0-76054B1E5F70}"/>
              </a:ext>
            </a:extLst>
          </p:cNvPr>
          <p:cNvSpPr>
            <a:spLocks noGrp="1"/>
          </p:cNvSpPr>
          <p:nvPr>
            <p:ph sz="quarter" idx="14"/>
          </p:nvPr>
        </p:nvSpPr>
        <p:spPr>
          <a:xfrm>
            <a:off x="509588" y="1588784"/>
            <a:ext cx="11187112" cy="4848355"/>
          </a:xfrm>
        </p:spPr>
        <p:txBody>
          <a:bodyPr vert="horz" lIns="0" tIns="0" rIns="0" bIns="0" rtlCol="0" anchor="t">
            <a:normAutofit/>
          </a:bodyPr>
          <a:lstStyle/>
          <a:p>
            <a:pPr marL="726948" lvl="2" indent="-342900"/>
            <a:endParaRPr lang="en-US" dirty="0">
              <a:solidFill>
                <a:schemeClr val="bg1">
                  <a:lumMod val="10000"/>
                </a:schemeClr>
              </a:solidFill>
              <a:latin typeface="Qualcomm Next"/>
              <a:sym typeface="Wingdings" panose="05000000000000000000" pitchFamily="2" charset="2"/>
            </a:endParaRPr>
          </a:p>
          <a:p>
            <a:pPr marL="342900" indent="-342900"/>
            <a:r>
              <a:rPr lang="en-US" dirty="0">
                <a:solidFill>
                  <a:schemeClr val="bg1">
                    <a:lumMod val="10000"/>
                  </a:schemeClr>
                </a:solidFill>
                <a:latin typeface="Qualcomm Next"/>
                <a:sym typeface="Wingdings" panose="05000000000000000000" pitchFamily="2" charset="2"/>
              </a:rPr>
              <a:t>Current ATSSS (Rel-16 onward):</a:t>
            </a:r>
          </a:p>
          <a:p>
            <a:pPr marL="562356" lvl="1" indent="-342900"/>
            <a:r>
              <a:rPr lang="en-US" sz="1800" dirty="0">
                <a:latin typeface="Calibri" panose="020F0502020204030204" pitchFamily="34" charset="0"/>
                <a:ea typeface="Calibri" panose="020F0502020204030204" pitchFamily="34" charset="0"/>
                <a:cs typeface="Times New Roman" panose="02020603050405020304" pitchFamily="18" charset="0"/>
              </a:rPr>
              <a:t>O</a:t>
            </a:r>
            <a:r>
              <a:rPr lang="en-US" sz="1800" dirty="0">
                <a:effectLst/>
                <a:latin typeface="Calibri" panose="020F0502020204030204" pitchFamily="34" charset="0"/>
                <a:ea typeface="Calibri" panose="020F0502020204030204" pitchFamily="34" charset="0"/>
                <a:cs typeface="Times New Roman" panose="02020603050405020304" pitchFamily="18" charset="0"/>
              </a:rPr>
              <a:t>ptional feature/support in the UE and 5GC</a:t>
            </a:r>
            <a:endParaRPr lang="en-US" sz="1800" dirty="0">
              <a:latin typeface="Qualcomm Next"/>
              <a:sym typeface="Wingdings" panose="05000000000000000000" pitchFamily="2" charset="2"/>
            </a:endParaRPr>
          </a:p>
          <a:p>
            <a:pPr marL="562356" lvl="1" indent="-342900"/>
            <a:r>
              <a:rPr lang="en-US" sz="1800" dirty="0">
                <a:latin typeface="Qualcomm Next"/>
                <a:sym typeface="Wingdings" panose="05000000000000000000" pitchFamily="2" charset="2"/>
              </a:rPr>
              <a:t>3GPP access + </a:t>
            </a:r>
            <a:r>
              <a:rPr lang="en-US" sz="1800" b="1" u="sng" dirty="0">
                <a:latin typeface="Qualcomm Next"/>
                <a:sym typeface="Wingdings" panose="05000000000000000000" pitchFamily="2" charset="2"/>
              </a:rPr>
              <a:t>non</a:t>
            </a:r>
            <a:r>
              <a:rPr lang="en-US" sz="1800" b="1" dirty="0">
                <a:latin typeface="Qualcomm Next"/>
                <a:sym typeface="Wingdings" panose="05000000000000000000" pitchFamily="2" charset="2"/>
              </a:rPr>
              <a:t>-3GPP access</a:t>
            </a:r>
          </a:p>
          <a:p>
            <a:pPr marL="562356" lvl="1" indent="-342900"/>
            <a:r>
              <a:rPr lang="en-US" sz="1800" dirty="0">
                <a:solidFill>
                  <a:schemeClr val="bg1">
                    <a:lumMod val="10000"/>
                  </a:schemeClr>
                </a:solidFill>
                <a:latin typeface="Qualcomm Next"/>
                <a:sym typeface="Wingdings" panose="05000000000000000000" pitchFamily="2" charset="2"/>
              </a:rPr>
              <a:t>Intra and inter-PLMN</a:t>
            </a:r>
            <a:r>
              <a:rPr lang="en-US" sz="1800" dirty="0">
                <a:latin typeface="Qualcomm Next"/>
                <a:sym typeface="Wingdings" panose="05000000000000000000" pitchFamily="2" charset="2"/>
              </a:rPr>
              <a:t> </a:t>
            </a:r>
          </a:p>
          <a:p>
            <a:pPr marL="219456" lvl="1" indent="0">
              <a:buNone/>
            </a:pPr>
            <a:br>
              <a:rPr lang="en-US" dirty="0">
                <a:latin typeface="Qualcomm Next"/>
                <a:sym typeface="Wingdings" panose="05000000000000000000" pitchFamily="2" charset="2"/>
              </a:rPr>
            </a:br>
            <a:endParaRPr lang="en-US" dirty="0">
              <a:latin typeface="Qualcomm Next"/>
              <a:sym typeface="Wingdings" panose="05000000000000000000" pitchFamily="2" charset="2"/>
            </a:endParaRPr>
          </a:p>
          <a:p>
            <a:pPr marL="562356" lvl="1" indent="-342900"/>
            <a:endParaRPr lang="en-US" dirty="0">
              <a:solidFill>
                <a:srgbClr val="0070C0"/>
              </a:solidFill>
              <a:latin typeface="Qualcomm Next"/>
              <a:sym typeface="Wingdings" panose="05000000000000000000" pitchFamily="2" charset="2"/>
            </a:endParaRPr>
          </a:p>
          <a:p>
            <a:pPr marL="342900" indent="-342900"/>
            <a:r>
              <a:rPr lang="en-US" b="1" dirty="0">
                <a:solidFill>
                  <a:srgbClr val="0070C0"/>
                </a:solidFill>
                <a:latin typeface="Qualcomm Next"/>
                <a:sym typeface="Wingdings" panose="05000000000000000000" pitchFamily="2" charset="2"/>
              </a:rPr>
              <a:t>Our Proposal</a:t>
            </a:r>
            <a:r>
              <a:rPr lang="en-US" dirty="0">
                <a:latin typeface="Qualcomm Next"/>
                <a:sym typeface="Wingdings" panose="05000000000000000000" pitchFamily="2" charset="2"/>
              </a:rPr>
              <a:t>: add support of</a:t>
            </a:r>
          </a:p>
          <a:p>
            <a:pPr marL="562356" lvl="1" indent="-342900"/>
            <a:r>
              <a:rPr lang="en-US" sz="1800" dirty="0">
                <a:latin typeface="Qualcomm Next"/>
                <a:sym typeface="Wingdings" panose="05000000000000000000" pitchFamily="2" charset="2"/>
              </a:rPr>
              <a:t>3GPP access </a:t>
            </a:r>
            <a:r>
              <a:rPr lang="en-US" sz="1800" dirty="0">
                <a:solidFill>
                  <a:srgbClr val="C00000"/>
                </a:solidFill>
                <a:latin typeface="Qualcomm Next"/>
                <a:sym typeface="Wingdings" panose="05000000000000000000" pitchFamily="2" charset="2"/>
              </a:rPr>
              <a:t>+ </a:t>
            </a:r>
            <a:r>
              <a:rPr lang="en-US" sz="1800" b="1" dirty="0">
                <a:solidFill>
                  <a:srgbClr val="C00000"/>
                </a:solidFill>
                <a:latin typeface="Qualcomm Next"/>
                <a:sym typeface="Wingdings" panose="05000000000000000000" pitchFamily="2" charset="2"/>
              </a:rPr>
              <a:t>3GPP access</a:t>
            </a:r>
          </a:p>
          <a:p>
            <a:pPr marL="562356" lvl="1" indent="-342900"/>
            <a:r>
              <a:rPr lang="en-US" sz="1800" dirty="0">
                <a:solidFill>
                  <a:schemeClr val="bg1">
                    <a:lumMod val="10000"/>
                  </a:schemeClr>
                </a:solidFill>
                <a:latin typeface="Qualcomm Next"/>
                <a:sym typeface="Wingdings" panose="05000000000000000000" pitchFamily="2" charset="2"/>
              </a:rPr>
              <a:t>Intra and Inter-PLMN (PLMN + PLMN</a:t>
            </a:r>
            <a:r>
              <a:rPr lang="en-US" sz="1800" dirty="0">
                <a:solidFill>
                  <a:srgbClr val="C00000"/>
                </a:solidFill>
                <a:latin typeface="Qualcomm Next"/>
                <a:sym typeface="Wingdings" panose="05000000000000000000" pitchFamily="2" charset="2"/>
              </a:rPr>
              <a:t>/SNPN</a:t>
            </a:r>
            <a:r>
              <a:rPr lang="en-US" sz="1800" dirty="0">
                <a:solidFill>
                  <a:schemeClr val="bg1">
                    <a:lumMod val="10000"/>
                  </a:schemeClr>
                </a:solidFill>
                <a:latin typeface="Qualcomm Next"/>
                <a:sym typeface="Wingdings" panose="05000000000000000000" pitchFamily="2" charset="2"/>
              </a:rPr>
              <a:t>)</a:t>
            </a:r>
          </a:p>
        </p:txBody>
      </p:sp>
      <p:graphicFrame>
        <p:nvGraphicFramePr>
          <p:cNvPr id="6" name="Object 5">
            <a:extLst>
              <a:ext uri="{FF2B5EF4-FFF2-40B4-BE49-F238E27FC236}">
                <a16:creationId xmlns:a16="http://schemas.microsoft.com/office/drawing/2014/main" id="{7090963C-0570-4D59-B89A-0EAB12BE0455}"/>
              </a:ext>
            </a:extLst>
          </p:cNvPr>
          <p:cNvGraphicFramePr>
            <a:graphicFrameLocks noChangeAspect="1"/>
          </p:cNvGraphicFramePr>
          <p:nvPr>
            <p:extLst>
              <p:ext uri="{D42A27DB-BD31-4B8C-83A1-F6EECF244321}">
                <p14:modId xmlns:p14="http://schemas.microsoft.com/office/powerpoint/2010/main" val="1777883996"/>
              </p:ext>
            </p:extLst>
          </p:nvPr>
        </p:nvGraphicFramePr>
        <p:xfrm>
          <a:off x="4855029" y="1810754"/>
          <a:ext cx="7010222" cy="1871615"/>
        </p:xfrm>
        <a:graphic>
          <a:graphicData uri="http://schemas.openxmlformats.org/presentationml/2006/ole">
            <mc:AlternateContent xmlns:mc="http://schemas.openxmlformats.org/markup-compatibility/2006">
              <mc:Choice xmlns:v="urn:schemas-microsoft-com:vml" Requires="v">
                <p:oleObj name="Visio" r:id="rId2" imgW="9801206" imgH="2629002" progId="Visio.Drawing.11">
                  <p:embed/>
                </p:oleObj>
              </mc:Choice>
              <mc:Fallback>
                <p:oleObj name="Visio" r:id="rId2" imgW="9801206" imgH="2629002" progId="Visio.Drawing.11">
                  <p:embed/>
                  <p:pic>
                    <p:nvPicPr>
                      <p:cNvPr id="6" name="Object 5">
                        <a:extLst>
                          <a:ext uri="{FF2B5EF4-FFF2-40B4-BE49-F238E27FC236}">
                            <a16:creationId xmlns:a16="http://schemas.microsoft.com/office/drawing/2014/main" id="{7090963C-0570-4D59-B89A-0EAB12BE0455}"/>
                          </a:ext>
                        </a:extLst>
                      </p:cNvPr>
                      <p:cNvPicPr>
                        <a:picLocks noChangeAspect="1" noChangeArrowheads="1"/>
                      </p:cNvPicPr>
                      <p:nvPr/>
                    </p:nvPicPr>
                    <p:blipFill>
                      <a:blip r:embed="rId3"/>
                      <a:srcRect/>
                      <a:stretch>
                        <a:fillRect/>
                      </a:stretch>
                    </p:blipFill>
                    <p:spPr bwMode="auto">
                      <a:xfrm>
                        <a:off x="4855029" y="1810754"/>
                        <a:ext cx="7010222" cy="1871615"/>
                      </a:xfrm>
                      <a:prstGeom prst="rect">
                        <a:avLst/>
                      </a:prstGeom>
                      <a:noFill/>
                    </p:spPr>
                  </p:pic>
                </p:oleObj>
              </mc:Fallback>
            </mc:AlternateContent>
          </a:graphicData>
        </a:graphic>
      </p:graphicFrame>
      <p:sp>
        <p:nvSpPr>
          <p:cNvPr id="8" name="Subtitle 6">
            <a:extLst>
              <a:ext uri="{FF2B5EF4-FFF2-40B4-BE49-F238E27FC236}">
                <a16:creationId xmlns:a16="http://schemas.microsoft.com/office/drawing/2014/main" id="{B92CBE21-0521-469C-AFCA-9DEB46AD90AF}"/>
              </a:ext>
            </a:extLst>
          </p:cNvPr>
          <p:cNvSpPr>
            <a:spLocks noGrp="1"/>
          </p:cNvSpPr>
          <p:nvPr>
            <p:ph type="subTitle" idx="1"/>
          </p:nvPr>
        </p:nvSpPr>
        <p:spPr>
          <a:xfrm>
            <a:off x="494189" y="1088135"/>
            <a:ext cx="11188223" cy="354584"/>
          </a:xfrm>
        </p:spPr>
        <p:txBody>
          <a:bodyPr/>
          <a:lstStyle/>
          <a:p>
            <a:r>
              <a:rPr lang="en-US" sz="2400" dirty="0">
                <a:solidFill>
                  <a:srgbClr val="0070C0"/>
                </a:solidFill>
                <a:latin typeface="Qualcomm Next"/>
              </a:rPr>
              <a:t>In a nutshell: </a:t>
            </a:r>
            <a:r>
              <a:rPr lang="en-US" sz="2400" i="1" dirty="0">
                <a:solidFill>
                  <a:srgbClr val="0070C0"/>
                </a:solidFill>
                <a:latin typeface="Qualcomm Next"/>
              </a:rPr>
              <a:t>ATSSS </a:t>
            </a:r>
            <a:r>
              <a:rPr lang="en-US" sz="2400" dirty="0">
                <a:solidFill>
                  <a:srgbClr val="0070C0"/>
                </a:solidFill>
                <a:latin typeface="Qualcomm Next"/>
              </a:rPr>
              <a:t>+ </a:t>
            </a:r>
            <a:r>
              <a:rPr lang="en-US" sz="2400" b="1" i="1" dirty="0">
                <a:solidFill>
                  <a:srgbClr val="0070C0"/>
                </a:solidFill>
                <a:latin typeface="Qualcomm Next"/>
              </a:rPr>
              <a:t>dual 3GPP access</a:t>
            </a:r>
            <a:endParaRPr lang="en-US" sz="2400" dirty="0">
              <a:solidFill>
                <a:srgbClr val="0070C0"/>
              </a:solidFill>
              <a:latin typeface="Qualcomm Next"/>
            </a:endParaRPr>
          </a:p>
        </p:txBody>
      </p:sp>
      <p:graphicFrame>
        <p:nvGraphicFramePr>
          <p:cNvPr id="9" name="Object 8">
            <a:extLst>
              <a:ext uri="{FF2B5EF4-FFF2-40B4-BE49-F238E27FC236}">
                <a16:creationId xmlns:a16="http://schemas.microsoft.com/office/drawing/2014/main" id="{BF8B17F8-7F14-4782-9211-EC227A468379}"/>
              </a:ext>
            </a:extLst>
          </p:cNvPr>
          <p:cNvGraphicFramePr>
            <a:graphicFrameLocks noChangeAspect="1"/>
          </p:cNvGraphicFramePr>
          <p:nvPr>
            <p:extLst>
              <p:ext uri="{D42A27DB-BD31-4B8C-83A1-F6EECF244321}">
                <p14:modId xmlns:p14="http://schemas.microsoft.com/office/powerpoint/2010/main" val="3407359960"/>
              </p:ext>
            </p:extLst>
          </p:nvPr>
        </p:nvGraphicFramePr>
        <p:xfrm>
          <a:off x="4881039" y="4159509"/>
          <a:ext cx="7010224" cy="1871615"/>
        </p:xfrm>
        <a:graphic>
          <a:graphicData uri="http://schemas.openxmlformats.org/presentationml/2006/ole">
            <mc:AlternateContent xmlns:mc="http://schemas.openxmlformats.org/markup-compatibility/2006">
              <mc:Choice xmlns:v="urn:schemas-microsoft-com:vml" Requires="v">
                <p:oleObj name="Visio" r:id="rId4" imgW="9801539" imgH="2629097" progId="Visio.Drawing.11">
                  <p:embed/>
                </p:oleObj>
              </mc:Choice>
              <mc:Fallback>
                <p:oleObj name="Visio" r:id="rId4" imgW="9801539" imgH="2629097" progId="Visio.Drawing.11">
                  <p:embed/>
                  <p:pic>
                    <p:nvPicPr>
                      <p:cNvPr id="9" name="Object 8">
                        <a:extLst>
                          <a:ext uri="{FF2B5EF4-FFF2-40B4-BE49-F238E27FC236}">
                            <a16:creationId xmlns:a16="http://schemas.microsoft.com/office/drawing/2014/main" id="{BF8B17F8-7F14-4782-9211-EC227A468379}"/>
                          </a:ext>
                        </a:extLst>
                      </p:cNvPr>
                      <p:cNvPicPr>
                        <a:picLocks noChangeAspect="1" noChangeArrowheads="1"/>
                      </p:cNvPicPr>
                      <p:nvPr/>
                    </p:nvPicPr>
                    <p:blipFill>
                      <a:blip r:embed="rId5"/>
                      <a:srcRect/>
                      <a:stretch>
                        <a:fillRect/>
                      </a:stretch>
                    </p:blipFill>
                    <p:spPr bwMode="auto">
                      <a:xfrm>
                        <a:off x="4881039" y="4159509"/>
                        <a:ext cx="7010224" cy="1871615"/>
                      </a:xfrm>
                      <a:prstGeom prst="rect">
                        <a:avLst/>
                      </a:prstGeom>
                      <a:noFill/>
                    </p:spPr>
                  </p:pic>
                </p:oleObj>
              </mc:Fallback>
            </mc:AlternateContent>
          </a:graphicData>
        </a:graphic>
      </p:graphicFrame>
      <p:sp>
        <p:nvSpPr>
          <p:cNvPr id="10" name="TextBox 9">
            <a:extLst>
              <a:ext uri="{FF2B5EF4-FFF2-40B4-BE49-F238E27FC236}">
                <a16:creationId xmlns:a16="http://schemas.microsoft.com/office/drawing/2014/main" id="{B27F3CB4-80F4-4737-933A-ADEB9AD8712E}"/>
              </a:ext>
            </a:extLst>
          </p:cNvPr>
          <p:cNvSpPr txBox="1"/>
          <p:nvPr/>
        </p:nvSpPr>
        <p:spPr>
          <a:xfrm>
            <a:off x="7335022" y="1408054"/>
            <a:ext cx="2453276" cy="430887"/>
          </a:xfrm>
          <a:prstGeom prst="rect">
            <a:avLst/>
          </a:prstGeom>
          <a:noFill/>
        </p:spPr>
        <p:txBody>
          <a:bodyPr wrap="square">
            <a:spAutoFit/>
          </a:bodyPr>
          <a:lstStyle/>
          <a:p>
            <a:r>
              <a:rPr lang="en-US" sz="1100" i="1" dirty="0"/>
              <a:t>ATSSS: Access Traffic Steering, Switch and Splitting, see TS 23.501</a:t>
            </a:r>
          </a:p>
        </p:txBody>
      </p:sp>
      <p:cxnSp>
        <p:nvCxnSpPr>
          <p:cNvPr id="4" name="Straight Connector 3">
            <a:extLst>
              <a:ext uri="{FF2B5EF4-FFF2-40B4-BE49-F238E27FC236}">
                <a16:creationId xmlns:a16="http://schemas.microsoft.com/office/drawing/2014/main" id="{A7EFC1BF-349B-4E3F-83BF-15ABE35DF7AA}"/>
              </a:ext>
            </a:extLst>
          </p:cNvPr>
          <p:cNvCxnSpPr>
            <a:cxnSpLocks/>
          </p:cNvCxnSpPr>
          <p:nvPr/>
        </p:nvCxnSpPr>
        <p:spPr>
          <a:xfrm flipV="1">
            <a:off x="370114" y="3801893"/>
            <a:ext cx="11326586" cy="62534"/>
          </a:xfrm>
          <a:prstGeom prst="line">
            <a:avLst/>
          </a:prstGeom>
          <a:ln>
            <a:headEnd type="none" w="sm" len="sm"/>
            <a:tailEnd type="none" w="sm" len="sm"/>
          </a:ln>
        </p:spPr>
        <p:style>
          <a:lnRef idx="1">
            <a:schemeClr val="accent2"/>
          </a:lnRef>
          <a:fillRef idx="0">
            <a:schemeClr val="accent2"/>
          </a:fillRef>
          <a:effectRef idx="0">
            <a:schemeClr val="accent2"/>
          </a:effectRef>
          <a:fontRef idx="minor">
            <a:schemeClr val="tx1"/>
          </a:fontRef>
        </p:style>
      </p:cxnSp>
      <p:sp>
        <p:nvSpPr>
          <p:cNvPr id="11" name="TextBox 10">
            <a:extLst>
              <a:ext uri="{FF2B5EF4-FFF2-40B4-BE49-F238E27FC236}">
                <a16:creationId xmlns:a16="http://schemas.microsoft.com/office/drawing/2014/main" id="{BB2B298A-2F03-454A-A9A9-BF7655F838DC}"/>
              </a:ext>
            </a:extLst>
          </p:cNvPr>
          <p:cNvSpPr txBox="1"/>
          <p:nvPr/>
        </p:nvSpPr>
        <p:spPr>
          <a:xfrm>
            <a:off x="4855029" y="6049207"/>
            <a:ext cx="3483428" cy="276999"/>
          </a:xfrm>
          <a:prstGeom prst="rect">
            <a:avLst/>
          </a:prstGeom>
          <a:noFill/>
        </p:spPr>
        <p:txBody>
          <a:bodyPr wrap="square">
            <a:spAutoFit/>
          </a:bodyPr>
          <a:lstStyle/>
          <a:p>
            <a:pPr lvl="1"/>
            <a:r>
              <a:rPr lang="en-US" sz="1200" i="1" dirty="0">
                <a:solidFill>
                  <a:schemeClr val="bg1">
                    <a:lumMod val="10000"/>
                  </a:schemeClr>
                </a:solidFill>
                <a:latin typeface="Qualcomm Next"/>
              </a:rPr>
              <a:t>Assumption: UE supports dual (3GPP) radio</a:t>
            </a:r>
            <a:endParaRPr lang="en-US" sz="1200" i="1" dirty="0">
              <a:latin typeface="Qualcomm Next"/>
            </a:endParaRPr>
          </a:p>
        </p:txBody>
      </p:sp>
    </p:spTree>
    <p:extLst>
      <p:ext uri="{BB962C8B-B14F-4D97-AF65-F5344CB8AC3E}">
        <p14:creationId xmlns:p14="http://schemas.microsoft.com/office/powerpoint/2010/main" val="2746059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3037E-B83F-41D1-9FCA-D2429F11BCE8}"/>
              </a:ext>
            </a:extLst>
          </p:cNvPr>
          <p:cNvSpPr>
            <a:spLocks noGrp="1"/>
          </p:cNvSpPr>
          <p:nvPr>
            <p:ph type="title"/>
          </p:nvPr>
        </p:nvSpPr>
        <p:spPr>
          <a:xfrm>
            <a:off x="495300" y="565125"/>
            <a:ext cx="11187112" cy="439479"/>
          </a:xfrm>
        </p:spPr>
        <p:txBody>
          <a:bodyPr/>
          <a:lstStyle/>
          <a:p>
            <a:r>
              <a:rPr lang="en-US" b="1" dirty="0"/>
              <a:t>Motivations and Target scenarios</a:t>
            </a:r>
          </a:p>
        </p:txBody>
      </p:sp>
      <p:sp>
        <p:nvSpPr>
          <p:cNvPr id="3" name="Content Placeholder 2">
            <a:extLst>
              <a:ext uri="{FF2B5EF4-FFF2-40B4-BE49-F238E27FC236}">
                <a16:creationId xmlns:a16="http://schemas.microsoft.com/office/drawing/2014/main" id="{23A6E6B8-2C92-4D41-8716-552736DC2017}"/>
              </a:ext>
            </a:extLst>
          </p:cNvPr>
          <p:cNvSpPr>
            <a:spLocks noGrp="1"/>
          </p:cNvSpPr>
          <p:nvPr>
            <p:ph sz="quarter" idx="14"/>
          </p:nvPr>
        </p:nvSpPr>
        <p:spPr>
          <a:xfrm>
            <a:off x="587392" y="1752598"/>
            <a:ext cx="5127608" cy="3757140"/>
          </a:xfrm>
        </p:spPr>
        <p:txBody>
          <a:bodyPr/>
          <a:lstStyle/>
          <a:p>
            <a:pPr marL="0" indent="0" algn="ctr">
              <a:buNone/>
            </a:pPr>
            <a:r>
              <a:rPr lang="en-US" b="1" dirty="0">
                <a:solidFill>
                  <a:srgbClr val="0070C0"/>
                </a:solidFill>
                <a:latin typeface="Calibri" panose="020F0502020204030204" pitchFamily="34" charset="0"/>
                <a:cs typeface="Calibri" panose="020F0502020204030204" pitchFamily="34" charset="0"/>
                <a:sym typeface="Wingdings" panose="05000000000000000000" pitchFamily="2" charset="2"/>
              </a:rPr>
              <a:t>Main goals &amp; benefits</a:t>
            </a:r>
            <a:br>
              <a:rPr lang="en-US" b="1" dirty="0">
                <a:solidFill>
                  <a:srgbClr val="0070C0"/>
                </a:solidFill>
                <a:latin typeface="Calibri" panose="020F0502020204030204" pitchFamily="34" charset="0"/>
                <a:cs typeface="Calibri" panose="020F0502020204030204" pitchFamily="34" charset="0"/>
                <a:sym typeface="Wingdings" panose="05000000000000000000" pitchFamily="2" charset="2"/>
              </a:rPr>
            </a:br>
            <a:endParaRPr kumimoji="0" lang="en-US" sz="1200" b="1" i="0" u="none" strike="noStrike" kern="1200" cap="none" spc="0" normalizeH="0" baseline="0" noProof="0" dirty="0">
              <a:ln>
                <a:noFill/>
              </a:ln>
              <a:solidFill>
                <a:srgbClr val="0070C0"/>
              </a:solidFill>
              <a:effectLst/>
              <a:highlight>
                <a:srgbClr val="FFFFFF"/>
              </a:highlight>
              <a:uLnTx/>
              <a:uFillTx/>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sz="2000" dirty="0">
                <a:solidFill>
                  <a:schemeClr val="bg1">
                    <a:lumMod val="10000"/>
                  </a:schemeClr>
                </a:solidFill>
                <a:latin typeface="Calibri" panose="020F0502020204030204" pitchFamily="34" charset="0"/>
                <a:cs typeface="Calibri" panose="020F0502020204030204" pitchFamily="34" charset="0"/>
                <a:sym typeface="Wingdings" panose="05000000000000000000" pitchFamily="2" charset="2"/>
              </a:rPr>
              <a:t>Enable additional 5GS tools, under MNO control/policy, to </a:t>
            </a:r>
            <a:r>
              <a:rPr lang="en-US" sz="2000" b="1" dirty="0">
                <a:solidFill>
                  <a:schemeClr val="bg1">
                    <a:lumMod val="10000"/>
                  </a:schemeClr>
                </a:solidFill>
                <a:latin typeface="Calibri" panose="020F0502020204030204" pitchFamily="34" charset="0"/>
                <a:cs typeface="Calibri" panose="020F0502020204030204" pitchFamily="34" charset="0"/>
                <a:sym typeface="Wingdings" panose="05000000000000000000" pitchFamily="2" charset="2"/>
              </a:rPr>
              <a:t>improve access/NW resources utilization, capacity, coverage, reliability and </a:t>
            </a:r>
            <a:r>
              <a:rPr lang="en-US" sz="2000" b="1" dirty="0" err="1">
                <a:solidFill>
                  <a:schemeClr val="bg1">
                    <a:lumMod val="10000"/>
                  </a:schemeClr>
                </a:solidFill>
                <a:latin typeface="Calibri" panose="020F0502020204030204" pitchFamily="34" charset="0"/>
                <a:cs typeface="Calibri" panose="020F0502020204030204" pitchFamily="34" charset="0"/>
              </a:rPr>
              <a:t>QoE</a:t>
            </a:r>
            <a:r>
              <a:rPr lang="en-US" sz="2000" b="1" dirty="0">
                <a:solidFill>
                  <a:schemeClr val="bg1">
                    <a:lumMod val="10000"/>
                  </a:schemeClr>
                </a:solidFill>
                <a:latin typeface="Calibri" panose="020F0502020204030204" pitchFamily="34" charset="0"/>
                <a:cs typeface="Calibri" panose="020F0502020204030204" pitchFamily="34" charset="0"/>
              </a:rPr>
              <a:t>, </a:t>
            </a:r>
            <a:r>
              <a:rPr lang="en-US" sz="2000" dirty="0">
                <a:solidFill>
                  <a:schemeClr val="bg1">
                    <a:lumMod val="10000"/>
                  </a:schemeClr>
                </a:solidFill>
                <a:latin typeface="Calibri" panose="020F0502020204030204" pitchFamily="34" charset="0"/>
                <a:cs typeface="Calibri" panose="020F0502020204030204" pitchFamily="34" charset="0"/>
              </a:rPr>
              <a:t>using dual 3GPP access</a:t>
            </a:r>
          </a:p>
          <a:p>
            <a:pPr marL="342900" indent="-342900">
              <a:buFont typeface="Arial" panose="020B0604020202020204" pitchFamily="34" charset="0"/>
              <a:buChar char="•"/>
            </a:pPr>
            <a:r>
              <a:rPr lang="en-US" sz="2000" dirty="0">
                <a:solidFill>
                  <a:schemeClr val="bg1">
                    <a:lumMod val="10000"/>
                  </a:schemeClr>
                </a:solidFill>
                <a:highlight>
                  <a:srgbClr val="FFFFFF"/>
                </a:highlight>
                <a:latin typeface="Calibri" panose="020F0502020204030204" pitchFamily="34" charset="0"/>
                <a:cs typeface="Calibri" panose="020F0502020204030204" pitchFamily="34" charset="0"/>
              </a:rPr>
              <a:t>Provide flexible user plane </a:t>
            </a:r>
            <a:r>
              <a:rPr lang="en-US" sz="2000" dirty="0">
                <a:solidFill>
                  <a:schemeClr val="bg1">
                    <a:lumMod val="10000"/>
                  </a:schemeClr>
                </a:solidFill>
                <a:latin typeface="Calibri" panose="020F0502020204030204" pitchFamily="34" charset="0"/>
                <a:cs typeface="Calibri" panose="020F0502020204030204" pitchFamily="34" charset="0"/>
              </a:rPr>
              <a:t>traffic </a:t>
            </a:r>
            <a:r>
              <a:rPr lang="en-US" sz="2000" b="1" dirty="0">
                <a:solidFill>
                  <a:schemeClr val="bg1">
                    <a:lumMod val="10000"/>
                  </a:schemeClr>
                </a:solidFill>
                <a:latin typeface="Calibri" panose="020F0502020204030204" pitchFamily="34" charset="0"/>
                <a:cs typeface="Calibri" panose="020F0502020204030204" pitchFamily="34" charset="0"/>
              </a:rPr>
              <a:t>aggregation, </a:t>
            </a:r>
            <a:r>
              <a:rPr lang="en-US" sz="2000" b="1" dirty="0">
                <a:solidFill>
                  <a:schemeClr val="bg1">
                    <a:lumMod val="10000"/>
                  </a:schemeClr>
                </a:solidFill>
                <a:highlight>
                  <a:srgbClr val="FFFFFF"/>
                </a:highlight>
                <a:latin typeface="Calibri" panose="020F0502020204030204" pitchFamily="34" charset="0"/>
                <a:cs typeface="Calibri" panose="020F0502020204030204" pitchFamily="34" charset="0"/>
              </a:rPr>
              <a:t>steering &amp; switching at higher layers</a:t>
            </a:r>
            <a:r>
              <a:rPr lang="en-US" sz="2000" dirty="0">
                <a:solidFill>
                  <a:schemeClr val="bg1">
                    <a:lumMod val="10000"/>
                  </a:schemeClr>
                </a:solidFill>
                <a:highlight>
                  <a:srgbClr val="FFFFFF"/>
                </a:highlight>
                <a:latin typeface="Calibri" panose="020F0502020204030204" pitchFamily="34" charset="0"/>
                <a:cs typeface="Calibri" panose="020F0502020204030204" pitchFamily="34" charset="0"/>
              </a:rPr>
              <a:t>.</a:t>
            </a:r>
            <a:r>
              <a:rPr lang="en-US" sz="2000" b="1" dirty="0">
                <a:solidFill>
                  <a:schemeClr val="bg1">
                    <a:lumMod val="10000"/>
                  </a:schemeClr>
                </a:solidFill>
                <a:highlight>
                  <a:srgbClr val="FFFFFF"/>
                </a:highlight>
                <a:latin typeface="Calibri" panose="020F0502020204030204" pitchFamily="34" charset="0"/>
                <a:cs typeface="Calibri" panose="020F0502020204030204" pitchFamily="34" charset="0"/>
              </a:rPr>
              <a:t> </a:t>
            </a:r>
            <a:endParaRPr lang="en-US" sz="2000" dirty="0">
              <a:solidFill>
                <a:schemeClr val="bg1">
                  <a:lumMod val="10000"/>
                </a:schemeClr>
              </a:solidFill>
              <a:highlight>
                <a:srgbClr val="FFFFFF"/>
              </a:highlight>
              <a:latin typeface="Calibri" panose="020F0502020204030204" pitchFamily="34" charset="0"/>
              <a:cs typeface="Calibri" panose="020F0502020204030204" pitchFamily="34" charset="0"/>
            </a:endParaRPr>
          </a:p>
          <a:p>
            <a:pPr marL="739775" lvl="1" indent="-342900">
              <a:spcBef>
                <a:spcPts val="600"/>
              </a:spcBef>
              <a:buClr>
                <a:srgbClr val="2853DC"/>
              </a:buClr>
              <a:defRPr/>
            </a:pPr>
            <a:r>
              <a:rPr kumimoji="0" lang="en-US" sz="1800" b="0" i="0" u="none" strike="noStrike" kern="1200" cap="none" spc="0" normalizeH="0" baseline="0" noProof="0" dirty="0">
                <a:ln>
                  <a:noFill/>
                </a:ln>
                <a:solidFill>
                  <a:srgbClr val="F7F8FA">
                    <a:lumMod val="10000"/>
                  </a:srgbClr>
                </a:solidFill>
                <a:effectLst/>
                <a:highlight>
                  <a:srgbClr val="FFFFFF"/>
                </a:highlight>
                <a:uLnTx/>
                <a:uFillTx/>
                <a:latin typeface="Calibri" panose="020F0502020204030204" pitchFamily="34" charset="0"/>
                <a:cs typeface="Calibri" panose="020F0502020204030204" pitchFamily="34" charset="0"/>
              </a:rPr>
              <a:t>Complement other solutions, e.g. RAN-based (where not available or suitable).</a:t>
            </a:r>
          </a:p>
        </p:txBody>
      </p:sp>
      <p:sp>
        <p:nvSpPr>
          <p:cNvPr id="6" name="Content Placeholder 2">
            <a:extLst>
              <a:ext uri="{FF2B5EF4-FFF2-40B4-BE49-F238E27FC236}">
                <a16:creationId xmlns:a16="http://schemas.microsoft.com/office/drawing/2014/main" id="{B0631D96-9A4F-4454-8E82-01127932A523}"/>
              </a:ext>
            </a:extLst>
          </p:cNvPr>
          <p:cNvSpPr txBox="1">
            <a:spLocks/>
          </p:cNvSpPr>
          <p:nvPr/>
        </p:nvSpPr>
        <p:spPr>
          <a:xfrm>
            <a:off x="6988628" y="1752598"/>
            <a:ext cx="4693783" cy="3757140"/>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algn="ctr">
              <a:buFont typeface="Arial" panose="020B0604020202020204" pitchFamily="34" charset="0"/>
              <a:buNone/>
            </a:pPr>
            <a:r>
              <a:rPr lang="en-US" b="1" dirty="0">
                <a:solidFill>
                  <a:srgbClr val="0070C0"/>
                </a:solidFill>
                <a:latin typeface="Calibri" panose="020F0502020204030204" pitchFamily="34" charset="0"/>
                <a:cs typeface="Calibri" panose="020F0502020204030204" pitchFamily="34" charset="0"/>
                <a:sym typeface="Wingdings" panose="05000000000000000000" pitchFamily="2" charset="2"/>
              </a:rPr>
              <a:t>Target scenarios / options</a:t>
            </a:r>
          </a:p>
          <a:p>
            <a:pPr marL="342900" marR="0" lvl="0" indent="-342900">
              <a:lnSpc>
                <a:spcPct val="105000"/>
              </a:lnSpc>
              <a:spcBef>
                <a:spcPts val="0"/>
              </a:spcBef>
              <a:spcAft>
                <a:spcPts val="0"/>
              </a:spcAft>
              <a:buFont typeface="Arial" panose="020B0604020202020204" pitchFamily="34" charset="0"/>
              <a:buChar char="•"/>
              <a:tabLst>
                <a:tab pos="228600" algn="l"/>
              </a:tabLst>
            </a:pPr>
            <a:endParaRPr lang="en-US"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nSpc>
                <a:spcPct val="105000"/>
              </a:lnSpc>
              <a:spcBef>
                <a:spcPts val="0"/>
              </a:spcBef>
              <a:spcAft>
                <a:spcPts val="0"/>
              </a:spcAft>
              <a:buFont typeface="Arial" panose="020B0604020202020204" pitchFamily="34" charset="0"/>
              <a:buChar char="•"/>
              <a:tabLst>
                <a:tab pos="228600" algn="l"/>
              </a:tabLst>
            </a:pPr>
            <a:r>
              <a:rPr lang="en-US" sz="2000" dirty="0">
                <a:effectLst/>
                <a:latin typeface="Calibri" panose="020F0502020204030204" pitchFamily="34" charset="0"/>
                <a:ea typeface="Calibri" panose="020F0502020204030204" pitchFamily="34" charset="0"/>
                <a:cs typeface="Calibri" panose="020F0502020204030204" pitchFamily="34" charset="0"/>
              </a:rPr>
              <a:t>Single PLMN</a:t>
            </a:r>
          </a:p>
          <a:p>
            <a:pPr marL="742950" marR="0" lvl="1" indent="-285750">
              <a:lnSpc>
                <a:spcPct val="105000"/>
              </a:lnSpc>
              <a:spcBef>
                <a:spcPts val="0"/>
              </a:spcBef>
              <a:buFont typeface="Arial" panose="020B0604020202020204" pitchFamily="34" charset="0"/>
              <a:buChar char="•"/>
              <a:tabLst>
                <a:tab pos="6858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nSpc>
                <a:spcPct val="105000"/>
              </a:lnSpc>
              <a:spcBef>
                <a:spcPts val="0"/>
              </a:spcBef>
              <a:spcAft>
                <a:spcPts val="0"/>
              </a:spcAft>
              <a:buFont typeface="Arial" panose="020B0604020202020204" pitchFamily="34" charset="0"/>
              <a:buChar char="•"/>
              <a:tabLst>
                <a:tab pos="228600" algn="l"/>
              </a:tabLst>
            </a:pPr>
            <a:r>
              <a:rPr lang="en-US" sz="2000" dirty="0">
                <a:effectLst/>
                <a:latin typeface="Calibri" panose="020F0502020204030204" pitchFamily="34" charset="0"/>
                <a:ea typeface="Calibri" panose="020F0502020204030204" pitchFamily="34" charset="0"/>
                <a:cs typeface="Calibri" panose="020F0502020204030204" pitchFamily="34" charset="0"/>
              </a:rPr>
              <a:t>PLMN</a:t>
            </a:r>
            <a:r>
              <a:rPr lang="en-US" sz="2000" baseline="-25000" dirty="0">
                <a:effectLst/>
                <a:latin typeface="Calibri" panose="020F0502020204030204" pitchFamily="34" charset="0"/>
                <a:ea typeface="Calibri" panose="020F0502020204030204" pitchFamily="34" charset="0"/>
                <a:cs typeface="Calibri" panose="020F0502020204030204" pitchFamily="34" charset="0"/>
              </a:rPr>
              <a:t>1</a:t>
            </a:r>
            <a:r>
              <a:rPr lang="en-US" sz="2000" dirty="0">
                <a:effectLst/>
                <a:latin typeface="Calibri" panose="020F0502020204030204" pitchFamily="34" charset="0"/>
                <a:ea typeface="Calibri" panose="020F0502020204030204" pitchFamily="34" charset="0"/>
                <a:cs typeface="Calibri" panose="020F0502020204030204" pitchFamily="34" charset="0"/>
              </a:rPr>
              <a:t> + PLMN</a:t>
            </a:r>
            <a:r>
              <a:rPr lang="en-US" sz="2000" baseline="-25000" dirty="0">
                <a:effectLst/>
                <a:latin typeface="Calibri" panose="020F0502020204030204" pitchFamily="34" charset="0"/>
                <a:ea typeface="Calibri" panose="020F0502020204030204" pitchFamily="34" charset="0"/>
                <a:cs typeface="Calibri" panose="020F0502020204030204" pitchFamily="34" charset="0"/>
              </a:rPr>
              <a:t>2</a:t>
            </a:r>
            <a:endParaRPr lang="en-US" sz="2000" dirty="0">
              <a:effectLst/>
              <a:latin typeface="Calibri" panose="020F0502020204030204" pitchFamily="34" charset="0"/>
              <a:ea typeface="Calibri" panose="020F0502020204030204" pitchFamily="34" charset="0"/>
              <a:cs typeface="Calibri" panose="020F0502020204030204" pitchFamily="34" charset="0"/>
            </a:endParaRPr>
          </a:p>
          <a:p>
            <a:pPr marL="742950" marR="0" lvl="1" indent="-285750">
              <a:lnSpc>
                <a:spcPct val="105000"/>
              </a:lnSpc>
              <a:spcBef>
                <a:spcPts val="0"/>
              </a:spcBef>
              <a:spcAft>
                <a:spcPts val="0"/>
              </a:spcAft>
              <a:buFont typeface="Arial" panose="020B0604020202020204" pitchFamily="34" charset="0"/>
              <a:buChar char="•"/>
              <a:tabLst>
                <a:tab pos="6858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Single or dual subscription </a:t>
            </a:r>
          </a:p>
          <a:p>
            <a:pPr marL="457200" marR="0" lvl="1" indent="0">
              <a:lnSpc>
                <a:spcPct val="105000"/>
              </a:lnSpc>
              <a:spcBef>
                <a:spcPts val="0"/>
              </a:spcBef>
              <a:spcAft>
                <a:spcPts val="0"/>
              </a:spcAft>
              <a:buNone/>
              <a:tabLst>
                <a:tab pos="685800" algn="l"/>
              </a:tabLst>
            </a:pPr>
            <a:endParaRPr lang="en-US" sz="1800" dirty="0">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nSpc>
                <a:spcPct val="105000"/>
              </a:lnSpc>
              <a:spcBef>
                <a:spcPts val="0"/>
              </a:spcBef>
              <a:spcAft>
                <a:spcPts val="0"/>
              </a:spcAft>
              <a:buFont typeface="Arial" panose="020B0604020202020204" pitchFamily="34" charset="0"/>
              <a:buChar char="•"/>
              <a:tabLst>
                <a:tab pos="228600" algn="l"/>
              </a:tabLst>
            </a:pPr>
            <a:r>
              <a:rPr lang="en-US" sz="2000" dirty="0">
                <a:effectLst/>
                <a:latin typeface="Calibri" panose="020F0502020204030204" pitchFamily="34" charset="0"/>
                <a:ea typeface="Calibri" panose="020F0502020204030204" pitchFamily="34" charset="0"/>
                <a:cs typeface="Calibri" panose="020F0502020204030204" pitchFamily="34" charset="0"/>
              </a:rPr>
              <a:t>PLMN</a:t>
            </a:r>
            <a:r>
              <a:rPr lang="en-US" sz="2000" baseline="-25000" dirty="0">
                <a:effectLst/>
                <a:latin typeface="Calibri" panose="020F0502020204030204" pitchFamily="34" charset="0"/>
                <a:ea typeface="Calibri" panose="020F0502020204030204" pitchFamily="34" charset="0"/>
                <a:cs typeface="Calibri" panose="020F0502020204030204" pitchFamily="34" charset="0"/>
              </a:rPr>
              <a:t> </a:t>
            </a:r>
            <a:r>
              <a:rPr lang="en-US" sz="2000" dirty="0">
                <a:effectLst/>
                <a:latin typeface="Calibri" panose="020F0502020204030204" pitchFamily="34" charset="0"/>
                <a:ea typeface="Calibri" panose="020F0502020204030204" pitchFamily="34" charset="0"/>
                <a:cs typeface="Calibri" panose="020F0502020204030204" pitchFamily="34" charset="0"/>
              </a:rPr>
              <a:t>+ SNPN</a:t>
            </a:r>
          </a:p>
          <a:p>
            <a:pPr marL="742950" marR="0" lvl="1" indent="-285750">
              <a:lnSpc>
                <a:spcPct val="105000"/>
              </a:lnSpc>
              <a:spcBef>
                <a:spcPts val="0"/>
              </a:spcBef>
              <a:spcAft>
                <a:spcPts val="0"/>
              </a:spcAft>
              <a:buFont typeface="Arial" panose="020B0604020202020204" pitchFamily="34" charset="0"/>
              <a:buChar char="•"/>
              <a:tabLst>
                <a:tab pos="685800" algn="l"/>
              </a:tabLst>
            </a:pPr>
            <a:r>
              <a:rPr lang="en-US" sz="1800" dirty="0">
                <a:effectLst/>
                <a:latin typeface="Calibri" panose="020F0502020204030204" pitchFamily="34" charset="0"/>
                <a:ea typeface="Calibri" panose="020F0502020204030204" pitchFamily="34" charset="0"/>
                <a:cs typeface="Calibri" panose="020F0502020204030204" pitchFamily="34" charset="0"/>
              </a:rPr>
              <a:t>Single or dual subscription </a:t>
            </a:r>
          </a:p>
          <a:p>
            <a:pPr marL="347663" indent="-347663"/>
            <a:r>
              <a:rPr lang="en-US" sz="2000" dirty="0">
                <a:solidFill>
                  <a:schemeClr val="bg1">
                    <a:lumMod val="10000"/>
                  </a:schemeClr>
                </a:solidFill>
                <a:latin typeface="Calibri" panose="020F0502020204030204" pitchFamily="34" charset="0"/>
                <a:cs typeface="Calibri" panose="020F0502020204030204" pitchFamily="34" charset="0"/>
              </a:rPr>
              <a:t>Same or different 3GPP access/RAT</a:t>
            </a:r>
          </a:p>
          <a:p>
            <a:pPr marL="739775" lvl="1" indent="-347663"/>
            <a:r>
              <a:rPr lang="en-US" dirty="0">
                <a:solidFill>
                  <a:schemeClr val="bg1">
                    <a:lumMod val="10000"/>
                  </a:schemeClr>
                </a:solidFill>
                <a:latin typeface="Calibri" panose="020F0502020204030204" pitchFamily="34" charset="0"/>
                <a:cs typeface="Calibri" panose="020F0502020204030204" pitchFamily="34" charset="0"/>
              </a:rPr>
              <a:t>E.g. </a:t>
            </a:r>
            <a:r>
              <a:rPr lang="en-US" dirty="0">
                <a:effectLst/>
                <a:latin typeface="Calibri" panose="020F0502020204030204" pitchFamily="34" charset="0"/>
                <a:ea typeface="Calibri" panose="020F0502020204030204" pitchFamily="34" charset="0"/>
                <a:cs typeface="Calibri" panose="020F0502020204030204" pitchFamily="34" charset="0"/>
              </a:rPr>
              <a:t>NR&amp;NR, NR&amp;LTE, NR&amp;NTN, 2xNTN</a:t>
            </a:r>
            <a:endParaRPr lang="en-US" sz="3600" dirty="0">
              <a:solidFill>
                <a:schemeClr val="bg1">
                  <a:lumMod val="10000"/>
                </a:schemeClr>
              </a:solidFill>
              <a:highlight>
                <a:srgbClr val="FFFFFF"/>
              </a:highlight>
              <a:latin typeface="Calibri" panose="020F0502020204030204" pitchFamily="34" charset="0"/>
              <a:cs typeface="Calibri" panose="020F0502020204030204" pitchFamily="34" charset="0"/>
            </a:endParaRPr>
          </a:p>
          <a:p>
            <a:endParaRPr lang="en-US" dirty="0">
              <a:solidFill>
                <a:schemeClr val="bg1">
                  <a:lumMod val="10000"/>
                </a:schemeClr>
              </a:solidFill>
              <a:latin typeface="Calibri" panose="020F0502020204030204" pitchFamily="34" charset="0"/>
              <a:cs typeface="Calibri" panose="020F0502020204030204" pitchFamily="34" charset="0"/>
            </a:endParaRPr>
          </a:p>
        </p:txBody>
      </p:sp>
      <p:cxnSp>
        <p:nvCxnSpPr>
          <p:cNvPr id="7" name="Straight Connector 6">
            <a:extLst>
              <a:ext uri="{FF2B5EF4-FFF2-40B4-BE49-F238E27FC236}">
                <a16:creationId xmlns:a16="http://schemas.microsoft.com/office/drawing/2014/main" id="{5C9341B2-6BB6-43B7-949E-F298581B9FA4}"/>
              </a:ext>
            </a:extLst>
          </p:cNvPr>
          <p:cNvCxnSpPr/>
          <p:nvPr/>
        </p:nvCxnSpPr>
        <p:spPr>
          <a:xfrm>
            <a:off x="6193971" y="1589315"/>
            <a:ext cx="0" cy="4212771"/>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8452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3646E-0E6C-4BC8-AE61-A320B7B2E4A1}"/>
              </a:ext>
            </a:extLst>
          </p:cNvPr>
          <p:cNvSpPr>
            <a:spLocks noGrp="1"/>
          </p:cNvSpPr>
          <p:nvPr>
            <p:ph type="title"/>
          </p:nvPr>
        </p:nvSpPr>
        <p:spPr>
          <a:xfrm>
            <a:off x="495300" y="565125"/>
            <a:ext cx="11187112" cy="439479"/>
          </a:xfrm>
        </p:spPr>
        <p:txBody>
          <a:bodyPr/>
          <a:lstStyle/>
          <a:p>
            <a:r>
              <a:rPr lang="en-US" b="1" dirty="0">
                <a:latin typeface="+mn-lt"/>
              </a:rPr>
              <a:t>Use cases</a:t>
            </a:r>
            <a:endParaRPr lang="en-US" dirty="0"/>
          </a:p>
        </p:txBody>
      </p:sp>
      <p:sp>
        <p:nvSpPr>
          <p:cNvPr id="4" name="Subtitle 3">
            <a:extLst>
              <a:ext uri="{FF2B5EF4-FFF2-40B4-BE49-F238E27FC236}">
                <a16:creationId xmlns:a16="http://schemas.microsoft.com/office/drawing/2014/main" id="{0497B39E-3050-4702-A73D-CCB79021EE1F}"/>
              </a:ext>
            </a:extLst>
          </p:cNvPr>
          <p:cNvSpPr>
            <a:spLocks noGrp="1"/>
          </p:cNvSpPr>
          <p:nvPr>
            <p:ph type="subTitle" idx="1"/>
          </p:nvPr>
        </p:nvSpPr>
        <p:spPr/>
        <p:txBody>
          <a:bodyPr/>
          <a:lstStyle/>
          <a:p>
            <a:r>
              <a:rPr lang="en-US" dirty="0">
                <a:solidFill>
                  <a:srgbClr val="0070C0"/>
                </a:solidFill>
                <a:latin typeface="+mn-lt"/>
              </a:rPr>
              <a:t>Few examples</a:t>
            </a:r>
            <a:endParaRPr lang="en-US" dirty="0">
              <a:solidFill>
                <a:srgbClr val="0070C0"/>
              </a:solidFill>
            </a:endParaRPr>
          </a:p>
        </p:txBody>
      </p:sp>
      <p:sp>
        <p:nvSpPr>
          <p:cNvPr id="7" name="Content Placeholder 2">
            <a:extLst>
              <a:ext uri="{FF2B5EF4-FFF2-40B4-BE49-F238E27FC236}">
                <a16:creationId xmlns:a16="http://schemas.microsoft.com/office/drawing/2014/main" id="{F3662B9B-2D9C-491D-8AE1-ECFC7619C3D7}"/>
              </a:ext>
            </a:extLst>
          </p:cNvPr>
          <p:cNvSpPr txBox="1">
            <a:spLocks/>
          </p:cNvSpPr>
          <p:nvPr/>
        </p:nvSpPr>
        <p:spPr>
          <a:xfrm>
            <a:off x="509588" y="1676400"/>
            <a:ext cx="5170922" cy="4616475"/>
          </a:xfrm>
          <a:prstGeom prst="rect">
            <a:avLst/>
          </a:prstGeom>
          <a:ln>
            <a:solidFill>
              <a:schemeClr val="tx1">
                <a:lumMod val="25000"/>
                <a:lumOff val="75000"/>
              </a:schemeClr>
            </a:solidFill>
          </a:ln>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algn="ctr">
              <a:buNone/>
            </a:pPr>
            <a:r>
              <a:rPr lang="en-US" sz="2000" b="1" dirty="0">
                <a:latin typeface="Qualcomm Next"/>
              </a:rPr>
              <a:t>Single PLMN</a:t>
            </a:r>
          </a:p>
          <a:p>
            <a:pPr marL="219456" lvl="1" indent="0">
              <a:buNone/>
            </a:pPr>
            <a:r>
              <a:rPr lang="en-US" sz="1800" dirty="0">
                <a:latin typeface="Qualcomm Next"/>
              </a:rPr>
              <a:t>Terrestrial + Satellite access</a:t>
            </a:r>
          </a:p>
          <a:p>
            <a:pPr marL="511175" lvl="2" indent="-285750">
              <a:lnSpc>
                <a:spcPct val="100000"/>
              </a:lnSpc>
              <a:buClrTx/>
              <a:defRPr/>
            </a:pPr>
            <a:r>
              <a:rPr kumimoji="0" lang="en-US" sz="1200" b="0" i="0" u="none" strike="noStrike" kern="1200" cap="none" spc="0" normalizeH="0" baseline="0" noProof="0" dirty="0">
                <a:ln>
                  <a:noFill/>
                </a:ln>
                <a:solidFill>
                  <a:srgbClr val="13171F"/>
                </a:solidFill>
                <a:effectLst/>
                <a:uLnTx/>
                <a:uFillTx/>
                <a:latin typeface="Qualcomm Next"/>
                <a:ea typeface="+mn-ea"/>
                <a:cs typeface="+mn-cs"/>
              </a:rPr>
              <a:t>NTN can be used to extend TN capacity/</a:t>
            </a:r>
            <a:r>
              <a:rPr kumimoji="0" lang="en-US" sz="1200" b="0" i="0" u="none" strike="noStrike" kern="1200" cap="none" spc="0" normalizeH="0" baseline="0" noProof="0" dirty="0" err="1">
                <a:ln>
                  <a:noFill/>
                </a:ln>
                <a:solidFill>
                  <a:srgbClr val="13171F"/>
                </a:solidFill>
                <a:effectLst/>
                <a:uLnTx/>
                <a:uFillTx/>
                <a:latin typeface="Qualcomm Next"/>
                <a:ea typeface="+mn-ea"/>
                <a:cs typeface="+mn-cs"/>
              </a:rPr>
              <a:t>Tput</a:t>
            </a:r>
            <a:r>
              <a:rPr kumimoji="0" lang="en-US" sz="1200" b="0" i="0" u="none" strike="noStrike" kern="1200" cap="none" spc="0" normalizeH="0" baseline="0" noProof="0" dirty="0">
                <a:ln>
                  <a:noFill/>
                </a:ln>
                <a:solidFill>
                  <a:srgbClr val="13171F"/>
                </a:solidFill>
                <a:effectLst/>
                <a:uLnTx/>
                <a:uFillTx/>
                <a:latin typeface="Qualcomm Next"/>
                <a:ea typeface="+mn-ea"/>
                <a:cs typeface="+mn-cs"/>
              </a:rPr>
              <a:t>, or vice versa</a:t>
            </a:r>
          </a:p>
          <a:p>
            <a:pPr marL="511175" lvl="2" indent="-285750">
              <a:lnSpc>
                <a:spcPct val="100000"/>
              </a:lnSpc>
              <a:buClrTx/>
              <a:defRPr/>
            </a:pPr>
            <a:r>
              <a:rPr lang="en-US" sz="1200" dirty="0">
                <a:solidFill>
                  <a:srgbClr val="13171F"/>
                </a:solidFill>
                <a:latin typeface="Qualcomm Next"/>
              </a:rPr>
              <a:t>Can be temporary dual RAT coverage</a:t>
            </a:r>
          </a:p>
          <a:p>
            <a:pPr marL="675767" lvl="3" indent="-285750">
              <a:lnSpc>
                <a:spcPct val="100000"/>
              </a:lnSpc>
              <a:buClrTx/>
              <a:defRPr/>
            </a:pPr>
            <a:r>
              <a:rPr lang="en-US" sz="1200" dirty="0">
                <a:solidFill>
                  <a:srgbClr val="13171F"/>
                </a:solidFill>
                <a:latin typeface="Qualcomm Next"/>
              </a:rPr>
              <a:t>e.g. UEs in a train / cruise-ship / plane, at a stopover</a:t>
            </a:r>
            <a:br>
              <a:rPr lang="en-US" sz="1200" dirty="0">
                <a:solidFill>
                  <a:srgbClr val="13171F"/>
                </a:solidFill>
                <a:latin typeface="Qualcomm Next"/>
              </a:rPr>
            </a:br>
            <a:endParaRPr lang="en-US" sz="1800" dirty="0">
              <a:latin typeface="Qualcomm Next"/>
            </a:endParaRPr>
          </a:p>
          <a:p>
            <a:pPr marL="562356" lvl="1" indent="-342900"/>
            <a:endParaRPr lang="en-US" sz="1800" dirty="0">
              <a:latin typeface="Qualcomm Next"/>
            </a:endParaRPr>
          </a:p>
          <a:p>
            <a:pPr marL="562356" lvl="1" indent="-342900"/>
            <a:endParaRPr lang="en-US" sz="1800" dirty="0">
              <a:latin typeface="Qualcomm Next"/>
            </a:endParaRPr>
          </a:p>
          <a:p>
            <a:pPr marL="562356" lvl="1" indent="-342900"/>
            <a:endParaRPr lang="en-US" sz="1800" dirty="0">
              <a:latin typeface="Qualcomm Next"/>
            </a:endParaRPr>
          </a:p>
          <a:p>
            <a:pPr marL="562356" lvl="1" indent="-342900"/>
            <a:endParaRPr lang="en-US" sz="1800" dirty="0">
              <a:latin typeface="Qualcomm Next"/>
            </a:endParaRPr>
          </a:p>
          <a:p>
            <a:pPr marL="0" indent="0">
              <a:buNone/>
            </a:pPr>
            <a:endParaRPr lang="en-US" sz="2000" dirty="0">
              <a:latin typeface="Qualcomm Next"/>
            </a:endParaRPr>
          </a:p>
          <a:p>
            <a:pPr marL="174625" indent="0">
              <a:buNone/>
            </a:pPr>
            <a:endParaRPr lang="en-US" sz="1800" dirty="0">
              <a:latin typeface="Qualcomm Next"/>
            </a:endParaRPr>
          </a:p>
          <a:p>
            <a:pPr marL="174625" indent="0">
              <a:buNone/>
            </a:pPr>
            <a:r>
              <a:rPr lang="en-US" sz="1800" dirty="0">
                <a:latin typeface="Qualcomm Next"/>
              </a:rPr>
              <a:t>Other examples/options: </a:t>
            </a:r>
          </a:p>
          <a:p>
            <a:pPr marL="403225" lvl="1" indent="-184150"/>
            <a:r>
              <a:rPr lang="en-US" sz="1400" dirty="0">
                <a:latin typeface="Qualcomm Next"/>
              </a:rPr>
              <a:t>NR + LTE</a:t>
            </a:r>
          </a:p>
          <a:p>
            <a:pPr marL="576263" lvl="2" indent="-193675"/>
            <a:r>
              <a:rPr lang="en-US" sz="1200" dirty="0">
                <a:latin typeface="Qualcomm Next"/>
              </a:rPr>
              <a:t>E.g. if/where MR-DC (option 4) is not available</a:t>
            </a:r>
          </a:p>
        </p:txBody>
      </p:sp>
      <p:sp>
        <p:nvSpPr>
          <p:cNvPr id="6" name="Content Placeholder 2">
            <a:extLst>
              <a:ext uri="{FF2B5EF4-FFF2-40B4-BE49-F238E27FC236}">
                <a16:creationId xmlns:a16="http://schemas.microsoft.com/office/drawing/2014/main" id="{AD12AAD4-245B-4343-A967-9304B72FE206}"/>
              </a:ext>
            </a:extLst>
          </p:cNvPr>
          <p:cNvSpPr txBox="1">
            <a:spLocks/>
          </p:cNvSpPr>
          <p:nvPr/>
        </p:nvSpPr>
        <p:spPr>
          <a:xfrm>
            <a:off x="6338913" y="1676399"/>
            <a:ext cx="5236143" cy="4616475"/>
          </a:xfrm>
          <a:prstGeom prst="rect">
            <a:avLst/>
          </a:prstGeom>
          <a:ln>
            <a:solidFill>
              <a:schemeClr val="tx1">
                <a:lumMod val="25000"/>
                <a:lumOff val="75000"/>
              </a:schemeClr>
            </a:solidFill>
          </a:ln>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0" indent="0" algn="ctr">
              <a:buNone/>
            </a:pPr>
            <a:r>
              <a:rPr lang="en-US" sz="2000" b="1" dirty="0">
                <a:latin typeface="Qualcomm Next"/>
              </a:rPr>
              <a:t>PLMN1 + PLMN2/SNPN</a:t>
            </a:r>
          </a:p>
          <a:p>
            <a:pPr marL="219456" lvl="1" indent="0">
              <a:buNone/>
            </a:pPr>
            <a:r>
              <a:rPr lang="en-US" sz="1800" dirty="0">
                <a:latin typeface="Qualcomm Next"/>
              </a:rPr>
              <a:t>Local dual-NW connectivity, e.g. in a stadium</a:t>
            </a:r>
          </a:p>
          <a:p>
            <a:pPr marL="511175" lvl="2" indent="-285750"/>
            <a:r>
              <a:rPr lang="en-US" sz="1200" dirty="0">
                <a:latin typeface="Qualcomm Next"/>
              </a:rPr>
              <a:t>Using local SNPN/PLMN2 RAT for extra PLMN1 capacity, or vice versa</a:t>
            </a:r>
          </a:p>
          <a:p>
            <a:pPr marL="675767" lvl="3" indent="-285750"/>
            <a:r>
              <a:rPr lang="en-US" sz="1200" dirty="0">
                <a:latin typeface="Qualcomm Next"/>
              </a:rPr>
              <a:t>Can be temporary / on-demand  </a:t>
            </a:r>
          </a:p>
          <a:p>
            <a:pPr marL="225425" lvl="2" indent="0">
              <a:buNone/>
            </a:pPr>
            <a:r>
              <a:rPr lang="en-US" sz="1200" dirty="0">
                <a:latin typeface="Qualcomm Next"/>
              </a:rPr>
              <a:t>(May apply to other local scenarios, e.g. campus, enterprise, factory, home)</a:t>
            </a:r>
          </a:p>
          <a:p>
            <a:pPr marL="225425" lvl="2" indent="0">
              <a:buNone/>
            </a:pPr>
            <a:br>
              <a:rPr lang="en-US" sz="1200" dirty="0">
                <a:latin typeface="Qualcomm Next"/>
              </a:rPr>
            </a:br>
            <a:endParaRPr lang="en-US" sz="1800" dirty="0">
              <a:latin typeface="Qualcomm Next"/>
            </a:endParaRPr>
          </a:p>
          <a:p>
            <a:pPr marL="562356" lvl="1" indent="-342900"/>
            <a:endParaRPr lang="en-US" sz="1800" dirty="0">
              <a:latin typeface="Qualcomm Next"/>
            </a:endParaRPr>
          </a:p>
          <a:p>
            <a:pPr marL="228600" indent="0">
              <a:buNone/>
            </a:pPr>
            <a:endParaRPr lang="en-US" sz="1800" dirty="0">
              <a:latin typeface="Qualcomm Next"/>
            </a:endParaRPr>
          </a:p>
          <a:p>
            <a:pPr marL="228600" indent="0">
              <a:buNone/>
            </a:pPr>
            <a:endParaRPr lang="en-US" sz="1800" dirty="0">
              <a:latin typeface="Qualcomm Next"/>
            </a:endParaRPr>
          </a:p>
          <a:p>
            <a:pPr marL="228600" indent="0">
              <a:buNone/>
            </a:pPr>
            <a:endParaRPr lang="en-US" sz="1800" dirty="0">
              <a:latin typeface="Qualcomm Next"/>
            </a:endParaRPr>
          </a:p>
          <a:p>
            <a:pPr marL="228600" indent="0">
              <a:buNone/>
            </a:pPr>
            <a:r>
              <a:rPr lang="en-US" sz="1800" dirty="0">
                <a:latin typeface="Qualcomm Next"/>
              </a:rPr>
              <a:t>Other examples: </a:t>
            </a:r>
          </a:p>
          <a:p>
            <a:pPr marL="403225" lvl="1" indent="-184150"/>
            <a:r>
              <a:rPr lang="en-US" dirty="0">
                <a:latin typeface="Qualcomm Next"/>
              </a:rPr>
              <a:t>Terrestrial + Satellite 3GPP access, or dual SAT access</a:t>
            </a:r>
          </a:p>
          <a:p>
            <a:pPr marL="567817" lvl="2" indent="-184150"/>
            <a:r>
              <a:rPr lang="en-US" sz="1200" dirty="0">
                <a:latin typeface="Qualcomm Next"/>
              </a:rPr>
              <a:t>E.g. partnership by PLMN1 with SAT MNO, or </a:t>
            </a:r>
            <a:r>
              <a:rPr lang="en-US" sz="1200" dirty="0" err="1">
                <a:latin typeface="Qualcomm Next"/>
              </a:rPr>
              <a:t>bw</a:t>
            </a:r>
            <a:r>
              <a:rPr lang="en-US" sz="1200" dirty="0">
                <a:latin typeface="Qualcomm Next"/>
              </a:rPr>
              <a:t> 2 SAT MNOs</a:t>
            </a:r>
          </a:p>
          <a:p>
            <a:pPr marL="383667" lvl="2" indent="0">
              <a:buNone/>
            </a:pPr>
            <a:r>
              <a:rPr lang="en-US" sz="1200" i="1" dirty="0">
                <a:latin typeface="Qualcomm Next"/>
              </a:rPr>
              <a:t> (similar to the single-PLMN scenarios, assuming 2 separate MNOs)</a:t>
            </a:r>
          </a:p>
          <a:p>
            <a:pPr marL="403225" lvl="1" indent="-184150"/>
            <a:endParaRPr lang="en-US" dirty="0">
              <a:latin typeface="Qualcomm Next"/>
            </a:endParaRPr>
          </a:p>
          <a:p>
            <a:pPr marL="567817" lvl="2" indent="-184150"/>
            <a:endParaRPr lang="en-US" sz="1200" dirty="0">
              <a:latin typeface="Qualcomm Next"/>
            </a:endParaRPr>
          </a:p>
          <a:p>
            <a:pPr marL="342900" indent="-342900"/>
            <a:endParaRPr lang="en-US" sz="2000" dirty="0">
              <a:latin typeface="Qualcomm Next"/>
            </a:endParaRPr>
          </a:p>
        </p:txBody>
      </p:sp>
      <p:grpSp>
        <p:nvGrpSpPr>
          <p:cNvPr id="9" name="Group 8">
            <a:extLst>
              <a:ext uri="{FF2B5EF4-FFF2-40B4-BE49-F238E27FC236}">
                <a16:creationId xmlns:a16="http://schemas.microsoft.com/office/drawing/2014/main" id="{35C6D931-3C32-4340-9967-F28C232ADFDE}"/>
              </a:ext>
            </a:extLst>
          </p:cNvPr>
          <p:cNvGrpSpPr/>
          <p:nvPr/>
        </p:nvGrpSpPr>
        <p:grpSpPr>
          <a:xfrm>
            <a:off x="7475083" y="2970584"/>
            <a:ext cx="3316978" cy="2049622"/>
            <a:chOff x="5419215" y="1772511"/>
            <a:chExt cx="6165547" cy="4155534"/>
          </a:xfrm>
        </p:grpSpPr>
        <p:pic>
          <p:nvPicPr>
            <p:cNvPr id="10" name="Picture 2" descr="stadium free license 이미지 검색결과">
              <a:extLst>
                <a:ext uri="{FF2B5EF4-FFF2-40B4-BE49-F238E27FC236}">
                  <a16:creationId xmlns:a16="http://schemas.microsoft.com/office/drawing/2014/main" id="{C021A5FA-B8EB-4061-AE9D-4010E1728A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9215" y="1772511"/>
              <a:ext cx="6165547" cy="4155534"/>
            </a:xfrm>
            <a:prstGeom prst="rect">
              <a:avLst/>
            </a:prstGeom>
            <a:noFill/>
            <a:extLst>
              <a:ext uri="{909E8E84-426E-40DD-AFC4-6F175D3DCCD1}">
                <a14:hiddenFill xmlns:a14="http://schemas.microsoft.com/office/drawing/2010/main">
                  <a:solidFill>
                    <a:srgbClr val="FFFFFF"/>
                  </a:solidFill>
                </a14:hiddenFill>
              </a:ext>
            </a:extLst>
          </p:spPr>
        </p:pic>
        <p:sp>
          <p:nvSpPr>
            <p:cNvPr id="11" name="Oval 10">
              <a:extLst>
                <a:ext uri="{FF2B5EF4-FFF2-40B4-BE49-F238E27FC236}">
                  <a16:creationId xmlns:a16="http://schemas.microsoft.com/office/drawing/2014/main" id="{AA754ED8-868F-457E-9F0A-2AB42810310A}"/>
                </a:ext>
              </a:extLst>
            </p:cNvPr>
            <p:cNvSpPr/>
            <p:nvPr/>
          </p:nvSpPr>
          <p:spPr>
            <a:xfrm>
              <a:off x="6281262" y="2802416"/>
              <a:ext cx="4930020" cy="2613393"/>
            </a:xfrm>
            <a:prstGeom prst="ellipse">
              <a:avLst/>
            </a:pr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900" err="1">
                <a:solidFill>
                  <a:schemeClr val="bg1"/>
                </a:solidFill>
                <a:latin typeface="Qualcomm Next"/>
                <a:cs typeface="Microsoft Sans Serif" panose="020B0604020202020204" pitchFamily="34" charset="0"/>
              </a:endParaRPr>
            </a:p>
          </p:txBody>
        </p:sp>
        <p:sp>
          <p:nvSpPr>
            <p:cNvPr id="12" name="Rectangle 11">
              <a:extLst>
                <a:ext uri="{FF2B5EF4-FFF2-40B4-BE49-F238E27FC236}">
                  <a16:creationId xmlns:a16="http://schemas.microsoft.com/office/drawing/2014/main" id="{752DB7A4-7C40-4F18-BC23-842612345A64}"/>
                </a:ext>
              </a:extLst>
            </p:cNvPr>
            <p:cNvSpPr/>
            <p:nvPr/>
          </p:nvSpPr>
          <p:spPr>
            <a:xfrm>
              <a:off x="6776098" y="3464299"/>
              <a:ext cx="881149" cy="606829"/>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900">
                  <a:solidFill>
                    <a:schemeClr val="tx1"/>
                  </a:solidFill>
                  <a:latin typeface="Qualcomm Next"/>
                  <a:cs typeface="Microsoft Sans Serif" panose="020B0604020202020204" pitchFamily="34" charset="0"/>
                </a:rPr>
                <a:t>UE</a:t>
              </a:r>
            </a:p>
          </p:txBody>
        </p:sp>
        <p:sp>
          <p:nvSpPr>
            <p:cNvPr id="13" name="Rectangle 12">
              <a:extLst>
                <a:ext uri="{FF2B5EF4-FFF2-40B4-BE49-F238E27FC236}">
                  <a16:creationId xmlns:a16="http://schemas.microsoft.com/office/drawing/2014/main" id="{543D7DA1-62CE-4810-8287-B5F9D0EE0225}"/>
                </a:ext>
              </a:extLst>
            </p:cNvPr>
            <p:cNvSpPr/>
            <p:nvPr/>
          </p:nvSpPr>
          <p:spPr>
            <a:xfrm>
              <a:off x="8342536" y="3805699"/>
              <a:ext cx="1296784" cy="606829"/>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800" dirty="0">
                  <a:solidFill>
                    <a:schemeClr val="tx1"/>
                  </a:solidFill>
                  <a:latin typeface="Qualcomm Next"/>
                  <a:cs typeface="Microsoft Sans Serif" panose="020B0604020202020204" pitchFamily="34" charset="0"/>
                </a:rPr>
                <a:t>3GPP access (SNPN)</a:t>
              </a:r>
            </a:p>
          </p:txBody>
        </p:sp>
        <p:sp>
          <p:nvSpPr>
            <p:cNvPr id="14" name="Rectangle 13">
              <a:extLst>
                <a:ext uri="{FF2B5EF4-FFF2-40B4-BE49-F238E27FC236}">
                  <a16:creationId xmlns:a16="http://schemas.microsoft.com/office/drawing/2014/main" id="{0158437A-E91C-4A3B-B409-2ED987A9599F}"/>
                </a:ext>
              </a:extLst>
            </p:cNvPr>
            <p:cNvSpPr/>
            <p:nvPr/>
          </p:nvSpPr>
          <p:spPr>
            <a:xfrm>
              <a:off x="6516421" y="2236550"/>
              <a:ext cx="1296784" cy="783166"/>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900">
                  <a:solidFill>
                    <a:schemeClr val="tx1"/>
                  </a:solidFill>
                  <a:latin typeface="Qualcomm Next"/>
                  <a:cs typeface="Microsoft Sans Serif" panose="020B0604020202020204" pitchFamily="34" charset="0"/>
                </a:rPr>
                <a:t>3GPP access (PLMN)</a:t>
              </a:r>
            </a:p>
          </p:txBody>
        </p:sp>
        <p:sp>
          <p:nvSpPr>
            <p:cNvPr id="15" name="Rectangle 14">
              <a:extLst>
                <a:ext uri="{FF2B5EF4-FFF2-40B4-BE49-F238E27FC236}">
                  <a16:creationId xmlns:a16="http://schemas.microsoft.com/office/drawing/2014/main" id="{97C66277-F9C6-49E9-BB44-575085D0E42B}"/>
                </a:ext>
              </a:extLst>
            </p:cNvPr>
            <p:cNvSpPr/>
            <p:nvPr/>
          </p:nvSpPr>
          <p:spPr>
            <a:xfrm>
              <a:off x="8746272" y="2111252"/>
              <a:ext cx="1296784" cy="606829"/>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900">
                  <a:solidFill>
                    <a:schemeClr val="tx1"/>
                  </a:solidFill>
                  <a:latin typeface="Qualcomm Next"/>
                  <a:cs typeface="Microsoft Sans Serif" panose="020B0604020202020204" pitchFamily="34" charset="0"/>
                </a:rPr>
                <a:t>UPF(PSA)</a:t>
              </a:r>
            </a:p>
          </p:txBody>
        </p:sp>
        <p:cxnSp>
          <p:nvCxnSpPr>
            <p:cNvPr id="16" name="Straight Connector 15">
              <a:extLst>
                <a:ext uri="{FF2B5EF4-FFF2-40B4-BE49-F238E27FC236}">
                  <a16:creationId xmlns:a16="http://schemas.microsoft.com/office/drawing/2014/main" id="{3435B9F8-8F56-4B6A-A7C4-B583409DBA69}"/>
                </a:ext>
              </a:extLst>
            </p:cNvPr>
            <p:cNvCxnSpPr>
              <a:cxnSpLocks/>
              <a:endCxn id="13" idx="3"/>
            </p:cNvCxnSpPr>
            <p:nvPr/>
          </p:nvCxnSpPr>
          <p:spPr>
            <a:xfrm>
              <a:off x="9566365" y="2729567"/>
              <a:ext cx="72955" cy="1379547"/>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F62297D4-9954-41C1-8543-605C6D7304EB}"/>
                </a:ext>
              </a:extLst>
            </p:cNvPr>
            <p:cNvCxnSpPr>
              <a:cxnSpLocks/>
              <a:stCxn id="15" idx="3"/>
              <a:endCxn id="23" idx="0"/>
            </p:cNvCxnSpPr>
            <p:nvPr/>
          </p:nvCxnSpPr>
          <p:spPr>
            <a:xfrm>
              <a:off x="10043056" y="2414667"/>
              <a:ext cx="777067" cy="1466947"/>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34CE0E16-B25F-4D9D-B3C3-32B3727854CB}"/>
                </a:ext>
              </a:extLst>
            </p:cNvPr>
            <p:cNvCxnSpPr>
              <a:cxnSpLocks/>
              <a:stCxn id="14" idx="3"/>
              <a:endCxn id="15" idx="1"/>
            </p:cNvCxnSpPr>
            <p:nvPr/>
          </p:nvCxnSpPr>
          <p:spPr>
            <a:xfrm flipV="1">
              <a:off x="7813205" y="2414667"/>
              <a:ext cx="933067" cy="213466"/>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ED8A49CE-A5C8-4C12-89C2-F92E9C0A5C0A}"/>
                </a:ext>
              </a:extLst>
            </p:cNvPr>
            <p:cNvCxnSpPr>
              <a:cxnSpLocks/>
              <a:stCxn id="12" idx="3"/>
              <a:endCxn id="13" idx="1"/>
            </p:cNvCxnSpPr>
            <p:nvPr/>
          </p:nvCxnSpPr>
          <p:spPr>
            <a:xfrm>
              <a:off x="7657247" y="3767714"/>
              <a:ext cx="685289" cy="341400"/>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77BFC8AF-A8E7-48F0-8941-4962E6A13DA4}"/>
                </a:ext>
              </a:extLst>
            </p:cNvPr>
            <p:cNvCxnSpPr>
              <a:cxnSpLocks/>
              <a:stCxn id="14" idx="2"/>
              <a:endCxn id="12" idx="0"/>
            </p:cNvCxnSpPr>
            <p:nvPr/>
          </p:nvCxnSpPr>
          <p:spPr>
            <a:xfrm>
              <a:off x="7164813" y="3019716"/>
              <a:ext cx="51860" cy="444583"/>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sp>
          <p:nvSpPr>
            <p:cNvPr id="21" name="Freeform: Shape 20">
              <a:extLst>
                <a:ext uri="{FF2B5EF4-FFF2-40B4-BE49-F238E27FC236}">
                  <a16:creationId xmlns:a16="http://schemas.microsoft.com/office/drawing/2014/main" id="{921E3AC2-27A6-4CFE-8E18-BD04554D3C30}"/>
                </a:ext>
              </a:extLst>
            </p:cNvPr>
            <p:cNvSpPr/>
            <p:nvPr/>
          </p:nvSpPr>
          <p:spPr>
            <a:xfrm>
              <a:off x="7097485" y="2130363"/>
              <a:ext cx="3554807" cy="2177010"/>
            </a:xfrm>
            <a:custGeom>
              <a:avLst/>
              <a:gdLst>
                <a:gd name="connsiteX0" fmla="*/ 54743 w 3243221"/>
                <a:gd name="connsiteY0" fmla="*/ 723837 h 1318747"/>
                <a:gd name="connsiteX1" fmla="*/ 363215 w 3243221"/>
                <a:gd name="connsiteY1" fmla="*/ 206044 h 1318747"/>
                <a:gd name="connsiteX2" fmla="*/ 2786926 w 3243221"/>
                <a:gd name="connsiteY2" fmla="*/ 73841 h 1318747"/>
                <a:gd name="connsiteX3" fmla="*/ 3238618 w 3243221"/>
                <a:gd name="connsiteY3" fmla="*/ 1318747 h 1318747"/>
              </a:gdLst>
              <a:ahLst/>
              <a:cxnLst>
                <a:cxn ang="0">
                  <a:pos x="connsiteX0" y="connsiteY0"/>
                </a:cxn>
                <a:cxn ang="0">
                  <a:pos x="connsiteX1" y="connsiteY1"/>
                </a:cxn>
                <a:cxn ang="0">
                  <a:pos x="connsiteX2" y="connsiteY2"/>
                </a:cxn>
                <a:cxn ang="0">
                  <a:pos x="connsiteX3" y="connsiteY3"/>
                </a:cxn>
              </a:cxnLst>
              <a:rect l="l" t="t" r="r" b="b"/>
              <a:pathLst>
                <a:path w="3243221" h="1318747">
                  <a:moveTo>
                    <a:pt x="54743" y="723837"/>
                  </a:moveTo>
                  <a:cubicBezTo>
                    <a:pt x="-18703" y="519107"/>
                    <a:pt x="-92149" y="314377"/>
                    <a:pt x="363215" y="206044"/>
                  </a:cubicBezTo>
                  <a:cubicBezTo>
                    <a:pt x="818579" y="97711"/>
                    <a:pt x="2307692" y="-111609"/>
                    <a:pt x="2786926" y="73841"/>
                  </a:cubicBezTo>
                  <a:cubicBezTo>
                    <a:pt x="3266160" y="259291"/>
                    <a:pt x="3252389" y="789019"/>
                    <a:pt x="3238618" y="1318747"/>
                  </a:cubicBezTo>
                </a:path>
              </a:pathLst>
            </a:cu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00">
                <a:latin typeface="Qualcomm Next"/>
              </a:endParaRPr>
            </a:p>
          </p:txBody>
        </p:sp>
        <p:sp>
          <p:nvSpPr>
            <p:cNvPr id="22" name="Freeform: Shape 21">
              <a:extLst>
                <a:ext uri="{FF2B5EF4-FFF2-40B4-BE49-F238E27FC236}">
                  <a16:creationId xmlns:a16="http://schemas.microsoft.com/office/drawing/2014/main" id="{CD470466-9EE5-42E8-A34A-12D383B01246}"/>
                </a:ext>
              </a:extLst>
            </p:cNvPr>
            <p:cNvSpPr/>
            <p:nvPr/>
          </p:nvSpPr>
          <p:spPr>
            <a:xfrm>
              <a:off x="7684486" y="2310953"/>
              <a:ext cx="2761096" cy="1678598"/>
            </a:xfrm>
            <a:custGeom>
              <a:avLst/>
              <a:gdLst>
                <a:gd name="connsiteX0" fmla="*/ 0 w 2798284"/>
                <a:gd name="connsiteY0" fmla="*/ 1966798 h 2031969"/>
                <a:gd name="connsiteX1" fmla="*/ 517793 w 2798284"/>
                <a:gd name="connsiteY1" fmla="*/ 1988832 h 2031969"/>
                <a:gd name="connsiteX2" fmla="*/ 1355075 w 2798284"/>
                <a:gd name="connsiteY2" fmla="*/ 1471039 h 2031969"/>
                <a:gd name="connsiteX3" fmla="*/ 2148289 w 2798284"/>
                <a:gd name="connsiteY3" fmla="*/ 149015 h 2031969"/>
                <a:gd name="connsiteX4" fmla="*/ 2544896 w 2798284"/>
                <a:gd name="connsiteY4" fmla="*/ 115964 h 2031969"/>
                <a:gd name="connsiteX5" fmla="*/ 2754217 w 2798284"/>
                <a:gd name="connsiteY5" fmla="*/ 909179 h 2031969"/>
                <a:gd name="connsiteX6" fmla="*/ 2798284 w 2798284"/>
                <a:gd name="connsiteY6" fmla="*/ 1548157 h 203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98284" h="2031969">
                  <a:moveTo>
                    <a:pt x="0" y="1966798"/>
                  </a:moveTo>
                  <a:cubicBezTo>
                    <a:pt x="145973" y="2019128"/>
                    <a:pt x="291947" y="2071458"/>
                    <a:pt x="517793" y="1988832"/>
                  </a:cubicBezTo>
                  <a:cubicBezTo>
                    <a:pt x="743639" y="1906206"/>
                    <a:pt x="1083326" y="1777675"/>
                    <a:pt x="1355075" y="1471039"/>
                  </a:cubicBezTo>
                  <a:cubicBezTo>
                    <a:pt x="1626824" y="1164403"/>
                    <a:pt x="1949986" y="374861"/>
                    <a:pt x="2148289" y="149015"/>
                  </a:cubicBezTo>
                  <a:cubicBezTo>
                    <a:pt x="2346592" y="-76831"/>
                    <a:pt x="2443908" y="-10730"/>
                    <a:pt x="2544896" y="115964"/>
                  </a:cubicBezTo>
                  <a:cubicBezTo>
                    <a:pt x="2645884" y="242658"/>
                    <a:pt x="2711986" y="670480"/>
                    <a:pt x="2754217" y="909179"/>
                  </a:cubicBezTo>
                  <a:cubicBezTo>
                    <a:pt x="2796448" y="1147878"/>
                    <a:pt x="2797366" y="1348017"/>
                    <a:pt x="2798284" y="1548157"/>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00">
                <a:latin typeface="Qualcomm Next"/>
              </a:endParaRPr>
            </a:p>
          </p:txBody>
        </p:sp>
        <p:sp>
          <p:nvSpPr>
            <p:cNvPr id="23" name="Rectangle 22">
              <a:extLst>
                <a:ext uri="{FF2B5EF4-FFF2-40B4-BE49-F238E27FC236}">
                  <a16:creationId xmlns:a16="http://schemas.microsoft.com/office/drawing/2014/main" id="{6485D1CC-CCF1-4753-A74C-8FF04609A79E}"/>
                </a:ext>
              </a:extLst>
            </p:cNvPr>
            <p:cNvSpPr/>
            <p:nvPr/>
          </p:nvSpPr>
          <p:spPr>
            <a:xfrm>
              <a:off x="10171731" y="3881614"/>
              <a:ext cx="1296784" cy="606829"/>
            </a:xfrm>
            <a:prstGeom prst="rect">
              <a:avLst/>
            </a:prstGeom>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lnSpc>
                  <a:spcPct val="96000"/>
                </a:lnSpc>
              </a:pPr>
              <a:r>
                <a:rPr lang="en-US" sz="900">
                  <a:solidFill>
                    <a:schemeClr val="tx1"/>
                  </a:solidFill>
                  <a:latin typeface="Qualcomm Next"/>
                  <a:cs typeface="Microsoft Sans Serif" panose="020B0604020202020204" pitchFamily="34" charset="0"/>
                </a:rPr>
                <a:t>Data Network</a:t>
              </a:r>
            </a:p>
          </p:txBody>
        </p:sp>
      </p:grpSp>
      <p:pic>
        <p:nvPicPr>
          <p:cNvPr id="5" name="Picture 4">
            <a:extLst>
              <a:ext uri="{FF2B5EF4-FFF2-40B4-BE49-F238E27FC236}">
                <a16:creationId xmlns:a16="http://schemas.microsoft.com/office/drawing/2014/main" id="{C72A94E7-841E-447C-BC2B-5A7A1DA793C1}"/>
              </a:ext>
            </a:extLst>
          </p:cNvPr>
          <p:cNvPicPr>
            <a:picLocks noChangeAspect="1"/>
          </p:cNvPicPr>
          <p:nvPr/>
        </p:nvPicPr>
        <p:blipFill>
          <a:blip r:embed="rId3"/>
          <a:stretch>
            <a:fillRect/>
          </a:stretch>
        </p:blipFill>
        <p:spPr>
          <a:xfrm>
            <a:off x="853331" y="2883496"/>
            <a:ext cx="4270262" cy="2344744"/>
          </a:xfrm>
          <a:prstGeom prst="rect">
            <a:avLst/>
          </a:prstGeom>
          <a:ln>
            <a:solidFill>
              <a:srgbClr val="0070C0"/>
            </a:solidFill>
          </a:ln>
        </p:spPr>
      </p:pic>
      <p:cxnSp>
        <p:nvCxnSpPr>
          <p:cNvPr id="25" name="Straight Arrow Connector 24">
            <a:extLst>
              <a:ext uri="{FF2B5EF4-FFF2-40B4-BE49-F238E27FC236}">
                <a16:creationId xmlns:a16="http://schemas.microsoft.com/office/drawing/2014/main" id="{7C217C28-6826-4F29-8AC5-B6A14DFDA0C8}"/>
              </a:ext>
            </a:extLst>
          </p:cNvPr>
          <p:cNvCxnSpPr>
            <a:cxnSpLocks/>
          </p:cNvCxnSpPr>
          <p:nvPr/>
        </p:nvCxnSpPr>
        <p:spPr>
          <a:xfrm flipH="1" flipV="1">
            <a:off x="5284270" y="5255395"/>
            <a:ext cx="1386037" cy="731519"/>
          </a:xfrm>
          <a:prstGeom prst="straightConnector1">
            <a:avLst/>
          </a:prstGeom>
          <a:ln w="12700" cap="rnd">
            <a:solidFill>
              <a:schemeClr val="accent6">
                <a:lumMod val="60000"/>
                <a:lumOff val="40000"/>
              </a:schemeClr>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AF1EF6F1-6B76-435F-BACC-65E0A1031008}"/>
              </a:ext>
            </a:extLst>
          </p:cNvPr>
          <p:cNvSpPr txBox="1"/>
          <p:nvPr/>
        </p:nvSpPr>
        <p:spPr>
          <a:xfrm>
            <a:off x="985542" y="4589705"/>
            <a:ext cx="328051" cy="103426"/>
          </a:xfrm>
          <a:prstGeom prst="rect">
            <a:avLst/>
          </a:prstGeom>
        </p:spPr>
        <p:txBody>
          <a:bodyPr wrap="square" lIns="0" tIns="0" rIns="0" bIns="0" rtlCol="0">
            <a:spAutoFit/>
          </a:bodyPr>
          <a:lstStyle/>
          <a:p>
            <a:pPr algn="l">
              <a:lnSpc>
                <a:spcPct val="96000"/>
              </a:lnSpc>
            </a:pPr>
            <a:r>
              <a:rPr lang="en-US" sz="700" dirty="0">
                <a:solidFill>
                  <a:schemeClr val="tx2"/>
                </a:solidFill>
                <a:latin typeface="Microsoft Sans Serif"/>
                <a:cs typeface="Microsoft Sans Serif" panose="020B0604020202020204" pitchFamily="34" charset="0"/>
              </a:rPr>
              <a:t>SHIP</a:t>
            </a:r>
          </a:p>
        </p:txBody>
      </p:sp>
      <p:sp>
        <p:nvSpPr>
          <p:cNvPr id="28" name="TextBox 27">
            <a:extLst>
              <a:ext uri="{FF2B5EF4-FFF2-40B4-BE49-F238E27FC236}">
                <a16:creationId xmlns:a16="http://schemas.microsoft.com/office/drawing/2014/main" id="{192F940A-380E-4073-9A99-A3EF1ACE99DF}"/>
              </a:ext>
            </a:extLst>
          </p:cNvPr>
          <p:cNvSpPr txBox="1"/>
          <p:nvPr/>
        </p:nvSpPr>
        <p:spPr>
          <a:xfrm>
            <a:off x="2712666" y="4650954"/>
            <a:ext cx="328051" cy="103426"/>
          </a:xfrm>
          <a:prstGeom prst="rect">
            <a:avLst/>
          </a:prstGeom>
        </p:spPr>
        <p:txBody>
          <a:bodyPr wrap="square" lIns="0" tIns="0" rIns="0" bIns="0" rtlCol="0">
            <a:spAutoFit/>
          </a:bodyPr>
          <a:lstStyle/>
          <a:p>
            <a:pPr algn="l">
              <a:lnSpc>
                <a:spcPct val="96000"/>
              </a:lnSpc>
            </a:pPr>
            <a:r>
              <a:rPr lang="en-US" sz="700" dirty="0">
                <a:solidFill>
                  <a:schemeClr val="tx2"/>
                </a:solidFill>
                <a:latin typeface="Microsoft Sans Serif"/>
                <a:cs typeface="Microsoft Sans Serif" panose="020B0604020202020204" pitchFamily="34" charset="0"/>
              </a:rPr>
              <a:t>TRAIN</a:t>
            </a:r>
          </a:p>
        </p:txBody>
      </p:sp>
      <p:pic>
        <p:nvPicPr>
          <p:cNvPr id="30" name="Graphic 29" descr="Walk with solid fill">
            <a:extLst>
              <a:ext uri="{FF2B5EF4-FFF2-40B4-BE49-F238E27FC236}">
                <a16:creationId xmlns:a16="http://schemas.microsoft.com/office/drawing/2014/main" id="{D2C371B0-D341-492C-BD15-4026189D81B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379758" y="4618296"/>
            <a:ext cx="227661" cy="227661"/>
          </a:xfrm>
          <a:prstGeom prst="rect">
            <a:avLst/>
          </a:prstGeom>
        </p:spPr>
      </p:pic>
      <p:sp>
        <p:nvSpPr>
          <p:cNvPr id="3" name="TextBox 2">
            <a:extLst>
              <a:ext uri="{FF2B5EF4-FFF2-40B4-BE49-F238E27FC236}">
                <a16:creationId xmlns:a16="http://schemas.microsoft.com/office/drawing/2014/main" id="{AB1EB4C5-B943-4695-A407-5F135A7A6FC1}"/>
              </a:ext>
            </a:extLst>
          </p:cNvPr>
          <p:cNvSpPr txBox="1"/>
          <p:nvPr/>
        </p:nvSpPr>
        <p:spPr>
          <a:xfrm>
            <a:off x="4082143" y="5255395"/>
            <a:ext cx="1156648" cy="118174"/>
          </a:xfrm>
          <a:prstGeom prst="rect">
            <a:avLst/>
          </a:prstGeom>
        </p:spPr>
        <p:txBody>
          <a:bodyPr wrap="square" lIns="0" tIns="0" rIns="0" bIns="0" rtlCol="0">
            <a:spAutoFit/>
          </a:bodyPr>
          <a:lstStyle/>
          <a:p>
            <a:pPr algn="l">
              <a:lnSpc>
                <a:spcPct val="96000"/>
              </a:lnSpc>
            </a:pPr>
            <a:r>
              <a:rPr lang="en-US" sz="800" i="1" dirty="0">
                <a:solidFill>
                  <a:schemeClr val="tx2"/>
                </a:solidFill>
                <a:latin typeface="Microsoft Sans Serif"/>
                <a:cs typeface="Microsoft Sans Serif" panose="020B0604020202020204" pitchFamily="34" charset="0"/>
              </a:rPr>
              <a:t>[Fig. from 38.821]</a:t>
            </a:r>
          </a:p>
        </p:txBody>
      </p:sp>
    </p:spTree>
    <p:extLst>
      <p:ext uri="{BB962C8B-B14F-4D97-AF65-F5344CB8AC3E}">
        <p14:creationId xmlns:p14="http://schemas.microsoft.com/office/powerpoint/2010/main" val="1958943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935A3-CD6D-4AF7-8FA5-BFEB8B1566B8}"/>
              </a:ext>
            </a:extLst>
          </p:cNvPr>
          <p:cNvSpPr>
            <a:spLocks noGrp="1"/>
          </p:cNvSpPr>
          <p:nvPr>
            <p:ph type="title"/>
          </p:nvPr>
        </p:nvSpPr>
        <p:spPr>
          <a:xfrm>
            <a:off x="1431475" y="1293107"/>
            <a:ext cx="11187112" cy="310213"/>
          </a:xfrm>
        </p:spPr>
        <p:txBody>
          <a:bodyPr/>
          <a:lstStyle/>
          <a:p>
            <a:r>
              <a:rPr lang="en-US" sz="2400" dirty="0"/>
              <a:t>Existing </a:t>
            </a:r>
            <a:r>
              <a:rPr lang="en-US" sz="2400" dirty="0" err="1"/>
              <a:t>reqs</a:t>
            </a:r>
            <a:r>
              <a:rPr lang="en-US" sz="2400" dirty="0"/>
              <a:t> &amp; functionalities          	                </a:t>
            </a:r>
            <a:r>
              <a:rPr lang="en-US" sz="2400" dirty="0">
                <a:solidFill>
                  <a:schemeClr val="bg2">
                    <a:lumMod val="75000"/>
                  </a:schemeClr>
                </a:solidFill>
              </a:rPr>
              <a:t>Gaps</a:t>
            </a:r>
          </a:p>
        </p:txBody>
      </p:sp>
      <p:sp>
        <p:nvSpPr>
          <p:cNvPr id="3" name="Content Placeholder 2">
            <a:extLst>
              <a:ext uri="{FF2B5EF4-FFF2-40B4-BE49-F238E27FC236}">
                <a16:creationId xmlns:a16="http://schemas.microsoft.com/office/drawing/2014/main" id="{AE710298-762D-4AB7-85C7-A5EE8F40A9C8}"/>
              </a:ext>
            </a:extLst>
          </p:cNvPr>
          <p:cNvSpPr>
            <a:spLocks noGrp="1"/>
          </p:cNvSpPr>
          <p:nvPr>
            <p:ph sz="quarter" idx="14"/>
          </p:nvPr>
        </p:nvSpPr>
        <p:spPr>
          <a:xfrm>
            <a:off x="636815" y="1766936"/>
            <a:ext cx="5438525" cy="3490865"/>
          </a:xfrm>
        </p:spPr>
        <p:txBody>
          <a:bodyPr/>
          <a:lstStyle/>
          <a:p>
            <a:pPr marL="0" indent="0">
              <a:spcBef>
                <a:spcPts val="600"/>
              </a:spcBef>
              <a:buNone/>
            </a:pPr>
            <a:r>
              <a:rPr lang="en-GB" sz="1600" b="1" dirty="0">
                <a:ea typeface="Times New Roman" panose="02020603050405020304" pitchFamily="18" charset="0"/>
                <a:cs typeface="Times New Roman" panose="02020603050405020304" pitchFamily="18" charset="0"/>
              </a:rPr>
              <a:t>SA1 requirements (22.261)</a:t>
            </a:r>
          </a:p>
          <a:p>
            <a:pPr>
              <a:spcBef>
                <a:spcPts val="600"/>
              </a:spcBef>
            </a:pPr>
            <a:r>
              <a:rPr lang="en-GB" sz="1200" i="1" dirty="0">
                <a:ea typeface="Times New Roman" panose="02020603050405020304" pitchFamily="18" charset="0"/>
                <a:cs typeface="Times New Roman" panose="02020603050405020304" pitchFamily="18" charset="0"/>
              </a:rPr>
              <a:t>(R15+) Sec. </a:t>
            </a:r>
            <a:r>
              <a:rPr lang="en-GB" sz="1200" i="1" dirty="0">
                <a:effectLst/>
                <a:ea typeface="Times New Roman" panose="02020603050405020304" pitchFamily="18" charset="0"/>
                <a:cs typeface="Times New Roman" panose="02020603050405020304" pitchFamily="18" charset="0"/>
              </a:rPr>
              <a:t>6.3: Multiple access technologies</a:t>
            </a:r>
            <a:endParaRPr lang="en-US" sz="1200" i="1" dirty="0">
              <a:effectLst/>
              <a:ea typeface="Batang" panose="02030600000101010101" pitchFamily="18" charset="-127"/>
            </a:endParaRPr>
          </a:p>
          <a:p>
            <a:pPr lvl="1"/>
            <a:r>
              <a:rPr lang="en-US" sz="1100" dirty="0"/>
              <a:t>Covers support of simultaneous data transmission via different access technologies (e.g. NR, E-UTRA, non-3GPP)</a:t>
            </a:r>
          </a:p>
          <a:p>
            <a:pPr lvl="1"/>
            <a:endParaRPr lang="en-US" sz="1100" dirty="0"/>
          </a:p>
          <a:p>
            <a:pPr>
              <a:spcBef>
                <a:spcPts val="600"/>
              </a:spcBef>
            </a:pPr>
            <a:r>
              <a:rPr lang="en-US" sz="1200" i="1" dirty="0"/>
              <a:t>(R15+) Sec. 6.18: Multi-network connectivity and service across operators</a:t>
            </a:r>
          </a:p>
          <a:p>
            <a:pPr lvl="1"/>
            <a:r>
              <a:rPr lang="en-US" sz="1100" dirty="0"/>
              <a:t>Covers simultaneous connectivity to multiple serving networks operated by different operators</a:t>
            </a:r>
          </a:p>
          <a:p>
            <a:pPr lvl="1"/>
            <a:r>
              <a:rPr lang="en-US" sz="1100" dirty="0"/>
              <a:t>Other multi-NW connection </a:t>
            </a:r>
            <a:r>
              <a:rPr lang="en-US" sz="1100" dirty="0" err="1"/>
              <a:t>reqs</a:t>
            </a:r>
            <a:r>
              <a:rPr lang="en-US" sz="1100" dirty="0"/>
              <a:t> were </a:t>
            </a:r>
            <a:r>
              <a:rPr lang="en-US" sz="1050" dirty="0"/>
              <a:t>added</a:t>
            </a:r>
            <a:r>
              <a:rPr lang="en-US" sz="1100" dirty="0"/>
              <a:t> in R17/18: </a:t>
            </a:r>
            <a:br>
              <a:rPr lang="en-US" sz="1100" dirty="0"/>
            </a:br>
            <a:r>
              <a:rPr lang="en-US" sz="1100" dirty="0"/>
              <a:t>sec 6.1 (Network slicing); 6.41 (PALS)</a:t>
            </a:r>
          </a:p>
          <a:p>
            <a:pPr>
              <a:spcBef>
                <a:spcPts val="600"/>
              </a:spcBef>
            </a:pPr>
            <a:r>
              <a:rPr lang="en-US" sz="1200" i="1" dirty="0"/>
              <a:t>Others</a:t>
            </a:r>
            <a:endParaRPr lang="en-US" sz="1400" i="1" dirty="0"/>
          </a:p>
          <a:p>
            <a:pPr lvl="1"/>
            <a:r>
              <a:rPr lang="en-US" sz="1100" dirty="0"/>
              <a:t>MUSIM (dual USIM and simultaneous multi-NW access) </a:t>
            </a:r>
          </a:p>
          <a:p>
            <a:pPr lvl="1"/>
            <a:r>
              <a:rPr lang="en-US" sz="1100" dirty="0"/>
              <a:t>Simultaneous access to PLMN and SNPN</a:t>
            </a:r>
          </a:p>
          <a:p>
            <a:pPr marL="0" marR="0" lvl="0" indent="0" algn="l" defTabSz="914400" rtl="0" eaLnBrk="1" fontAlgn="auto" latinLnBrk="0" hangingPunct="1">
              <a:lnSpc>
                <a:spcPct val="107000"/>
              </a:lnSpc>
              <a:spcBef>
                <a:spcPts val="1200"/>
              </a:spcBef>
              <a:spcAft>
                <a:spcPts val="0"/>
              </a:spcAft>
              <a:buClr>
                <a:srgbClr val="2853DC"/>
              </a:buClr>
              <a:buSzTx/>
              <a:buFont typeface="Arial" panose="020B0604020202020204" pitchFamily="34" charset="0"/>
              <a:buNone/>
              <a:tabLst/>
              <a:defRPr/>
            </a:pPr>
            <a:r>
              <a:rPr kumimoji="0" lang="en-GB" sz="1600" b="1" u="none" strike="noStrike" kern="1200" cap="none" spc="0" normalizeH="0" baseline="0" noProof="0" dirty="0">
                <a:ln>
                  <a:noFill/>
                </a:ln>
                <a:solidFill>
                  <a:srgbClr val="13171F"/>
                </a:solidFill>
                <a:effectLst/>
                <a:uLnTx/>
                <a:uFillTx/>
                <a:latin typeface="Microsoft Sans Serif"/>
                <a:ea typeface="Times New Roman" panose="02020603050405020304" pitchFamily="18" charset="0"/>
                <a:cs typeface="Times New Roman" panose="02020603050405020304" pitchFamily="18" charset="0"/>
              </a:rPr>
              <a:t>Stage-2/3</a:t>
            </a:r>
          </a:p>
          <a:p>
            <a:pPr marL="174625" indent="-174625">
              <a:spcBef>
                <a:spcPts val="600"/>
              </a:spcBef>
              <a:buClr>
                <a:srgbClr val="2853DC"/>
              </a:buClr>
              <a:defRPr/>
            </a:pPr>
            <a:r>
              <a:rPr lang="en-GB" sz="1400" dirty="0">
                <a:solidFill>
                  <a:srgbClr val="13171F"/>
                </a:solidFill>
                <a:latin typeface="Microsoft Sans Serif"/>
                <a:ea typeface="Times New Roman" panose="02020603050405020304" pitchFamily="18" charset="0"/>
                <a:cs typeface="Times New Roman" panose="02020603050405020304" pitchFamily="18" charset="0"/>
              </a:rPr>
              <a:t>ATSSS (R16+)</a:t>
            </a:r>
          </a:p>
          <a:p>
            <a:pPr marL="394081" lvl="1" indent="-174625">
              <a:buClr>
                <a:srgbClr val="2853DC"/>
              </a:buClr>
              <a:defRPr/>
            </a:pPr>
            <a:r>
              <a:rPr lang="en-US" sz="1100" dirty="0">
                <a:solidFill>
                  <a:srgbClr val="13171F"/>
                </a:solidFill>
                <a:latin typeface="Microsoft Sans Serif"/>
              </a:rPr>
              <a:t>Supports 3GPP and </a:t>
            </a:r>
            <a:r>
              <a:rPr lang="en-US" sz="1100" u="sng" dirty="0">
                <a:solidFill>
                  <a:srgbClr val="13171F"/>
                </a:solidFill>
                <a:latin typeface="Microsoft Sans Serif"/>
              </a:rPr>
              <a:t>non-3GPP</a:t>
            </a:r>
            <a:r>
              <a:rPr lang="en-US" sz="1100" dirty="0">
                <a:solidFill>
                  <a:srgbClr val="13171F"/>
                </a:solidFill>
                <a:latin typeface="Microsoft Sans Serif"/>
              </a:rPr>
              <a:t> access</a:t>
            </a:r>
            <a:endParaRPr kumimoji="0" lang="en-GB" sz="1050" b="0" u="none" strike="noStrike" kern="1200" cap="none" spc="0" normalizeH="0" baseline="0" noProof="0" dirty="0">
              <a:ln>
                <a:noFill/>
              </a:ln>
              <a:solidFill>
                <a:srgbClr val="13171F"/>
              </a:solidFill>
              <a:effectLst/>
              <a:uLnTx/>
              <a:uFillTx/>
              <a:latin typeface="Microsoft Sans Serif"/>
              <a:ea typeface="Times New Roman" panose="02020603050405020304" pitchFamily="18" charset="0"/>
              <a:cs typeface="Times New Roman" panose="02020603050405020304" pitchFamily="18" charset="0"/>
            </a:endParaRPr>
          </a:p>
        </p:txBody>
      </p:sp>
      <p:sp>
        <p:nvSpPr>
          <p:cNvPr id="8" name="Content Placeholder 2">
            <a:extLst>
              <a:ext uri="{FF2B5EF4-FFF2-40B4-BE49-F238E27FC236}">
                <a16:creationId xmlns:a16="http://schemas.microsoft.com/office/drawing/2014/main" id="{AC4C15D2-653A-4C49-921B-AF1C2B2E1F8C}"/>
              </a:ext>
            </a:extLst>
          </p:cNvPr>
          <p:cNvSpPr txBox="1">
            <a:spLocks/>
          </p:cNvSpPr>
          <p:nvPr/>
        </p:nvSpPr>
        <p:spPr>
          <a:xfrm>
            <a:off x="6794732" y="2071404"/>
            <a:ext cx="4887680" cy="3110196"/>
          </a:xfrm>
          <a:prstGeom prst="rect">
            <a:avLst/>
          </a:prstGeom>
        </p:spPr>
        <p:txBody>
          <a:bodyPr vert="horz" lIns="0" tIns="0" rIns="0" bIns="0" rtlCol="0">
            <a:noAutofit/>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lvl="1" indent="0">
              <a:buFont typeface="Arial" panose="020B0604020202020204" pitchFamily="34" charset="0"/>
              <a:buNone/>
            </a:pPr>
            <a:r>
              <a:rPr lang="en-US" dirty="0">
                <a:solidFill>
                  <a:schemeClr val="bg2">
                    <a:lumMod val="75000"/>
                  </a:schemeClr>
                </a:solidFill>
              </a:rPr>
              <a:t>Do not cover specific (ATSSS-like) upper-layers functionalities</a:t>
            </a:r>
          </a:p>
          <a:p>
            <a:pPr marL="192024" lvl="1" indent="0">
              <a:buFont typeface="Arial" panose="020B0604020202020204" pitchFamily="34" charset="0"/>
              <a:buNone/>
            </a:pPr>
            <a:endParaRPr lang="en-US" dirty="0">
              <a:solidFill>
                <a:schemeClr val="bg2">
                  <a:lumMod val="75000"/>
                </a:schemeClr>
              </a:solidFill>
            </a:endParaRPr>
          </a:p>
          <a:p>
            <a:pPr marL="192024" lvl="1" indent="0">
              <a:buFont typeface="Arial" panose="020B0604020202020204" pitchFamily="34" charset="0"/>
              <a:buNone/>
            </a:pPr>
            <a:endParaRPr lang="en-US" dirty="0">
              <a:solidFill>
                <a:schemeClr val="bg2">
                  <a:lumMod val="75000"/>
                </a:schemeClr>
              </a:solidFill>
            </a:endParaRPr>
          </a:p>
          <a:p>
            <a:pPr marL="192024" lvl="1" indent="0">
              <a:buFont typeface="Arial" panose="020B0604020202020204" pitchFamily="34" charset="0"/>
              <a:buNone/>
            </a:pPr>
            <a:r>
              <a:rPr lang="en-US" dirty="0">
                <a:solidFill>
                  <a:schemeClr val="bg2">
                    <a:lumMod val="75000"/>
                  </a:schemeClr>
                </a:solidFill>
              </a:rPr>
              <a:t>Focus on different services over different NWs, don’t cover same data session over multi-access connectivity and ATSSS-like functionalities</a:t>
            </a:r>
          </a:p>
          <a:p>
            <a:pPr marL="192024" lvl="1" indent="0">
              <a:buFont typeface="Arial" panose="020B0604020202020204" pitchFamily="34" charset="0"/>
              <a:buNone/>
            </a:pPr>
            <a:endParaRPr lang="en-US" dirty="0">
              <a:solidFill>
                <a:schemeClr val="bg2">
                  <a:lumMod val="75000"/>
                </a:schemeClr>
              </a:solidFill>
            </a:endParaRPr>
          </a:p>
          <a:p>
            <a:pPr marL="192024" lvl="1" indent="0">
              <a:buFont typeface="Arial" panose="020B0604020202020204" pitchFamily="34" charset="0"/>
              <a:buNone/>
            </a:pPr>
            <a:endParaRPr lang="en-US" dirty="0">
              <a:solidFill>
                <a:schemeClr val="bg2">
                  <a:lumMod val="75000"/>
                </a:schemeClr>
              </a:solidFill>
            </a:endParaRPr>
          </a:p>
          <a:p>
            <a:pPr marL="192024" lvl="1" indent="0">
              <a:buFont typeface="Arial" panose="020B0604020202020204" pitchFamily="34" charset="0"/>
              <a:buNone/>
            </a:pPr>
            <a:endParaRPr lang="en-US" dirty="0">
              <a:solidFill>
                <a:schemeClr val="bg2">
                  <a:lumMod val="75000"/>
                </a:schemeClr>
              </a:solidFill>
            </a:endParaRPr>
          </a:p>
          <a:p>
            <a:pPr marL="192024" lvl="1" indent="0">
              <a:buNone/>
            </a:pPr>
            <a:r>
              <a:rPr lang="en-US" dirty="0">
                <a:solidFill>
                  <a:schemeClr val="bg2">
                    <a:lumMod val="75000"/>
                  </a:schemeClr>
                </a:solidFill>
              </a:rPr>
              <a:t>Does not cover dual 3GPP access</a:t>
            </a:r>
          </a:p>
          <a:p>
            <a:pPr marL="192024" lvl="1" indent="0">
              <a:buFont typeface="Arial" panose="020B0604020202020204" pitchFamily="34" charset="0"/>
              <a:buNone/>
            </a:pPr>
            <a:endParaRPr lang="en-US" dirty="0">
              <a:solidFill>
                <a:srgbClr val="0070C0"/>
              </a:solidFill>
            </a:endParaRPr>
          </a:p>
        </p:txBody>
      </p:sp>
      <p:cxnSp>
        <p:nvCxnSpPr>
          <p:cNvPr id="10" name="Straight Connector 9">
            <a:extLst>
              <a:ext uri="{FF2B5EF4-FFF2-40B4-BE49-F238E27FC236}">
                <a16:creationId xmlns:a16="http://schemas.microsoft.com/office/drawing/2014/main" id="{541DC888-A801-44EB-9A27-D1307C49EF4E}"/>
              </a:ext>
            </a:extLst>
          </p:cNvPr>
          <p:cNvCxnSpPr>
            <a:cxnSpLocks/>
          </p:cNvCxnSpPr>
          <p:nvPr/>
        </p:nvCxnSpPr>
        <p:spPr>
          <a:xfrm>
            <a:off x="6229788" y="1293107"/>
            <a:ext cx="18612" cy="4883411"/>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 name="Rectangle: Rounded Corners 3">
            <a:extLst>
              <a:ext uri="{FF2B5EF4-FFF2-40B4-BE49-F238E27FC236}">
                <a16:creationId xmlns:a16="http://schemas.microsoft.com/office/drawing/2014/main" id="{157C9537-174E-4C64-94C8-9C76921FADA9}"/>
              </a:ext>
            </a:extLst>
          </p:cNvPr>
          <p:cNvSpPr/>
          <p:nvPr/>
        </p:nvSpPr>
        <p:spPr>
          <a:xfrm>
            <a:off x="495300" y="5671457"/>
            <a:ext cx="10978243" cy="8926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2000" b="1" dirty="0">
                <a:solidFill>
                  <a:schemeClr val="bg1"/>
                </a:solidFill>
                <a:latin typeface="Microsoft Sans Serif"/>
                <a:cs typeface="Microsoft Sans Serif" panose="020B0604020202020204" pitchFamily="34" charset="0"/>
              </a:rPr>
              <a:t>Proposal for SA1 Rel-19</a:t>
            </a:r>
            <a:r>
              <a:rPr lang="en-US" sz="2000" dirty="0">
                <a:solidFill>
                  <a:schemeClr val="bg1"/>
                </a:solidFill>
                <a:latin typeface="Microsoft Sans Serif"/>
                <a:cs typeface="Microsoft Sans Serif" panose="020B0604020202020204" pitchFamily="34" charset="0"/>
              </a:rPr>
              <a:t>: study use cases and potential requirements to extend ATSSS support to dual 3GPP access =&gt; See SID proposal for detailed objectives</a:t>
            </a:r>
          </a:p>
        </p:txBody>
      </p:sp>
      <p:sp>
        <p:nvSpPr>
          <p:cNvPr id="7" name="Arrow: Down 6">
            <a:extLst>
              <a:ext uri="{FF2B5EF4-FFF2-40B4-BE49-F238E27FC236}">
                <a16:creationId xmlns:a16="http://schemas.microsoft.com/office/drawing/2014/main" id="{DF25374D-1CBF-4B9C-8FBF-797815BCB437}"/>
              </a:ext>
            </a:extLst>
          </p:cNvPr>
          <p:cNvSpPr/>
          <p:nvPr/>
        </p:nvSpPr>
        <p:spPr>
          <a:xfrm>
            <a:off x="5856513" y="4865914"/>
            <a:ext cx="783771" cy="805543"/>
          </a:xfrm>
          <a:prstGeom prst="downArrow">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9" name="Title 1">
            <a:extLst>
              <a:ext uri="{FF2B5EF4-FFF2-40B4-BE49-F238E27FC236}">
                <a16:creationId xmlns:a16="http://schemas.microsoft.com/office/drawing/2014/main" id="{4CE0E12F-656D-4748-9443-1457CA4DA081}"/>
              </a:ext>
            </a:extLst>
          </p:cNvPr>
          <p:cNvSpPr txBox="1">
            <a:spLocks/>
          </p:cNvSpPr>
          <p:nvPr/>
        </p:nvSpPr>
        <p:spPr>
          <a:xfrm>
            <a:off x="495300" y="565125"/>
            <a:ext cx="11187112" cy="439479"/>
          </a:xfrm>
          <a:prstGeom prst="rect">
            <a:avLst/>
          </a:prstGeom>
        </p:spPr>
        <p:txBody>
          <a:bodyPr vert="horz" wrap="square" lIns="0" tIns="0" rIns="0" bIns="0" rtlCol="0" anchor="b">
            <a:spAutoFit/>
          </a:bodyPr>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b="1" dirty="0">
                <a:latin typeface="+mn-lt"/>
              </a:rPr>
              <a:t>Gaps and Proposal</a:t>
            </a:r>
            <a:endParaRPr lang="en-US" dirty="0"/>
          </a:p>
        </p:txBody>
      </p:sp>
    </p:spTree>
    <p:extLst>
      <p:ext uri="{BB962C8B-B14F-4D97-AF65-F5344CB8AC3E}">
        <p14:creationId xmlns:p14="http://schemas.microsoft.com/office/powerpoint/2010/main" val="708134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54BC074-25F0-412F-A54E-856EB5983979}"/>
              </a:ext>
            </a:extLst>
          </p:cNvPr>
          <p:cNvSpPr>
            <a:spLocks noGrp="1"/>
          </p:cNvSpPr>
          <p:nvPr>
            <p:ph type="ftr" sz="quarter" idx="4294967295"/>
          </p:nvPr>
        </p:nvSpPr>
        <p:spPr>
          <a:xfrm>
            <a:off x="0" y="6530975"/>
            <a:ext cx="5954713" cy="119063"/>
          </a:xfrm>
        </p:spPr>
        <p:txBody>
          <a:bodyPr/>
          <a:lstStyle/>
          <a:p>
            <a:r>
              <a:rPr lang="en-US"/>
              <a:t>Source sample text</a:t>
            </a:r>
          </a:p>
        </p:txBody>
      </p:sp>
    </p:spTree>
    <p:extLst>
      <p:ext uri="{BB962C8B-B14F-4D97-AF65-F5344CB8AC3E}">
        <p14:creationId xmlns:p14="http://schemas.microsoft.com/office/powerpoint/2010/main" val="202273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42D41E-4776-4B9C-803B-6DC6DE224B8F}"/>
              </a:ext>
            </a:extLst>
          </p:cNvPr>
          <p:cNvSpPr>
            <a:spLocks noGrp="1"/>
          </p:cNvSpPr>
          <p:nvPr>
            <p:ph type="body" sz="quarter" idx="10"/>
          </p:nvPr>
        </p:nvSpPr>
        <p:spPr>
          <a:xfrm>
            <a:off x="495299" y="4195085"/>
            <a:ext cx="7897587" cy="961930"/>
          </a:xfrm>
        </p:spPr>
        <p:txBody>
          <a:bodyPr/>
          <a:lstStyle/>
          <a:p>
            <a:r>
              <a:rPr lang="en-US" dirty="0"/>
              <a:t>ULTRAS scenarios – extra slides</a:t>
            </a:r>
          </a:p>
        </p:txBody>
      </p:sp>
      <p:sp>
        <p:nvSpPr>
          <p:cNvPr id="6" name="Title 5">
            <a:extLst>
              <a:ext uri="{FF2B5EF4-FFF2-40B4-BE49-F238E27FC236}">
                <a16:creationId xmlns:a16="http://schemas.microsoft.com/office/drawing/2014/main" id="{BBF00359-5233-4A54-9C2D-6D67C867A772}"/>
              </a:ext>
            </a:extLst>
          </p:cNvPr>
          <p:cNvSpPr>
            <a:spLocks noGrp="1"/>
          </p:cNvSpPr>
          <p:nvPr>
            <p:ph type="title"/>
          </p:nvPr>
        </p:nvSpPr>
        <p:spPr>
          <a:xfrm>
            <a:off x="431638" y="3167268"/>
            <a:ext cx="7415930" cy="910377"/>
          </a:xfrm>
        </p:spPr>
        <p:txBody>
          <a:bodyPr/>
          <a:lstStyle/>
          <a:p>
            <a:r>
              <a:rPr lang="en-US" dirty="0"/>
              <a:t>Annex A</a:t>
            </a:r>
          </a:p>
        </p:txBody>
      </p:sp>
    </p:spTree>
    <p:extLst>
      <p:ext uri="{BB962C8B-B14F-4D97-AF65-F5344CB8AC3E}">
        <p14:creationId xmlns:p14="http://schemas.microsoft.com/office/powerpoint/2010/main" val="3264861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A375D-48A3-40CC-8BB7-3292EF7081B7}"/>
              </a:ext>
            </a:extLst>
          </p:cNvPr>
          <p:cNvSpPr>
            <a:spLocks noGrp="1"/>
          </p:cNvSpPr>
          <p:nvPr>
            <p:ph type="title"/>
          </p:nvPr>
        </p:nvSpPr>
        <p:spPr>
          <a:xfrm>
            <a:off x="495300" y="565125"/>
            <a:ext cx="11187112" cy="439479"/>
          </a:xfrm>
        </p:spPr>
        <p:txBody>
          <a:bodyPr/>
          <a:lstStyle/>
          <a:p>
            <a:r>
              <a:rPr lang="en-US" b="1" dirty="0"/>
              <a:t>Scenarios: Single PLMN</a:t>
            </a:r>
            <a:endParaRPr lang="en-US" b="1" dirty="0">
              <a:solidFill>
                <a:srgbClr val="C00000"/>
              </a:solidFill>
            </a:endParaRPr>
          </a:p>
        </p:txBody>
      </p:sp>
      <p:sp>
        <p:nvSpPr>
          <p:cNvPr id="3" name="Content Placeholder 2">
            <a:extLst>
              <a:ext uri="{FF2B5EF4-FFF2-40B4-BE49-F238E27FC236}">
                <a16:creationId xmlns:a16="http://schemas.microsoft.com/office/drawing/2014/main" id="{14590B1C-CD8E-43C5-9664-D42DE134CF04}"/>
              </a:ext>
            </a:extLst>
          </p:cNvPr>
          <p:cNvSpPr>
            <a:spLocks noGrp="1"/>
          </p:cNvSpPr>
          <p:nvPr>
            <p:ph sz="quarter" idx="14"/>
          </p:nvPr>
        </p:nvSpPr>
        <p:spPr>
          <a:xfrm>
            <a:off x="375399" y="2142170"/>
            <a:ext cx="4651021" cy="3227449"/>
          </a:xfrm>
        </p:spPr>
        <p:txBody>
          <a:bodyPr/>
          <a:lstStyle/>
          <a:p>
            <a:pPr marL="457200" lvl="1" indent="-265113">
              <a:buClr>
                <a:srgbClr val="0070C0"/>
              </a:buClr>
            </a:pPr>
            <a:r>
              <a:rPr lang="en-US" sz="2000" dirty="0">
                <a:latin typeface="Qualcomm Next"/>
              </a:rPr>
              <a:t>UE in coverage of dual 3GPP access, managed by a single PLMN/MNO</a:t>
            </a:r>
          </a:p>
          <a:p>
            <a:pPr marL="631825" lvl="3" indent="-163513"/>
            <a:r>
              <a:rPr lang="en-US" sz="1800" dirty="0">
                <a:solidFill>
                  <a:schemeClr val="bg1">
                    <a:lumMod val="10000"/>
                  </a:schemeClr>
                </a:solidFill>
                <a:latin typeface="Qualcomm Next"/>
              </a:rPr>
              <a:t>Dual 3GPP access coverage can be </a:t>
            </a:r>
            <a:br>
              <a:rPr lang="en-US" sz="1800" dirty="0">
                <a:solidFill>
                  <a:schemeClr val="bg1">
                    <a:lumMod val="10000"/>
                  </a:schemeClr>
                </a:solidFill>
                <a:latin typeface="Qualcomm Next"/>
              </a:rPr>
            </a:br>
            <a:r>
              <a:rPr lang="en-US" sz="1800" dirty="0">
                <a:solidFill>
                  <a:schemeClr val="bg1">
                    <a:lumMod val="10000"/>
                  </a:schemeClr>
                </a:solidFill>
                <a:latin typeface="Qualcomm Next"/>
              </a:rPr>
              <a:t>permanent or temporary</a:t>
            </a:r>
          </a:p>
          <a:p>
            <a:pPr lvl="3"/>
            <a:endParaRPr lang="en-US" sz="2000" dirty="0">
              <a:solidFill>
                <a:schemeClr val="bg1">
                  <a:lumMod val="10000"/>
                </a:schemeClr>
              </a:solidFill>
              <a:latin typeface="Qualcomm Next"/>
            </a:endParaRPr>
          </a:p>
          <a:p>
            <a:pPr marL="457200" lvl="1" indent="-265113">
              <a:buClr>
                <a:srgbClr val="0070C0"/>
              </a:buClr>
            </a:pPr>
            <a:r>
              <a:rPr lang="en-US" sz="2000" dirty="0">
                <a:solidFill>
                  <a:schemeClr val="bg1">
                    <a:lumMod val="10000"/>
                  </a:schemeClr>
                </a:solidFill>
                <a:latin typeface="Qualcomm Next"/>
              </a:rPr>
              <a:t>Dual 3GPP access can be </a:t>
            </a:r>
          </a:p>
          <a:p>
            <a:pPr marL="631825" lvl="2" indent="-163513"/>
            <a:r>
              <a:rPr lang="en-US" sz="1800" dirty="0">
                <a:solidFill>
                  <a:schemeClr val="bg1">
                    <a:lumMod val="10000"/>
                  </a:schemeClr>
                </a:solidFill>
                <a:latin typeface="Qualcomm Next"/>
              </a:rPr>
              <a:t>different 3GPP RATs</a:t>
            </a:r>
          </a:p>
          <a:p>
            <a:pPr marL="796417" lvl="3" indent="-163513"/>
            <a:r>
              <a:rPr lang="en-US" sz="1800" dirty="0">
                <a:solidFill>
                  <a:schemeClr val="bg1">
                    <a:lumMod val="10000"/>
                  </a:schemeClr>
                </a:solidFill>
                <a:latin typeface="Qualcomm Next"/>
              </a:rPr>
              <a:t>e.g. NR&amp;NTN, NR&amp;LTE</a:t>
            </a:r>
          </a:p>
          <a:p>
            <a:pPr marL="631825" lvl="2" indent="-163513"/>
            <a:r>
              <a:rPr lang="en-US" sz="1800" dirty="0">
                <a:solidFill>
                  <a:schemeClr val="bg1">
                    <a:lumMod val="10000"/>
                  </a:schemeClr>
                </a:solidFill>
                <a:latin typeface="Qualcomm Next"/>
              </a:rPr>
              <a:t>same RAT</a:t>
            </a:r>
          </a:p>
          <a:p>
            <a:pPr marL="796417" lvl="3" indent="-163513"/>
            <a:r>
              <a:rPr lang="en-US" sz="1800" dirty="0">
                <a:solidFill>
                  <a:schemeClr val="bg1">
                    <a:lumMod val="10000"/>
                  </a:schemeClr>
                </a:solidFill>
                <a:latin typeface="Qualcomm Next"/>
              </a:rPr>
              <a:t>e.g. NTN LEO and MEO</a:t>
            </a:r>
          </a:p>
        </p:txBody>
      </p:sp>
      <p:sp>
        <p:nvSpPr>
          <p:cNvPr id="4" name="Subtitle 3">
            <a:extLst>
              <a:ext uri="{FF2B5EF4-FFF2-40B4-BE49-F238E27FC236}">
                <a16:creationId xmlns:a16="http://schemas.microsoft.com/office/drawing/2014/main" id="{050FF9A4-5130-44F5-9D95-E60964F28429}"/>
              </a:ext>
            </a:extLst>
          </p:cNvPr>
          <p:cNvSpPr>
            <a:spLocks noGrp="1"/>
          </p:cNvSpPr>
          <p:nvPr>
            <p:ph type="subTitle" idx="1"/>
          </p:nvPr>
        </p:nvSpPr>
        <p:spPr/>
        <p:txBody>
          <a:bodyPr/>
          <a:lstStyle/>
          <a:p>
            <a:r>
              <a:rPr lang="en-US" dirty="0">
                <a:solidFill>
                  <a:srgbClr val="0070C0"/>
                </a:solidFill>
              </a:rPr>
              <a:t>Example of scenarios and connectivity diagrams</a:t>
            </a:r>
          </a:p>
        </p:txBody>
      </p:sp>
      <p:grpSp>
        <p:nvGrpSpPr>
          <p:cNvPr id="63" name="Group 62">
            <a:extLst>
              <a:ext uri="{FF2B5EF4-FFF2-40B4-BE49-F238E27FC236}">
                <a16:creationId xmlns:a16="http://schemas.microsoft.com/office/drawing/2014/main" id="{A9EDC66C-2D22-4E3E-9647-A17623163CBE}"/>
              </a:ext>
            </a:extLst>
          </p:cNvPr>
          <p:cNvGrpSpPr/>
          <p:nvPr/>
        </p:nvGrpSpPr>
        <p:grpSpPr>
          <a:xfrm>
            <a:off x="5362849" y="2555316"/>
            <a:ext cx="6319563" cy="2670175"/>
            <a:chOff x="3537906" y="2158323"/>
            <a:chExt cx="6319563" cy="2670175"/>
          </a:xfrm>
        </p:grpSpPr>
        <p:sp>
          <p:nvSpPr>
            <p:cNvPr id="6" name="Oval 5">
              <a:extLst>
                <a:ext uri="{FF2B5EF4-FFF2-40B4-BE49-F238E27FC236}">
                  <a16:creationId xmlns:a16="http://schemas.microsoft.com/office/drawing/2014/main" id="{7DD1F621-C059-40D6-A4DA-A1072F195BC3}"/>
                </a:ext>
              </a:extLst>
            </p:cNvPr>
            <p:cNvSpPr/>
            <p:nvPr/>
          </p:nvSpPr>
          <p:spPr>
            <a:xfrm>
              <a:off x="6682022" y="3121935"/>
              <a:ext cx="1487054" cy="16440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Qualcomm Next"/>
                <a:cs typeface="Microsoft Sans Serif" panose="020B0604020202020204" pitchFamily="34" charset="0"/>
              </a:endParaRPr>
            </a:p>
          </p:txBody>
        </p:sp>
        <p:sp>
          <p:nvSpPr>
            <p:cNvPr id="7" name="Rectangle 101">
              <a:extLst>
                <a:ext uri="{FF2B5EF4-FFF2-40B4-BE49-F238E27FC236}">
                  <a16:creationId xmlns:a16="http://schemas.microsoft.com/office/drawing/2014/main" id="{399548EB-37AF-4A83-AC48-F1B2AA5B4AA0}"/>
                </a:ext>
              </a:extLst>
            </p:cNvPr>
            <p:cNvSpPr>
              <a:spLocks noChangeArrowheads="1"/>
            </p:cNvSpPr>
            <p:nvPr/>
          </p:nvSpPr>
          <p:spPr bwMode="auto">
            <a:xfrm>
              <a:off x="3537906" y="2158323"/>
              <a:ext cx="5442367" cy="2670175"/>
            </a:xfrm>
            <a:prstGeom prst="rect">
              <a:avLst/>
            </a:prstGeom>
            <a:solidFill>
              <a:srgbClr val="F2DC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8" name="Rectangle 102">
              <a:extLst>
                <a:ext uri="{FF2B5EF4-FFF2-40B4-BE49-F238E27FC236}">
                  <a16:creationId xmlns:a16="http://schemas.microsoft.com/office/drawing/2014/main" id="{B18DDE6C-65E2-4CF5-A950-35CF5E75F589}"/>
                </a:ext>
              </a:extLst>
            </p:cNvPr>
            <p:cNvSpPr>
              <a:spLocks noChangeArrowheads="1"/>
            </p:cNvSpPr>
            <p:nvPr/>
          </p:nvSpPr>
          <p:spPr bwMode="auto">
            <a:xfrm>
              <a:off x="3537906" y="2158323"/>
              <a:ext cx="5442367" cy="2670175"/>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9" name="Rectangle 103">
              <a:extLst>
                <a:ext uri="{FF2B5EF4-FFF2-40B4-BE49-F238E27FC236}">
                  <a16:creationId xmlns:a16="http://schemas.microsoft.com/office/drawing/2014/main" id="{43753716-73C1-4515-9D9A-A3FD9D968473}"/>
                </a:ext>
              </a:extLst>
            </p:cNvPr>
            <p:cNvSpPr>
              <a:spLocks noChangeArrowheads="1"/>
            </p:cNvSpPr>
            <p:nvPr/>
          </p:nvSpPr>
          <p:spPr bwMode="auto">
            <a:xfrm>
              <a:off x="8429237" y="4595921"/>
              <a:ext cx="3831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effectLst/>
                  <a:latin typeface="Qualcomm Next"/>
                </a:rPr>
                <a:t>PLMN</a:t>
              </a:r>
              <a:endParaRPr kumimoji="0" lang="en-US" altLang="en-US" sz="1800" b="0" i="0" u="none" strike="noStrike" cap="none" normalizeH="0" baseline="0" dirty="0">
                <a:ln>
                  <a:noFill/>
                </a:ln>
                <a:effectLst/>
                <a:latin typeface="Qualcomm Next"/>
              </a:endParaRPr>
            </a:p>
          </p:txBody>
        </p:sp>
        <p:sp>
          <p:nvSpPr>
            <p:cNvPr id="10" name="Rectangle 104">
              <a:extLst>
                <a:ext uri="{FF2B5EF4-FFF2-40B4-BE49-F238E27FC236}">
                  <a16:creationId xmlns:a16="http://schemas.microsoft.com/office/drawing/2014/main" id="{1F61060D-AF7E-4F6F-B608-72BFE3AF58CF}"/>
                </a:ext>
              </a:extLst>
            </p:cNvPr>
            <p:cNvSpPr>
              <a:spLocks noChangeArrowheads="1"/>
            </p:cNvSpPr>
            <p:nvPr/>
          </p:nvSpPr>
          <p:spPr bwMode="auto">
            <a:xfrm>
              <a:off x="5598481" y="2298023"/>
              <a:ext cx="619125" cy="457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latin typeface="Qualcomm Next"/>
              </a:endParaRPr>
            </a:p>
          </p:txBody>
        </p:sp>
        <p:sp>
          <p:nvSpPr>
            <p:cNvPr id="11" name="Rectangle 105">
              <a:extLst>
                <a:ext uri="{FF2B5EF4-FFF2-40B4-BE49-F238E27FC236}">
                  <a16:creationId xmlns:a16="http://schemas.microsoft.com/office/drawing/2014/main" id="{62CFCAAB-20E3-4D2A-827D-8142E66A50E0}"/>
                </a:ext>
              </a:extLst>
            </p:cNvPr>
            <p:cNvSpPr>
              <a:spLocks noChangeArrowheads="1"/>
            </p:cNvSpPr>
            <p:nvPr/>
          </p:nvSpPr>
          <p:spPr bwMode="auto">
            <a:xfrm>
              <a:off x="5598481" y="2298023"/>
              <a:ext cx="619125" cy="457200"/>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a:latin typeface="Qualcomm Next"/>
              </a:endParaRPr>
            </a:p>
          </p:txBody>
        </p:sp>
        <p:sp>
          <p:nvSpPr>
            <p:cNvPr id="12" name="Rectangle 106">
              <a:extLst>
                <a:ext uri="{FF2B5EF4-FFF2-40B4-BE49-F238E27FC236}">
                  <a16:creationId xmlns:a16="http://schemas.microsoft.com/office/drawing/2014/main" id="{E0B03A7D-DE91-4729-B677-CCC7E56926FD}"/>
                </a:ext>
              </a:extLst>
            </p:cNvPr>
            <p:cNvSpPr>
              <a:spLocks noChangeArrowheads="1"/>
            </p:cNvSpPr>
            <p:nvPr/>
          </p:nvSpPr>
          <p:spPr bwMode="auto">
            <a:xfrm>
              <a:off x="5804856" y="2466298"/>
              <a:ext cx="242054"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Qualcomm Next"/>
                </a:rPr>
                <a:t>AMF</a:t>
              </a:r>
              <a:endParaRPr kumimoji="0" lang="en-US" altLang="en-US" sz="2400" b="0" i="0" u="none" strike="noStrike" cap="none" normalizeH="0" baseline="0">
                <a:ln>
                  <a:noFill/>
                </a:ln>
                <a:solidFill>
                  <a:schemeClr val="tx1"/>
                </a:solidFill>
                <a:effectLst/>
                <a:latin typeface="Qualcomm Next"/>
              </a:endParaRPr>
            </a:p>
          </p:txBody>
        </p:sp>
        <p:sp>
          <p:nvSpPr>
            <p:cNvPr id="13" name="Rectangle 110">
              <a:extLst>
                <a:ext uri="{FF2B5EF4-FFF2-40B4-BE49-F238E27FC236}">
                  <a16:creationId xmlns:a16="http://schemas.microsoft.com/office/drawing/2014/main" id="{4FCB8415-2878-4195-91A6-3FF396E515C6}"/>
                </a:ext>
              </a:extLst>
            </p:cNvPr>
            <p:cNvSpPr>
              <a:spLocks noChangeArrowheads="1"/>
            </p:cNvSpPr>
            <p:nvPr/>
          </p:nvSpPr>
          <p:spPr bwMode="auto">
            <a:xfrm>
              <a:off x="6938331" y="3433087"/>
              <a:ext cx="942975" cy="528640"/>
            </a:xfrm>
            <a:prstGeom prst="rect">
              <a:avLst/>
            </a:prstGeom>
            <a:solidFill>
              <a:srgbClr val="FFFFFF"/>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pPr algn="ctr"/>
              <a:r>
                <a:rPr lang="en-US" sz="1200">
                  <a:latin typeface="Qualcomm Next"/>
                </a:rPr>
                <a:t>UPF</a:t>
              </a:r>
            </a:p>
          </p:txBody>
        </p:sp>
        <p:sp>
          <p:nvSpPr>
            <p:cNvPr id="14" name="Line 112">
              <a:extLst>
                <a:ext uri="{FF2B5EF4-FFF2-40B4-BE49-F238E27FC236}">
                  <a16:creationId xmlns:a16="http://schemas.microsoft.com/office/drawing/2014/main" id="{8C80767F-753C-4C2B-B99A-75CE5C01C14B}"/>
                </a:ext>
              </a:extLst>
            </p:cNvPr>
            <p:cNvSpPr>
              <a:spLocks noChangeShapeType="1"/>
            </p:cNvSpPr>
            <p:nvPr/>
          </p:nvSpPr>
          <p:spPr bwMode="auto">
            <a:xfrm>
              <a:off x="4309161" y="3654303"/>
              <a:ext cx="330200" cy="0"/>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5" name="Line 116">
              <a:extLst>
                <a:ext uri="{FF2B5EF4-FFF2-40B4-BE49-F238E27FC236}">
                  <a16:creationId xmlns:a16="http://schemas.microsoft.com/office/drawing/2014/main" id="{FC775D7A-8C07-4B60-8676-90CE027B2747}"/>
                </a:ext>
              </a:extLst>
            </p:cNvPr>
            <p:cNvSpPr>
              <a:spLocks noChangeShapeType="1"/>
            </p:cNvSpPr>
            <p:nvPr/>
          </p:nvSpPr>
          <p:spPr bwMode="auto">
            <a:xfrm flipV="1">
              <a:off x="7881305" y="3718835"/>
              <a:ext cx="1179183" cy="5807"/>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6" name="Rectangle 117">
              <a:extLst>
                <a:ext uri="{FF2B5EF4-FFF2-40B4-BE49-F238E27FC236}">
                  <a16:creationId xmlns:a16="http://schemas.microsoft.com/office/drawing/2014/main" id="{F16F4708-3013-4114-A726-A6EF1D728614}"/>
                </a:ext>
              </a:extLst>
            </p:cNvPr>
            <p:cNvSpPr>
              <a:spLocks noChangeArrowheads="1"/>
            </p:cNvSpPr>
            <p:nvPr/>
          </p:nvSpPr>
          <p:spPr bwMode="auto">
            <a:xfrm>
              <a:off x="8275006" y="3662730"/>
              <a:ext cx="130175" cy="1222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7" name="Rectangle 118">
              <a:extLst>
                <a:ext uri="{FF2B5EF4-FFF2-40B4-BE49-F238E27FC236}">
                  <a16:creationId xmlns:a16="http://schemas.microsoft.com/office/drawing/2014/main" id="{FE556F32-DB42-4654-BB1E-B224EFAB84D3}"/>
                </a:ext>
              </a:extLst>
            </p:cNvPr>
            <p:cNvSpPr>
              <a:spLocks noChangeArrowheads="1"/>
            </p:cNvSpPr>
            <p:nvPr/>
          </p:nvSpPr>
          <p:spPr bwMode="auto">
            <a:xfrm>
              <a:off x="8279769" y="3664317"/>
              <a:ext cx="11702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N6</a:t>
              </a:r>
              <a:endParaRPr kumimoji="0" lang="en-US" altLang="en-US" sz="1800" b="0" i="0" u="none" strike="noStrike" cap="none" normalizeH="0" baseline="0">
                <a:ln>
                  <a:noFill/>
                </a:ln>
                <a:solidFill>
                  <a:schemeClr val="tx1"/>
                </a:solidFill>
                <a:effectLst/>
                <a:latin typeface="Qualcomm Next"/>
              </a:endParaRPr>
            </a:p>
          </p:txBody>
        </p:sp>
        <p:sp>
          <p:nvSpPr>
            <p:cNvPr id="18" name="Line 119">
              <a:extLst>
                <a:ext uri="{FF2B5EF4-FFF2-40B4-BE49-F238E27FC236}">
                  <a16:creationId xmlns:a16="http://schemas.microsoft.com/office/drawing/2014/main" id="{7253408F-614E-4D43-A552-58C167475D8C}"/>
                </a:ext>
              </a:extLst>
            </p:cNvPr>
            <p:cNvSpPr>
              <a:spLocks noChangeShapeType="1"/>
            </p:cNvSpPr>
            <p:nvPr/>
          </p:nvSpPr>
          <p:spPr bwMode="auto">
            <a:xfrm flipH="1">
              <a:off x="7409819" y="2755223"/>
              <a:ext cx="3175" cy="677863"/>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9" name="Rectangle 120">
              <a:extLst>
                <a:ext uri="{FF2B5EF4-FFF2-40B4-BE49-F238E27FC236}">
                  <a16:creationId xmlns:a16="http://schemas.microsoft.com/office/drawing/2014/main" id="{9FAF2F78-54BB-4392-BCCF-A62DB9720E82}"/>
                </a:ext>
              </a:extLst>
            </p:cNvPr>
            <p:cNvSpPr>
              <a:spLocks noChangeArrowheads="1"/>
            </p:cNvSpPr>
            <p:nvPr/>
          </p:nvSpPr>
          <p:spPr bwMode="auto">
            <a:xfrm>
              <a:off x="7346319" y="3033036"/>
              <a:ext cx="130175" cy="1222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latin typeface="Qualcomm Next"/>
              </a:endParaRPr>
            </a:p>
          </p:txBody>
        </p:sp>
        <p:sp>
          <p:nvSpPr>
            <p:cNvPr id="20" name="Rectangle 121">
              <a:extLst>
                <a:ext uri="{FF2B5EF4-FFF2-40B4-BE49-F238E27FC236}">
                  <a16:creationId xmlns:a16="http://schemas.microsoft.com/office/drawing/2014/main" id="{DC1FA3EC-313B-40B8-A383-00BE0A8ED338}"/>
                </a:ext>
              </a:extLst>
            </p:cNvPr>
            <p:cNvSpPr>
              <a:spLocks noChangeArrowheads="1"/>
            </p:cNvSpPr>
            <p:nvPr/>
          </p:nvSpPr>
          <p:spPr bwMode="auto">
            <a:xfrm>
              <a:off x="7351081" y="3034623"/>
              <a:ext cx="13144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000000"/>
                  </a:solidFill>
                  <a:effectLst/>
                  <a:latin typeface="Qualcomm Next"/>
                </a:rPr>
                <a:t>N4</a:t>
              </a:r>
              <a:endParaRPr kumimoji="0" lang="en-US" altLang="en-US" sz="2000" b="0" i="0" u="none" strike="noStrike" cap="none" normalizeH="0" baseline="0" dirty="0">
                <a:ln>
                  <a:noFill/>
                </a:ln>
                <a:solidFill>
                  <a:schemeClr val="tx1"/>
                </a:solidFill>
                <a:effectLst/>
                <a:latin typeface="Qualcomm Next"/>
              </a:endParaRPr>
            </a:p>
          </p:txBody>
        </p:sp>
        <p:sp>
          <p:nvSpPr>
            <p:cNvPr id="21" name="Rectangle 122">
              <a:extLst>
                <a:ext uri="{FF2B5EF4-FFF2-40B4-BE49-F238E27FC236}">
                  <a16:creationId xmlns:a16="http://schemas.microsoft.com/office/drawing/2014/main" id="{A02F73D0-968B-4CBE-9FC5-83B39FDF2E91}"/>
                </a:ext>
              </a:extLst>
            </p:cNvPr>
            <p:cNvSpPr>
              <a:spLocks noChangeArrowheads="1"/>
            </p:cNvSpPr>
            <p:nvPr/>
          </p:nvSpPr>
          <p:spPr bwMode="auto">
            <a:xfrm>
              <a:off x="7176456" y="2298023"/>
              <a:ext cx="471488" cy="457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latin typeface="Qualcomm Next"/>
              </a:endParaRPr>
            </a:p>
          </p:txBody>
        </p:sp>
        <p:sp>
          <p:nvSpPr>
            <p:cNvPr id="22" name="Rectangle 123">
              <a:extLst>
                <a:ext uri="{FF2B5EF4-FFF2-40B4-BE49-F238E27FC236}">
                  <a16:creationId xmlns:a16="http://schemas.microsoft.com/office/drawing/2014/main" id="{ACD58469-71B6-43F3-9FB0-D084FA5D4A34}"/>
                </a:ext>
              </a:extLst>
            </p:cNvPr>
            <p:cNvSpPr>
              <a:spLocks noChangeArrowheads="1"/>
            </p:cNvSpPr>
            <p:nvPr/>
          </p:nvSpPr>
          <p:spPr bwMode="auto">
            <a:xfrm>
              <a:off x="7176456" y="2298023"/>
              <a:ext cx="471488" cy="457200"/>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a:latin typeface="Qualcomm Next"/>
              </a:endParaRPr>
            </a:p>
          </p:txBody>
        </p:sp>
        <p:sp>
          <p:nvSpPr>
            <p:cNvPr id="23" name="Rectangle 124">
              <a:extLst>
                <a:ext uri="{FF2B5EF4-FFF2-40B4-BE49-F238E27FC236}">
                  <a16:creationId xmlns:a16="http://schemas.microsoft.com/office/drawing/2014/main" id="{6ED9FEDD-7768-4057-AB26-A82A0773C48B}"/>
                </a:ext>
              </a:extLst>
            </p:cNvPr>
            <p:cNvSpPr>
              <a:spLocks noChangeArrowheads="1"/>
            </p:cNvSpPr>
            <p:nvPr/>
          </p:nvSpPr>
          <p:spPr bwMode="auto">
            <a:xfrm>
              <a:off x="7262181" y="2466298"/>
              <a:ext cx="22762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Qualcomm Next"/>
                </a:rPr>
                <a:t>SMF</a:t>
              </a:r>
              <a:endParaRPr kumimoji="0" lang="en-US" altLang="en-US" sz="2400" b="0" i="0" u="none" strike="noStrike" cap="none" normalizeH="0" baseline="0">
                <a:ln>
                  <a:noFill/>
                </a:ln>
                <a:solidFill>
                  <a:schemeClr val="tx1"/>
                </a:solidFill>
                <a:effectLst/>
                <a:latin typeface="Qualcomm Next"/>
              </a:endParaRPr>
            </a:p>
          </p:txBody>
        </p:sp>
        <p:sp>
          <p:nvSpPr>
            <p:cNvPr id="24" name="Line 125">
              <a:extLst>
                <a:ext uri="{FF2B5EF4-FFF2-40B4-BE49-F238E27FC236}">
                  <a16:creationId xmlns:a16="http://schemas.microsoft.com/office/drawing/2014/main" id="{2A72AF5B-7453-4E41-A633-883953AF8729}"/>
                </a:ext>
              </a:extLst>
            </p:cNvPr>
            <p:cNvSpPr>
              <a:spLocks noChangeShapeType="1"/>
            </p:cNvSpPr>
            <p:nvPr/>
          </p:nvSpPr>
          <p:spPr bwMode="auto">
            <a:xfrm>
              <a:off x="6217606" y="2526623"/>
              <a:ext cx="958850" cy="0"/>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latin typeface="Qualcomm Next"/>
              </a:endParaRPr>
            </a:p>
          </p:txBody>
        </p:sp>
        <p:sp>
          <p:nvSpPr>
            <p:cNvPr id="25" name="Rectangle 126">
              <a:extLst>
                <a:ext uri="{FF2B5EF4-FFF2-40B4-BE49-F238E27FC236}">
                  <a16:creationId xmlns:a16="http://schemas.microsoft.com/office/drawing/2014/main" id="{649C806B-E36F-43AD-8294-D550107FBC59}"/>
                </a:ext>
              </a:extLst>
            </p:cNvPr>
            <p:cNvSpPr>
              <a:spLocks noChangeArrowheads="1"/>
            </p:cNvSpPr>
            <p:nvPr/>
          </p:nvSpPr>
          <p:spPr bwMode="auto">
            <a:xfrm>
              <a:off x="6603369" y="2466298"/>
              <a:ext cx="18732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latin typeface="Qualcomm Next"/>
              </a:endParaRPr>
            </a:p>
          </p:txBody>
        </p:sp>
        <p:sp>
          <p:nvSpPr>
            <p:cNvPr id="26" name="Rectangle 127">
              <a:extLst>
                <a:ext uri="{FF2B5EF4-FFF2-40B4-BE49-F238E27FC236}">
                  <a16:creationId xmlns:a16="http://schemas.microsoft.com/office/drawing/2014/main" id="{7D8B8760-E307-4566-A8D7-E6E0EF00A327}"/>
                </a:ext>
              </a:extLst>
            </p:cNvPr>
            <p:cNvSpPr>
              <a:spLocks noChangeArrowheads="1"/>
            </p:cNvSpPr>
            <p:nvPr/>
          </p:nvSpPr>
          <p:spPr bwMode="auto">
            <a:xfrm>
              <a:off x="6608131" y="2466298"/>
              <a:ext cx="189154"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000000"/>
                  </a:solidFill>
                  <a:effectLst/>
                  <a:latin typeface="Qualcomm Next"/>
                </a:rPr>
                <a:t>N11</a:t>
              </a:r>
              <a:endParaRPr kumimoji="0" lang="en-US" altLang="en-US" sz="2000" b="0" i="0" u="none" strike="noStrike" cap="none" normalizeH="0" baseline="0" dirty="0">
                <a:ln>
                  <a:noFill/>
                </a:ln>
                <a:solidFill>
                  <a:schemeClr val="tx1"/>
                </a:solidFill>
                <a:effectLst/>
                <a:latin typeface="Qualcomm Next"/>
              </a:endParaRPr>
            </a:p>
          </p:txBody>
        </p:sp>
        <p:sp>
          <p:nvSpPr>
            <p:cNvPr id="27" name="Oval 146">
              <a:extLst>
                <a:ext uri="{FF2B5EF4-FFF2-40B4-BE49-F238E27FC236}">
                  <a16:creationId xmlns:a16="http://schemas.microsoft.com/office/drawing/2014/main" id="{B4CAC27A-0FE7-46A5-87B7-2F024345810A}"/>
                </a:ext>
              </a:extLst>
            </p:cNvPr>
            <p:cNvSpPr>
              <a:spLocks noChangeArrowheads="1"/>
            </p:cNvSpPr>
            <p:nvPr/>
          </p:nvSpPr>
          <p:spPr bwMode="auto">
            <a:xfrm>
              <a:off x="4531139" y="3136659"/>
              <a:ext cx="793750" cy="586037"/>
            </a:xfrm>
            <a:prstGeom prst="ellipse">
              <a:avLst/>
            </a:pr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28" name="Rectangle 150">
              <a:extLst>
                <a:ext uri="{FF2B5EF4-FFF2-40B4-BE49-F238E27FC236}">
                  <a16:creationId xmlns:a16="http://schemas.microsoft.com/office/drawing/2014/main" id="{9FA6FA2F-96DF-41D1-AD7A-C32A03B6C2F8}"/>
                </a:ext>
              </a:extLst>
            </p:cNvPr>
            <p:cNvSpPr>
              <a:spLocks noChangeArrowheads="1"/>
            </p:cNvSpPr>
            <p:nvPr/>
          </p:nvSpPr>
          <p:spPr bwMode="auto">
            <a:xfrm>
              <a:off x="4933319" y="3560086"/>
              <a:ext cx="22442"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FF0000"/>
                  </a:solidFill>
                  <a:effectLst/>
                  <a:latin typeface="Qualcomm Next"/>
                </a:rPr>
                <a:t> </a:t>
              </a:r>
              <a:endParaRPr kumimoji="0" lang="en-US" altLang="en-US" sz="1800" b="0" i="0" u="none" strike="noStrike" cap="none" normalizeH="0" baseline="0">
                <a:ln>
                  <a:noFill/>
                </a:ln>
                <a:solidFill>
                  <a:schemeClr val="tx1"/>
                </a:solidFill>
                <a:effectLst/>
                <a:latin typeface="Qualcomm Next"/>
              </a:endParaRPr>
            </a:p>
          </p:txBody>
        </p:sp>
        <p:sp>
          <p:nvSpPr>
            <p:cNvPr id="29" name="Rectangle 152">
              <a:extLst>
                <a:ext uri="{FF2B5EF4-FFF2-40B4-BE49-F238E27FC236}">
                  <a16:creationId xmlns:a16="http://schemas.microsoft.com/office/drawing/2014/main" id="{EF73527C-A2B7-4C11-9300-5478FD7BE000}"/>
                </a:ext>
              </a:extLst>
            </p:cNvPr>
            <p:cNvSpPr>
              <a:spLocks noChangeArrowheads="1"/>
            </p:cNvSpPr>
            <p:nvPr/>
          </p:nvSpPr>
          <p:spPr bwMode="auto">
            <a:xfrm>
              <a:off x="5052381" y="3560086"/>
              <a:ext cx="22442"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 </a:t>
              </a:r>
              <a:endParaRPr kumimoji="0" lang="en-US" altLang="en-US" sz="1800" b="0" i="0" u="none" strike="noStrike" cap="none" normalizeH="0" baseline="0">
                <a:ln>
                  <a:noFill/>
                </a:ln>
                <a:solidFill>
                  <a:schemeClr val="tx1"/>
                </a:solidFill>
                <a:effectLst/>
                <a:latin typeface="Qualcomm Next"/>
              </a:endParaRPr>
            </a:p>
          </p:txBody>
        </p:sp>
        <p:sp>
          <p:nvSpPr>
            <p:cNvPr id="30" name="Freeform 155">
              <a:extLst>
                <a:ext uri="{FF2B5EF4-FFF2-40B4-BE49-F238E27FC236}">
                  <a16:creationId xmlns:a16="http://schemas.microsoft.com/office/drawing/2014/main" id="{CA0F9944-8B61-47A3-A0BC-6DAE95A41F56}"/>
                </a:ext>
              </a:extLst>
            </p:cNvPr>
            <p:cNvSpPr>
              <a:spLocks/>
            </p:cNvSpPr>
            <p:nvPr/>
          </p:nvSpPr>
          <p:spPr bwMode="auto">
            <a:xfrm>
              <a:off x="4403094" y="2755223"/>
              <a:ext cx="1273175" cy="817563"/>
            </a:xfrm>
            <a:custGeom>
              <a:avLst/>
              <a:gdLst>
                <a:gd name="T0" fmla="*/ 0 w 802"/>
                <a:gd name="T1" fmla="*/ 515 h 515"/>
                <a:gd name="T2" fmla="*/ 207 w 802"/>
                <a:gd name="T3" fmla="*/ 515 h 515"/>
                <a:gd name="T4" fmla="*/ 441 w 802"/>
                <a:gd name="T5" fmla="*/ 499 h 515"/>
                <a:gd name="T6" fmla="*/ 634 w 802"/>
                <a:gd name="T7" fmla="*/ 354 h 515"/>
                <a:gd name="T8" fmla="*/ 802 w 802"/>
                <a:gd name="T9" fmla="*/ 0 h 515"/>
              </a:gdLst>
              <a:ahLst/>
              <a:cxnLst>
                <a:cxn ang="0">
                  <a:pos x="T0" y="T1"/>
                </a:cxn>
                <a:cxn ang="0">
                  <a:pos x="T2" y="T3"/>
                </a:cxn>
                <a:cxn ang="0">
                  <a:pos x="T4" y="T5"/>
                </a:cxn>
                <a:cxn ang="0">
                  <a:pos x="T6" y="T7"/>
                </a:cxn>
                <a:cxn ang="0">
                  <a:pos x="T8" y="T9"/>
                </a:cxn>
              </a:cxnLst>
              <a:rect l="0" t="0" r="r" b="b"/>
              <a:pathLst>
                <a:path w="802" h="515">
                  <a:moveTo>
                    <a:pt x="0" y="515"/>
                  </a:moveTo>
                  <a:cubicBezTo>
                    <a:pt x="144" y="515"/>
                    <a:pt x="177" y="515"/>
                    <a:pt x="207" y="515"/>
                  </a:cubicBezTo>
                  <a:cubicBezTo>
                    <a:pt x="317" y="515"/>
                    <a:pt x="384" y="514"/>
                    <a:pt x="441" y="499"/>
                  </a:cubicBezTo>
                  <a:cubicBezTo>
                    <a:pt x="520" y="477"/>
                    <a:pt x="581" y="428"/>
                    <a:pt x="634" y="354"/>
                  </a:cubicBezTo>
                  <a:cubicBezTo>
                    <a:pt x="702" y="260"/>
                    <a:pt x="756" y="124"/>
                    <a:pt x="802" y="0"/>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32" name="Oval 157">
              <a:extLst>
                <a:ext uri="{FF2B5EF4-FFF2-40B4-BE49-F238E27FC236}">
                  <a16:creationId xmlns:a16="http://schemas.microsoft.com/office/drawing/2014/main" id="{0F1C6338-5EBA-4586-8EE3-77D7880F5B32}"/>
                </a:ext>
              </a:extLst>
            </p:cNvPr>
            <p:cNvSpPr>
              <a:spLocks noChangeArrowheads="1"/>
            </p:cNvSpPr>
            <p:nvPr/>
          </p:nvSpPr>
          <p:spPr bwMode="auto">
            <a:xfrm>
              <a:off x="9063719" y="3493809"/>
              <a:ext cx="793750" cy="433388"/>
            </a:xfrm>
            <a:prstGeom prst="ellipse">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33" name="Rectangle 158">
              <a:extLst>
                <a:ext uri="{FF2B5EF4-FFF2-40B4-BE49-F238E27FC236}">
                  <a16:creationId xmlns:a16="http://schemas.microsoft.com/office/drawing/2014/main" id="{495917C8-B0A3-4060-BDA6-855E060044E4}"/>
                </a:ext>
              </a:extLst>
            </p:cNvPr>
            <p:cNvSpPr>
              <a:spLocks noChangeArrowheads="1"/>
            </p:cNvSpPr>
            <p:nvPr/>
          </p:nvSpPr>
          <p:spPr bwMode="auto">
            <a:xfrm>
              <a:off x="9185646" y="3644816"/>
              <a:ext cx="578685"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Qualcomm Next"/>
                </a:rPr>
                <a:t>Data Network</a:t>
              </a:r>
              <a:endParaRPr kumimoji="0" lang="en-US" altLang="en-US" sz="1800" b="0" i="0" u="none" strike="noStrike" cap="none" normalizeH="0" baseline="0" dirty="0">
                <a:ln>
                  <a:noFill/>
                </a:ln>
                <a:solidFill>
                  <a:schemeClr val="tx1"/>
                </a:solidFill>
                <a:effectLst/>
                <a:latin typeface="Qualcomm Next"/>
              </a:endParaRPr>
            </a:p>
          </p:txBody>
        </p:sp>
        <p:sp>
          <p:nvSpPr>
            <p:cNvPr id="35" name="Rectangle 160">
              <a:extLst>
                <a:ext uri="{FF2B5EF4-FFF2-40B4-BE49-F238E27FC236}">
                  <a16:creationId xmlns:a16="http://schemas.microsoft.com/office/drawing/2014/main" id="{026705AA-593D-4AF2-AA43-745E9FCD969C}"/>
                </a:ext>
              </a:extLst>
            </p:cNvPr>
            <p:cNvSpPr>
              <a:spLocks noChangeArrowheads="1"/>
            </p:cNvSpPr>
            <p:nvPr/>
          </p:nvSpPr>
          <p:spPr bwMode="auto">
            <a:xfrm>
              <a:off x="5385755" y="2937598"/>
              <a:ext cx="15505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Qualcomm Next"/>
                </a:rPr>
                <a:t>N1</a:t>
              </a:r>
              <a:endParaRPr kumimoji="0" lang="en-US" altLang="en-US" b="0" i="0" u="none" strike="noStrike" cap="none" normalizeH="0" baseline="0" dirty="0">
                <a:ln>
                  <a:noFill/>
                </a:ln>
                <a:solidFill>
                  <a:schemeClr val="tx1"/>
                </a:solidFill>
                <a:effectLst/>
                <a:latin typeface="Qualcomm Next"/>
              </a:endParaRPr>
            </a:p>
          </p:txBody>
        </p:sp>
        <p:sp>
          <p:nvSpPr>
            <p:cNvPr id="36" name="Line 161">
              <a:extLst>
                <a:ext uri="{FF2B5EF4-FFF2-40B4-BE49-F238E27FC236}">
                  <a16:creationId xmlns:a16="http://schemas.microsoft.com/office/drawing/2014/main" id="{3C3225F5-31DD-4C23-B136-74ACCFB4100F}"/>
                </a:ext>
              </a:extLst>
            </p:cNvPr>
            <p:cNvSpPr>
              <a:spLocks noChangeShapeType="1"/>
            </p:cNvSpPr>
            <p:nvPr/>
          </p:nvSpPr>
          <p:spPr bwMode="auto">
            <a:xfrm flipH="1">
              <a:off x="5003599" y="2586948"/>
              <a:ext cx="588531" cy="608812"/>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38" name="Rectangle 163">
              <a:extLst>
                <a:ext uri="{FF2B5EF4-FFF2-40B4-BE49-F238E27FC236}">
                  <a16:creationId xmlns:a16="http://schemas.microsoft.com/office/drawing/2014/main" id="{61261D39-B5E8-45C9-8CB2-AF085BFAEA10}"/>
                </a:ext>
              </a:extLst>
            </p:cNvPr>
            <p:cNvSpPr>
              <a:spLocks noChangeArrowheads="1"/>
            </p:cNvSpPr>
            <p:nvPr/>
          </p:nvSpPr>
          <p:spPr bwMode="auto">
            <a:xfrm>
              <a:off x="5060980" y="2805541"/>
              <a:ext cx="26972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Qualcomm Next"/>
                </a:rPr>
                <a:t>N2</a:t>
              </a:r>
              <a:endParaRPr kumimoji="0" lang="en-US" altLang="en-US" b="0" i="0" u="none" strike="noStrike" cap="none" normalizeH="0" baseline="0" dirty="0">
                <a:ln>
                  <a:noFill/>
                </a:ln>
                <a:solidFill>
                  <a:schemeClr val="tx1"/>
                </a:solidFill>
                <a:effectLst/>
                <a:latin typeface="Qualcomm Next"/>
              </a:endParaRPr>
            </a:p>
          </p:txBody>
        </p:sp>
        <p:sp>
          <p:nvSpPr>
            <p:cNvPr id="39" name="Rectangle 167">
              <a:extLst>
                <a:ext uri="{FF2B5EF4-FFF2-40B4-BE49-F238E27FC236}">
                  <a16:creationId xmlns:a16="http://schemas.microsoft.com/office/drawing/2014/main" id="{2E7C060D-E9FB-4C30-BEB8-A1A0FC6A6514}"/>
                </a:ext>
              </a:extLst>
            </p:cNvPr>
            <p:cNvSpPr>
              <a:spLocks noChangeArrowheads="1"/>
            </p:cNvSpPr>
            <p:nvPr/>
          </p:nvSpPr>
          <p:spPr bwMode="auto">
            <a:xfrm>
              <a:off x="8348031" y="2298023"/>
              <a:ext cx="471488" cy="457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latin typeface="Qualcomm Next"/>
              </a:endParaRPr>
            </a:p>
          </p:txBody>
        </p:sp>
        <p:sp>
          <p:nvSpPr>
            <p:cNvPr id="40" name="Rectangle 168">
              <a:extLst>
                <a:ext uri="{FF2B5EF4-FFF2-40B4-BE49-F238E27FC236}">
                  <a16:creationId xmlns:a16="http://schemas.microsoft.com/office/drawing/2014/main" id="{75B973A9-3BDF-4EDD-B7E7-B2DF4F167D55}"/>
                </a:ext>
              </a:extLst>
            </p:cNvPr>
            <p:cNvSpPr>
              <a:spLocks noChangeArrowheads="1"/>
            </p:cNvSpPr>
            <p:nvPr/>
          </p:nvSpPr>
          <p:spPr bwMode="auto">
            <a:xfrm>
              <a:off x="8348031" y="2298023"/>
              <a:ext cx="471488" cy="457200"/>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a:latin typeface="Qualcomm Next"/>
              </a:endParaRPr>
            </a:p>
          </p:txBody>
        </p:sp>
        <p:sp>
          <p:nvSpPr>
            <p:cNvPr id="41" name="Rectangle 169">
              <a:extLst>
                <a:ext uri="{FF2B5EF4-FFF2-40B4-BE49-F238E27FC236}">
                  <a16:creationId xmlns:a16="http://schemas.microsoft.com/office/drawing/2014/main" id="{747FC3DA-4633-4335-919D-D53E02A48D89}"/>
                </a:ext>
              </a:extLst>
            </p:cNvPr>
            <p:cNvSpPr>
              <a:spLocks noChangeArrowheads="1"/>
            </p:cNvSpPr>
            <p:nvPr/>
          </p:nvSpPr>
          <p:spPr bwMode="auto">
            <a:xfrm>
              <a:off x="8486144" y="2466298"/>
              <a:ext cx="13465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Qualcomm Next"/>
                </a:rPr>
                <a:t>PC</a:t>
              </a:r>
              <a:endParaRPr kumimoji="0" lang="en-US" altLang="en-US" sz="2400" b="0" i="0" u="none" strike="noStrike" cap="none" normalizeH="0" baseline="0">
                <a:ln>
                  <a:noFill/>
                </a:ln>
                <a:solidFill>
                  <a:schemeClr val="tx1"/>
                </a:solidFill>
                <a:effectLst/>
                <a:latin typeface="Qualcomm Next"/>
              </a:endParaRPr>
            </a:p>
          </p:txBody>
        </p:sp>
        <p:sp>
          <p:nvSpPr>
            <p:cNvPr id="42" name="Rectangle 170">
              <a:extLst>
                <a:ext uri="{FF2B5EF4-FFF2-40B4-BE49-F238E27FC236}">
                  <a16:creationId xmlns:a16="http://schemas.microsoft.com/office/drawing/2014/main" id="{5DF09736-7660-445E-99CF-89F40CA44952}"/>
                </a:ext>
              </a:extLst>
            </p:cNvPr>
            <p:cNvSpPr>
              <a:spLocks noChangeArrowheads="1"/>
            </p:cNvSpPr>
            <p:nvPr/>
          </p:nvSpPr>
          <p:spPr bwMode="auto">
            <a:xfrm>
              <a:off x="8627431" y="2466298"/>
              <a:ext cx="5931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Qualcomm Next"/>
                </a:rPr>
                <a:t>F</a:t>
              </a:r>
              <a:endParaRPr kumimoji="0" lang="en-US" altLang="en-US" sz="2400" b="0" i="0" u="none" strike="noStrike" cap="none" normalizeH="0" baseline="0">
                <a:ln>
                  <a:noFill/>
                </a:ln>
                <a:solidFill>
                  <a:schemeClr val="tx1"/>
                </a:solidFill>
                <a:effectLst/>
                <a:latin typeface="Qualcomm Next"/>
              </a:endParaRPr>
            </a:p>
          </p:txBody>
        </p:sp>
        <p:sp>
          <p:nvSpPr>
            <p:cNvPr id="43" name="Line 171">
              <a:extLst>
                <a:ext uri="{FF2B5EF4-FFF2-40B4-BE49-F238E27FC236}">
                  <a16:creationId xmlns:a16="http://schemas.microsoft.com/office/drawing/2014/main" id="{B79A1C95-1D2E-48CE-89BD-7C4958FAFF27}"/>
                </a:ext>
              </a:extLst>
            </p:cNvPr>
            <p:cNvSpPr>
              <a:spLocks noChangeShapeType="1"/>
            </p:cNvSpPr>
            <p:nvPr/>
          </p:nvSpPr>
          <p:spPr bwMode="auto">
            <a:xfrm>
              <a:off x="7660644" y="2526623"/>
              <a:ext cx="685800" cy="0"/>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2400">
                <a:latin typeface="Qualcomm Next"/>
              </a:endParaRPr>
            </a:p>
          </p:txBody>
        </p:sp>
        <p:sp>
          <p:nvSpPr>
            <p:cNvPr id="44" name="Rectangle 172">
              <a:extLst>
                <a:ext uri="{FF2B5EF4-FFF2-40B4-BE49-F238E27FC236}">
                  <a16:creationId xmlns:a16="http://schemas.microsoft.com/office/drawing/2014/main" id="{AB773214-0796-47C3-B235-BEC623D26CC3}"/>
                </a:ext>
              </a:extLst>
            </p:cNvPr>
            <p:cNvSpPr>
              <a:spLocks noChangeArrowheads="1"/>
            </p:cNvSpPr>
            <p:nvPr/>
          </p:nvSpPr>
          <p:spPr bwMode="auto">
            <a:xfrm>
              <a:off x="7938456" y="2466298"/>
              <a:ext cx="1301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latin typeface="Qualcomm Next"/>
              </a:endParaRPr>
            </a:p>
          </p:txBody>
        </p:sp>
        <p:sp>
          <p:nvSpPr>
            <p:cNvPr id="45" name="Rectangle 173">
              <a:extLst>
                <a:ext uri="{FF2B5EF4-FFF2-40B4-BE49-F238E27FC236}">
                  <a16:creationId xmlns:a16="http://schemas.microsoft.com/office/drawing/2014/main" id="{7C2E109D-D9A1-4C68-8C5B-89A6FF69894D}"/>
                </a:ext>
              </a:extLst>
            </p:cNvPr>
            <p:cNvSpPr>
              <a:spLocks noChangeArrowheads="1"/>
            </p:cNvSpPr>
            <p:nvPr/>
          </p:nvSpPr>
          <p:spPr bwMode="auto">
            <a:xfrm>
              <a:off x="7943219" y="2466298"/>
              <a:ext cx="13144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000000"/>
                  </a:solidFill>
                  <a:effectLst/>
                  <a:latin typeface="Qualcomm Next"/>
                </a:rPr>
                <a:t>N7</a:t>
              </a:r>
              <a:endParaRPr kumimoji="0" lang="en-US" altLang="en-US" sz="2000" b="0" i="0" u="none" strike="noStrike" cap="none" normalizeH="0" baseline="0" dirty="0">
                <a:ln>
                  <a:noFill/>
                </a:ln>
                <a:solidFill>
                  <a:schemeClr val="tx1"/>
                </a:solidFill>
                <a:effectLst/>
                <a:latin typeface="Qualcomm Next"/>
              </a:endParaRPr>
            </a:p>
          </p:txBody>
        </p:sp>
        <p:sp>
          <p:nvSpPr>
            <p:cNvPr id="46" name="Line 112">
              <a:extLst>
                <a:ext uri="{FF2B5EF4-FFF2-40B4-BE49-F238E27FC236}">
                  <a16:creationId xmlns:a16="http://schemas.microsoft.com/office/drawing/2014/main" id="{3C181761-76DF-436A-A2ED-CAB172A14808}"/>
                </a:ext>
              </a:extLst>
            </p:cNvPr>
            <p:cNvSpPr>
              <a:spLocks noChangeShapeType="1"/>
            </p:cNvSpPr>
            <p:nvPr/>
          </p:nvSpPr>
          <p:spPr bwMode="auto">
            <a:xfrm>
              <a:off x="4309161" y="3855998"/>
              <a:ext cx="330200" cy="0"/>
            </a:xfrm>
            <a:prstGeom prst="line">
              <a:avLst/>
            </a:prstGeom>
            <a:noFill/>
            <a:ln w="3175" cap="rnd">
              <a:solidFill>
                <a:srgbClr val="FF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47" name="Rectangle 154">
              <a:extLst>
                <a:ext uri="{FF2B5EF4-FFF2-40B4-BE49-F238E27FC236}">
                  <a16:creationId xmlns:a16="http://schemas.microsoft.com/office/drawing/2014/main" id="{6313D2AE-C4E2-4F25-ADE1-A0EE011E7EF2}"/>
                </a:ext>
              </a:extLst>
            </p:cNvPr>
            <p:cNvSpPr>
              <a:spLocks noChangeArrowheads="1"/>
            </p:cNvSpPr>
            <p:nvPr/>
          </p:nvSpPr>
          <p:spPr bwMode="auto">
            <a:xfrm>
              <a:off x="4738644" y="3242554"/>
              <a:ext cx="48020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0" i="0" u="none" strike="noStrike" cap="none" normalizeH="0" baseline="0" dirty="0">
                  <a:ln>
                    <a:noFill/>
                  </a:ln>
                  <a:solidFill>
                    <a:srgbClr val="000000"/>
                  </a:solidFill>
                  <a:effectLst/>
                  <a:latin typeface="Qualcomm Next"/>
                </a:rPr>
                <a:t>3GPP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0" i="0" u="none" strike="noStrike" cap="none" normalizeH="0" baseline="0" dirty="0">
                  <a:ln>
                    <a:noFill/>
                  </a:ln>
                  <a:solidFill>
                    <a:srgbClr val="000000"/>
                  </a:solidFill>
                  <a:effectLst/>
                  <a:latin typeface="Qualcomm Next"/>
                </a:rPr>
                <a:t>Access</a:t>
              </a:r>
              <a:endParaRPr kumimoji="0" lang="en-US" altLang="en-US" sz="2800" b="0" i="0" u="none" strike="noStrike" cap="none" normalizeH="0" baseline="0" dirty="0">
                <a:ln>
                  <a:noFill/>
                </a:ln>
                <a:solidFill>
                  <a:schemeClr val="tx1"/>
                </a:solidFill>
                <a:effectLst/>
                <a:latin typeface="Qualcomm Next"/>
              </a:endParaRPr>
            </a:p>
          </p:txBody>
        </p:sp>
        <p:sp>
          <p:nvSpPr>
            <p:cNvPr id="48" name="Line 125">
              <a:extLst>
                <a:ext uri="{FF2B5EF4-FFF2-40B4-BE49-F238E27FC236}">
                  <a16:creationId xmlns:a16="http://schemas.microsoft.com/office/drawing/2014/main" id="{A82DAB8D-B928-40D7-A6EB-C5A0A35E33E4}"/>
                </a:ext>
              </a:extLst>
            </p:cNvPr>
            <p:cNvSpPr>
              <a:spLocks noChangeShapeType="1"/>
            </p:cNvSpPr>
            <p:nvPr/>
          </p:nvSpPr>
          <p:spPr bwMode="auto">
            <a:xfrm flipV="1">
              <a:off x="5232694" y="3590174"/>
              <a:ext cx="1705636" cy="22359"/>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49" name="Line 125">
              <a:extLst>
                <a:ext uri="{FF2B5EF4-FFF2-40B4-BE49-F238E27FC236}">
                  <a16:creationId xmlns:a16="http://schemas.microsoft.com/office/drawing/2014/main" id="{7825CAA8-A83E-45FC-8647-33B603484451}"/>
                </a:ext>
              </a:extLst>
            </p:cNvPr>
            <p:cNvSpPr>
              <a:spLocks noChangeShapeType="1"/>
            </p:cNvSpPr>
            <p:nvPr/>
          </p:nvSpPr>
          <p:spPr bwMode="auto">
            <a:xfrm flipV="1">
              <a:off x="5320591" y="3855997"/>
              <a:ext cx="1631465" cy="21657"/>
            </a:xfrm>
            <a:prstGeom prst="line">
              <a:avLst/>
            </a:prstGeom>
            <a:noFill/>
            <a:ln w="3175" cap="rnd">
              <a:solidFill>
                <a:srgbClr val="FF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grpSp>
          <p:nvGrpSpPr>
            <p:cNvPr id="50" name="Group 49">
              <a:extLst>
                <a:ext uri="{FF2B5EF4-FFF2-40B4-BE49-F238E27FC236}">
                  <a16:creationId xmlns:a16="http://schemas.microsoft.com/office/drawing/2014/main" id="{B0F6D3DB-E0C3-405F-A729-5A59F77CC533}"/>
                </a:ext>
              </a:extLst>
            </p:cNvPr>
            <p:cNvGrpSpPr/>
            <p:nvPr/>
          </p:nvGrpSpPr>
          <p:grpSpPr>
            <a:xfrm>
              <a:off x="5999972" y="3514855"/>
              <a:ext cx="130175" cy="123111"/>
              <a:chOff x="8749893" y="3133263"/>
              <a:chExt cx="130175" cy="123111"/>
            </a:xfrm>
          </p:grpSpPr>
          <p:sp>
            <p:nvSpPr>
              <p:cNvPr id="51" name="Rectangle 114">
                <a:extLst>
                  <a:ext uri="{FF2B5EF4-FFF2-40B4-BE49-F238E27FC236}">
                    <a16:creationId xmlns:a16="http://schemas.microsoft.com/office/drawing/2014/main" id="{A8C39304-DFAB-46D9-BF67-EA68A11AC197}"/>
                  </a:ext>
                </a:extLst>
              </p:cNvPr>
              <p:cNvSpPr>
                <a:spLocks noChangeArrowheads="1"/>
              </p:cNvSpPr>
              <p:nvPr/>
            </p:nvSpPr>
            <p:spPr bwMode="auto">
              <a:xfrm>
                <a:off x="8749893" y="3133263"/>
                <a:ext cx="130175" cy="1222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52" name="Rectangle 115">
                <a:extLst>
                  <a:ext uri="{FF2B5EF4-FFF2-40B4-BE49-F238E27FC236}">
                    <a16:creationId xmlns:a16="http://schemas.microsoft.com/office/drawing/2014/main" id="{CEE4AE5D-DA94-4D4F-9F76-7D15AD701FE9}"/>
                  </a:ext>
                </a:extLst>
              </p:cNvPr>
              <p:cNvSpPr>
                <a:spLocks noChangeArrowheads="1"/>
              </p:cNvSpPr>
              <p:nvPr/>
            </p:nvSpPr>
            <p:spPr bwMode="auto">
              <a:xfrm>
                <a:off x="8754655" y="3133263"/>
                <a:ext cx="11702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N3</a:t>
                </a:r>
                <a:endParaRPr kumimoji="0" lang="en-US" altLang="en-US" sz="1800" b="0" i="0" u="none" strike="noStrike" cap="none" normalizeH="0" baseline="0">
                  <a:ln>
                    <a:noFill/>
                  </a:ln>
                  <a:solidFill>
                    <a:schemeClr val="tx1"/>
                  </a:solidFill>
                  <a:effectLst/>
                  <a:latin typeface="Qualcomm Next"/>
                </a:endParaRPr>
              </a:p>
            </p:txBody>
          </p:sp>
        </p:grpSp>
        <p:grpSp>
          <p:nvGrpSpPr>
            <p:cNvPr id="53" name="Group 52">
              <a:extLst>
                <a:ext uri="{FF2B5EF4-FFF2-40B4-BE49-F238E27FC236}">
                  <a16:creationId xmlns:a16="http://schemas.microsoft.com/office/drawing/2014/main" id="{2AD6B8AE-5234-44F1-8C96-80B7F972EA8F}"/>
                </a:ext>
              </a:extLst>
            </p:cNvPr>
            <p:cNvGrpSpPr/>
            <p:nvPr/>
          </p:nvGrpSpPr>
          <p:grpSpPr>
            <a:xfrm>
              <a:off x="6002353" y="3738971"/>
              <a:ext cx="130175" cy="123111"/>
              <a:chOff x="8749893" y="3133263"/>
              <a:chExt cx="130175" cy="123111"/>
            </a:xfrm>
          </p:grpSpPr>
          <p:sp>
            <p:nvSpPr>
              <p:cNvPr id="54" name="Rectangle 114">
                <a:extLst>
                  <a:ext uri="{FF2B5EF4-FFF2-40B4-BE49-F238E27FC236}">
                    <a16:creationId xmlns:a16="http://schemas.microsoft.com/office/drawing/2014/main" id="{4436620B-78A2-4FE3-92B1-A7FCAA7CA4FB}"/>
                  </a:ext>
                </a:extLst>
              </p:cNvPr>
              <p:cNvSpPr>
                <a:spLocks noChangeArrowheads="1"/>
              </p:cNvSpPr>
              <p:nvPr/>
            </p:nvSpPr>
            <p:spPr bwMode="auto">
              <a:xfrm>
                <a:off x="8749893" y="3133263"/>
                <a:ext cx="130175" cy="1222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55" name="Rectangle 115">
                <a:extLst>
                  <a:ext uri="{FF2B5EF4-FFF2-40B4-BE49-F238E27FC236}">
                    <a16:creationId xmlns:a16="http://schemas.microsoft.com/office/drawing/2014/main" id="{8C913FBA-6BED-4971-A946-D5261FF2B549}"/>
                  </a:ext>
                </a:extLst>
              </p:cNvPr>
              <p:cNvSpPr>
                <a:spLocks noChangeArrowheads="1"/>
              </p:cNvSpPr>
              <p:nvPr/>
            </p:nvSpPr>
            <p:spPr bwMode="auto">
              <a:xfrm>
                <a:off x="8754655" y="3133263"/>
                <a:ext cx="11702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Qualcomm Next"/>
                  </a:rPr>
                  <a:t>N3</a:t>
                </a:r>
                <a:endParaRPr kumimoji="0" lang="en-US" altLang="en-US" sz="1800" b="0" i="0" u="none" strike="noStrike" cap="none" normalizeH="0" baseline="0" dirty="0">
                  <a:ln>
                    <a:noFill/>
                  </a:ln>
                  <a:solidFill>
                    <a:schemeClr val="tx1"/>
                  </a:solidFill>
                  <a:effectLst/>
                  <a:latin typeface="Qualcomm Next"/>
                </a:endParaRPr>
              </a:p>
            </p:txBody>
          </p:sp>
        </p:grpSp>
        <p:grpSp>
          <p:nvGrpSpPr>
            <p:cNvPr id="56" name="Group 55">
              <a:extLst>
                <a:ext uri="{FF2B5EF4-FFF2-40B4-BE49-F238E27FC236}">
                  <a16:creationId xmlns:a16="http://schemas.microsoft.com/office/drawing/2014/main" id="{1DC2CA6A-F2BA-42C8-B0A6-321F7ACFEBB9}"/>
                </a:ext>
              </a:extLst>
            </p:cNvPr>
            <p:cNvGrpSpPr/>
            <p:nvPr/>
          </p:nvGrpSpPr>
          <p:grpSpPr>
            <a:xfrm>
              <a:off x="3685906" y="2933023"/>
              <a:ext cx="709613" cy="1513876"/>
              <a:chOff x="5967005" y="2945938"/>
              <a:chExt cx="709613" cy="1852613"/>
            </a:xfrm>
          </p:grpSpPr>
          <p:sp>
            <p:nvSpPr>
              <p:cNvPr id="57" name="Rectangle 107">
                <a:extLst>
                  <a:ext uri="{FF2B5EF4-FFF2-40B4-BE49-F238E27FC236}">
                    <a16:creationId xmlns:a16="http://schemas.microsoft.com/office/drawing/2014/main" id="{7FCF502A-DD04-47A8-B513-57534DA18E4D}"/>
                  </a:ext>
                </a:extLst>
              </p:cNvPr>
              <p:cNvSpPr>
                <a:spLocks noChangeArrowheads="1"/>
              </p:cNvSpPr>
              <p:nvPr/>
            </p:nvSpPr>
            <p:spPr bwMode="auto">
              <a:xfrm>
                <a:off x="5967005" y="2945938"/>
                <a:ext cx="709613" cy="18526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a:latin typeface="Qualcomm Next"/>
                  <a:cs typeface="Arial" panose="020B0604020202020204" pitchFamily="34" charset="0"/>
                </a:endParaRPr>
              </a:p>
              <a:p>
                <a:endParaRPr lang="en-US" sz="1200">
                  <a:latin typeface="Qualcomm Next"/>
                  <a:cs typeface="Arial" panose="020B0604020202020204" pitchFamily="34" charset="0"/>
                </a:endParaRPr>
              </a:p>
              <a:p>
                <a:endParaRPr lang="en-US" sz="1200">
                  <a:latin typeface="Qualcomm Next"/>
                  <a:cs typeface="Arial" panose="020B0604020202020204" pitchFamily="34" charset="0"/>
                </a:endParaRPr>
              </a:p>
              <a:p>
                <a:pPr algn="ctr"/>
                <a:r>
                  <a:rPr lang="en-US" sz="1200">
                    <a:latin typeface="Qualcomm Next"/>
                    <a:cs typeface="Arial" panose="020B0604020202020204" pitchFamily="34" charset="0"/>
                  </a:rPr>
                  <a:t>UE</a:t>
                </a:r>
              </a:p>
            </p:txBody>
          </p:sp>
          <p:sp>
            <p:nvSpPr>
              <p:cNvPr id="58" name="Rectangle 108">
                <a:extLst>
                  <a:ext uri="{FF2B5EF4-FFF2-40B4-BE49-F238E27FC236}">
                    <a16:creationId xmlns:a16="http://schemas.microsoft.com/office/drawing/2014/main" id="{4C44C07A-57F2-4CE1-8BBA-674E3A8C2CE3}"/>
                  </a:ext>
                </a:extLst>
              </p:cNvPr>
              <p:cNvSpPr>
                <a:spLocks noChangeArrowheads="1"/>
              </p:cNvSpPr>
              <p:nvPr/>
            </p:nvSpPr>
            <p:spPr bwMode="auto">
              <a:xfrm>
                <a:off x="5967005" y="2945938"/>
                <a:ext cx="709613" cy="1852613"/>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grpSp>
        <p:sp>
          <p:nvSpPr>
            <p:cNvPr id="59" name="Oval 146">
              <a:extLst>
                <a:ext uri="{FF2B5EF4-FFF2-40B4-BE49-F238E27FC236}">
                  <a16:creationId xmlns:a16="http://schemas.microsoft.com/office/drawing/2014/main" id="{9F6CFFC7-BD74-4C25-A700-5AC0C1C21899}"/>
                </a:ext>
              </a:extLst>
            </p:cNvPr>
            <p:cNvSpPr>
              <a:spLocks noChangeArrowheads="1"/>
            </p:cNvSpPr>
            <p:nvPr/>
          </p:nvSpPr>
          <p:spPr bwMode="auto">
            <a:xfrm>
              <a:off x="4545334" y="3710503"/>
              <a:ext cx="793750" cy="501012"/>
            </a:xfrm>
            <a:prstGeom prst="ellipse">
              <a:avLst/>
            </a:pr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60" name="Rectangle 154">
              <a:extLst>
                <a:ext uri="{FF2B5EF4-FFF2-40B4-BE49-F238E27FC236}">
                  <a16:creationId xmlns:a16="http://schemas.microsoft.com/office/drawing/2014/main" id="{961B13A9-7A3E-417E-B3C6-12FF2CCA5A53}"/>
                </a:ext>
              </a:extLst>
            </p:cNvPr>
            <p:cNvSpPr>
              <a:spLocks noChangeArrowheads="1"/>
            </p:cNvSpPr>
            <p:nvPr/>
          </p:nvSpPr>
          <p:spPr bwMode="auto">
            <a:xfrm>
              <a:off x="4761415" y="3867399"/>
              <a:ext cx="367088"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0" i="0" u="none" strike="noStrike" cap="none" normalizeH="0" baseline="0" dirty="0">
                  <a:ln>
                    <a:noFill/>
                  </a:ln>
                  <a:solidFill>
                    <a:srgbClr val="000000"/>
                  </a:solidFill>
                  <a:effectLst/>
                  <a:latin typeface="Qualcomm Next"/>
                </a:rPr>
                <a:t>3GPP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0" i="0" u="none" strike="noStrike" cap="none" normalizeH="0" baseline="0" dirty="0">
                  <a:ln>
                    <a:noFill/>
                  </a:ln>
                  <a:solidFill>
                    <a:srgbClr val="000000"/>
                  </a:solidFill>
                  <a:effectLst/>
                  <a:latin typeface="Qualcomm Next"/>
                </a:rPr>
                <a:t>Access</a:t>
              </a:r>
              <a:endParaRPr kumimoji="0" lang="en-US" altLang="en-US" sz="2800" b="0" i="0" u="none" strike="noStrike" cap="none" normalizeH="0" baseline="0" dirty="0">
                <a:ln>
                  <a:noFill/>
                </a:ln>
                <a:solidFill>
                  <a:schemeClr val="tx1"/>
                </a:solidFill>
                <a:effectLst/>
                <a:latin typeface="Qualcomm Next"/>
              </a:endParaRPr>
            </a:p>
          </p:txBody>
        </p:sp>
        <p:sp>
          <p:nvSpPr>
            <p:cNvPr id="61" name="Freeform 155">
              <a:extLst>
                <a:ext uri="{FF2B5EF4-FFF2-40B4-BE49-F238E27FC236}">
                  <a16:creationId xmlns:a16="http://schemas.microsoft.com/office/drawing/2014/main" id="{6DC66465-3F4D-429E-B2E1-3638FE8B5F69}"/>
                </a:ext>
              </a:extLst>
            </p:cNvPr>
            <p:cNvSpPr>
              <a:spLocks/>
            </p:cNvSpPr>
            <p:nvPr/>
          </p:nvSpPr>
          <p:spPr bwMode="auto">
            <a:xfrm>
              <a:off x="4389377" y="2755223"/>
              <a:ext cx="1736345" cy="1280769"/>
            </a:xfrm>
            <a:custGeom>
              <a:avLst/>
              <a:gdLst>
                <a:gd name="T0" fmla="*/ 0 w 802"/>
                <a:gd name="T1" fmla="*/ 515 h 515"/>
                <a:gd name="T2" fmla="*/ 207 w 802"/>
                <a:gd name="T3" fmla="*/ 515 h 515"/>
                <a:gd name="T4" fmla="*/ 441 w 802"/>
                <a:gd name="T5" fmla="*/ 499 h 515"/>
                <a:gd name="T6" fmla="*/ 634 w 802"/>
                <a:gd name="T7" fmla="*/ 354 h 515"/>
                <a:gd name="T8" fmla="*/ 802 w 802"/>
                <a:gd name="T9" fmla="*/ 0 h 515"/>
              </a:gdLst>
              <a:ahLst/>
              <a:cxnLst>
                <a:cxn ang="0">
                  <a:pos x="T0" y="T1"/>
                </a:cxn>
                <a:cxn ang="0">
                  <a:pos x="T2" y="T3"/>
                </a:cxn>
                <a:cxn ang="0">
                  <a:pos x="T4" y="T5"/>
                </a:cxn>
                <a:cxn ang="0">
                  <a:pos x="T6" y="T7"/>
                </a:cxn>
                <a:cxn ang="0">
                  <a:pos x="T8" y="T9"/>
                </a:cxn>
              </a:cxnLst>
              <a:rect l="0" t="0" r="r" b="b"/>
              <a:pathLst>
                <a:path w="802" h="515">
                  <a:moveTo>
                    <a:pt x="0" y="515"/>
                  </a:moveTo>
                  <a:cubicBezTo>
                    <a:pt x="144" y="515"/>
                    <a:pt x="177" y="515"/>
                    <a:pt x="207" y="515"/>
                  </a:cubicBezTo>
                  <a:cubicBezTo>
                    <a:pt x="317" y="515"/>
                    <a:pt x="384" y="514"/>
                    <a:pt x="441" y="499"/>
                  </a:cubicBezTo>
                  <a:cubicBezTo>
                    <a:pt x="520" y="477"/>
                    <a:pt x="581" y="428"/>
                    <a:pt x="634" y="354"/>
                  </a:cubicBezTo>
                  <a:cubicBezTo>
                    <a:pt x="702" y="260"/>
                    <a:pt x="756" y="124"/>
                    <a:pt x="802" y="0"/>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62" name="Line 161">
              <a:extLst>
                <a:ext uri="{FF2B5EF4-FFF2-40B4-BE49-F238E27FC236}">
                  <a16:creationId xmlns:a16="http://schemas.microsoft.com/office/drawing/2014/main" id="{15BD5C56-77D8-4743-BA7D-173C033E0417}"/>
                </a:ext>
              </a:extLst>
            </p:cNvPr>
            <p:cNvSpPr>
              <a:spLocks noChangeShapeType="1"/>
            </p:cNvSpPr>
            <p:nvPr/>
          </p:nvSpPr>
          <p:spPr bwMode="auto">
            <a:xfrm flipH="1">
              <a:off x="5218851" y="2755223"/>
              <a:ext cx="828059" cy="1072114"/>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grpSp>
      <p:sp>
        <p:nvSpPr>
          <p:cNvPr id="64" name="Rectangle 163">
            <a:extLst>
              <a:ext uri="{FF2B5EF4-FFF2-40B4-BE49-F238E27FC236}">
                <a16:creationId xmlns:a16="http://schemas.microsoft.com/office/drawing/2014/main" id="{D6315007-6C7B-4114-AFAE-28C65E982518}"/>
              </a:ext>
            </a:extLst>
          </p:cNvPr>
          <p:cNvSpPr>
            <a:spLocks noChangeArrowheads="1"/>
          </p:cNvSpPr>
          <p:nvPr/>
        </p:nvSpPr>
        <p:spPr bwMode="auto">
          <a:xfrm>
            <a:off x="7712230" y="3617885"/>
            <a:ext cx="11702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Qualcomm Next"/>
              </a:rPr>
              <a:t>N1</a:t>
            </a:r>
            <a:endParaRPr kumimoji="0" lang="en-US" altLang="en-US" b="0" i="0" u="none" strike="noStrike" cap="none" normalizeH="0" baseline="0" dirty="0">
              <a:ln>
                <a:noFill/>
              </a:ln>
              <a:solidFill>
                <a:schemeClr val="tx1"/>
              </a:solidFill>
              <a:effectLst/>
              <a:latin typeface="Qualcomm Next"/>
            </a:endParaRPr>
          </a:p>
        </p:txBody>
      </p:sp>
      <p:sp>
        <p:nvSpPr>
          <p:cNvPr id="65" name="Rectangle 163">
            <a:extLst>
              <a:ext uri="{FF2B5EF4-FFF2-40B4-BE49-F238E27FC236}">
                <a16:creationId xmlns:a16="http://schemas.microsoft.com/office/drawing/2014/main" id="{73C38CAF-A141-40E4-8BAA-67D4C2D84324}"/>
              </a:ext>
            </a:extLst>
          </p:cNvPr>
          <p:cNvSpPr>
            <a:spLocks noChangeArrowheads="1"/>
          </p:cNvSpPr>
          <p:nvPr/>
        </p:nvSpPr>
        <p:spPr bwMode="auto">
          <a:xfrm>
            <a:off x="7661428" y="3236882"/>
            <a:ext cx="11702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Qualcomm Next"/>
              </a:rPr>
              <a:t>N2</a:t>
            </a:r>
            <a:endParaRPr kumimoji="0" lang="en-US" altLang="en-US" sz="2400" b="0" i="0" u="none" strike="noStrike" cap="none" normalizeH="0" baseline="0" dirty="0">
              <a:ln>
                <a:noFill/>
              </a:ln>
              <a:solidFill>
                <a:schemeClr val="tx1"/>
              </a:solidFill>
              <a:effectLst/>
              <a:latin typeface="Qualcomm Next"/>
            </a:endParaRPr>
          </a:p>
        </p:txBody>
      </p:sp>
    </p:spTree>
    <p:extLst>
      <p:ext uri="{BB962C8B-B14F-4D97-AF65-F5344CB8AC3E}">
        <p14:creationId xmlns:p14="http://schemas.microsoft.com/office/powerpoint/2010/main" val="1236742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A25A72E-F5A8-43C0-AD1A-6B58C0E6AFA2}"/>
              </a:ext>
            </a:extLst>
          </p:cNvPr>
          <p:cNvSpPr>
            <a:spLocks noGrp="1"/>
          </p:cNvSpPr>
          <p:nvPr>
            <p:ph type="title"/>
          </p:nvPr>
        </p:nvSpPr>
        <p:spPr>
          <a:xfrm>
            <a:off x="495300" y="559867"/>
            <a:ext cx="11187112" cy="444737"/>
          </a:xfrm>
        </p:spPr>
        <p:txBody>
          <a:bodyPr/>
          <a:lstStyle/>
          <a:p>
            <a:r>
              <a:rPr lang="en-US" b="1" dirty="0"/>
              <a:t>Scenarios: </a:t>
            </a:r>
            <a:r>
              <a:rPr lang="en-US" b="1" dirty="0">
                <a:latin typeface="+mn-lt"/>
              </a:rPr>
              <a:t>PLMN + PLMN</a:t>
            </a:r>
          </a:p>
        </p:txBody>
      </p:sp>
      <p:sp>
        <p:nvSpPr>
          <p:cNvPr id="9" name="Content Placeholder 8">
            <a:extLst>
              <a:ext uri="{FF2B5EF4-FFF2-40B4-BE49-F238E27FC236}">
                <a16:creationId xmlns:a16="http://schemas.microsoft.com/office/drawing/2014/main" id="{66B0639A-28ED-4931-B374-0C2DC5C65659}"/>
              </a:ext>
            </a:extLst>
          </p:cNvPr>
          <p:cNvSpPr>
            <a:spLocks noGrp="1"/>
          </p:cNvSpPr>
          <p:nvPr>
            <p:ph sz="quarter" idx="14"/>
          </p:nvPr>
        </p:nvSpPr>
        <p:spPr>
          <a:xfrm>
            <a:off x="515961" y="1784866"/>
            <a:ext cx="4828466" cy="4463714"/>
          </a:xfrm>
        </p:spPr>
        <p:txBody>
          <a:bodyPr>
            <a:normAutofit lnSpcReduction="10000"/>
          </a:bodyPr>
          <a:lstStyle/>
          <a:p>
            <a:pPr marL="342900" indent="-342900"/>
            <a:r>
              <a:rPr lang="en-US" sz="2000" dirty="0">
                <a:solidFill>
                  <a:schemeClr val="bg1">
                    <a:lumMod val="10000"/>
                  </a:schemeClr>
                </a:solidFill>
                <a:latin typeface="Qualcomm Next"/>
              </a:rPr>
              <a:t>Area covered by both PLMNs’ 3GPP RATs</a:t>
            </a:r>
          </a:p>
          <a:p>
            <a:pPr marL="576263" lvl="1" indent="-228600"/>
            <a:r>
              <a:rPr lang="en-US" sz="1800" dirty="0">
                <a:solidFill>
                  <a:schemeClr val="bg1">
                    <a:lumMod val="10000"/>
                  </a:schemeClr>
                </a:solidFill>
                <a:latin typeface="Qualcomm Next"/>
              </a:rPr>
              <a:t>Permanently or temporarily</a:t>
            </a:r>
          </a:p>
          <a:p>
            <a:pPr marL="342900" indent="-342900"/>
            <a:r>
              <a:rPr lang="en-US" sz="2000" dirty="0">
                <a:solidFill>
                  <a:schemeClr val="bg1">
                    <a:lumMod val="10000"/>
                  </a:schemeClr>
                </a:solidFill>
                <a:latin typeface="Qualcomm Next"/>
              </a:rPr>
              <a:t>The two PLMNs can be managed by the same MNO or by two partner operators</a:t>
            </a:r>
          </a:p>
          <a:p>
            <a:pPr marL="685800" lvl="1" indent="-342900"/>
            <a:r>
              <a:rPr lang="en-US" sz="1800" dirty="0">
                <a:solidFill>
                  <a:schemeClr val="bg1">
                    <a:lumMod val="10000"/>
                  </a:schemeClr>
                </a:solidFill>
                <a:latin typeface="Qualcomm Next"/>
              </a:rPr>
              <a:t>No RAN sharing between PLMNs</a:t>
            </a:r>
          </a:p>
          <a:p>
            <a:pPr marL="342900" indent="-342900"/>
            <a:r>
              <a:rPr lang="en-US" sz="2000" dirty="0">
                <a:solidFill>
                  <a:schemeClr val="bg1">
                    <a:lumMod val="10000"/>
                  </a:schemeClr>
                </a:solidFill>
                <a:latin typeface="Qualcomm Next"/>
              </a:rPr>
              <a:t>Single subscription</a:t>
            </a:r>
          </a:p>
          <a:p>
            <a:pPr marL="685800" lvl="1" indent="-342900"/>
            <a:r>
              <a:rPr lang="en-US" sz="1800" dirty="0">
                <a:solidFill>
                  <a:schemeClr val="bg1">
                    <a:lumMod val="10000"/>
                  </a:schemeClr>
                </a:solidFill>
                <a:latin typeface="Qualcomm Next"/>
              </a:rPr>
              <a:t>HPLMN+VPLMN</a:t>
            </a:r>
          </a:p>
          <a:p>
            <a:pPr marL="342900" marR="0" lvl="0" indent="-342900" algn="l" defTabSz="914400" rtl="0" eaLnBrk="1" fontAlgn="auto" latinLnBrk="0" hangingPunct="1">
              <a:lnSpc>
                <a:spcPct val="107000"/>
              </a:lnSpc>
              <a:spcBef>
                <a:spcPts val="1200"/>
              </a:spcBef>
              <a:spcAft>
                <a:spcPts val="0"/>
              </a:spcAft>
              <a:buClr>
                <a:srgbClr val="2853D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F7F8FA">
                    <a:lumMod val="10000"/>
                  </a:srgbClr>
                </a:solidFill>
                <a:effectLst/>
                <a:uLnTx/>
                <a:uFillTx/>
                <a:latin typeface="Qualcomm Next"/>
                <a:ea typeface="+mn-ea"/>
                <a:cs typeface="+mn-cs"/>
              </a:rPr>
              <a:t>Dual subscription</a:t>
            </a:r>
          </a:p>
          <a:p>
            <a:pPr marL="628650" lvl="1" indent="-285750"/>
            <a:r>
              <a:rPr lang="en-US" sz="1800" dirty="0">
                <a:solidFill>
                  <a:schemeClr val="bg1">
                    <a:lumMod val="10000"/>
                  </a:schemeClr>
                </a:solidFill>
                <a:latin typeface="Qualcomm Next"/>
              </a:rPr>
              <a:t>HPLMN1 + HPLMN2</a:t>
            </a:r>
          </a:p>
          <a:p>
            <a:pPr marL="685800" lvl="1" indent="-342900"/>
            <a:endParaRPr lang="en-US" sz="1800" dirty="0">
              <a:solidFill>
                <a:schemeClr val="bg1">
                  <a:lumMod val="10000"/>
                </a:schemeClr>
              </a:solidFill>
              <a:latin typeface="Qualcomm Next"/>
            </a:endParaRPr>
          </a:p>
          <a:p>
            <a:pPr marL="342900" indent="-342900"/>
            <a:r>
              <a:rPr lang="en-US" sz="2000" dirty="0">
                <a:solidFill>
                  <a:schemeClr val="bg1">
                    <a:lumMod val="10000"/>
                  </a:schemeClr>
                </a:solidFill>
                <a:latin typeface="Qualcomm Next"/>
              </a:rPr>
              <a:t>3GPP access can be same/diff. RAT, e.g.</a:t>
            </a:r>
          </a:p>
          <a:p>
            <a:pPr marL="685800" lvl="1" indent="-342900"/>
            <a:r>
              <a:rPr lang="en-US" sz="1800" dirty="0">
                <a:solidFill>
                  <a:schemeClr val="bg1">
                    <a:lumMod val="10000"/>
                  </a:schemeClr>
                </a:solidFill>
                <a:effectLst/>
                <a:latin typeface="Calibri" panose="020F0502020204030204" pitchFamily="34" charset="0"/>
                <a:ea typeface="Calibri" panose="020F0502020204030204" pitchFamily="34" charset="0"/>
                <a:cs typeface="Calibri" panose="020F0502020204030204" pitchFamily="34" charset="0"/>
              </a:rPr>
              <a:t>NR&amp;NR, NTN&amp;NTN</a:t>
            </a:r>
          </a:p>
          <a:p>
            <a:pPr marL="685800" lvl="1" indent="-342900"/>
            <a:r>
              <a:rPr lang="en-US" sz="1800" dirty="0">
                <a:solidFill>
                  <a:schemeClr val="bg1">
                    <a:lumMod val="10000"/>
                  </a:schemeClr>
                </a:solidFill>
                <a:effectLst/>
                <a:latin typeface="Calibri" panose="020F0502020204030204" pitchFamily="34" charset="0"/>
                <a:ea typeface="Calibri" panose="020F0502020204030204" pitchFamily="34" charset="0"/>
                <a:cs typeface="Calibri" panose="020F0502020204030204" pitchFamily="34" charset="0"/>
              </a:rPr>
              <a:t>NR&amp;LTE, NR&amp;NTN</a:t>
            </a:r>
            <a:endParaRPr lang="en-US" sz="1800" dirty="0">
              <a:solidFill>
                <a:schemeClr val="bg1">
                  <a:lumMod val="10000"/>
                </a:schemeClr>
              </a:solidFill>
              <a:latin typeface="Qualcomm Next"/>
              <a:ea typeface="Calibri" panose="020F0502020204030204" pitchFamily="34" charset="0"/>
              <a:cs typeface="Calibri" panose="020F0502020204030204" pitchFamily="34" charset="0"/>
            </a:endParaRPr>
          </a:p>
        </p:txBody>
      </p:sp>
      <p:sp>
        <p:nvSpPr>
          <p:cNvPr id="8" name="Subtitle 7">
            <a:extLst>
              <a:ext uri="{FF2B5EF4-FFF2-40B4-BE49-F238E27FC236}">
                <a16:creationId xmlns:a16="http://schemas.microsoft.com/office/drawing/2014/main" id="{D8A51EB9-CEC6-499F-ABD5-6A3E4223A7C0}"/>
              </a:ext>
            </a:extLst>
          </p:cNvPr>
          <p:cNvSpPr>
            <a:spLocks noGrp="1"/>
          </p:cNvSpPr>
          <p:nvPr>
            <p:ph type="subTitle" idx="1"/>
          </p:nvPr>
        </p:nvSpPr>
        <p:spPr>
          <a:xfrm>
            <a:off x="494189" y="1088135"/>
            <a:ext cx="11188223" cy="265907"/>
          </a:xfrm>
        </p:spPr>
        <p:txBody>
          <a:bodyPr/>
          <a:lstStyle/>
          <a:p>
            <a:r>
              <a:rPr lang="en-US" dirty="0">
                <a:solidFill>
                  <a:srgbClr val="0070C0"/>
                </a:solidFill>
              </a:rPr>
              <a:t>Example of scenarios and connectivity diagrams</a:t>
            </a:r>
          </a:p>
        </p:txBody>
      </p:sp>
      <p:grpSp>
        <p:nvGrpSpPr>
          <p:cNvPr id="2" name="Group 1">
            <a:extLst>
              <a:ext uri="{FF2B5EF4-FFF2-40B4-BE49-F238E27FC236}">
                <a16:creationId xmlns:a16="http://schemas.microsoft.com/office/drawing/2014/main" id="{EEC0A389-6D4E-41DC-9539-DFCECD853AA7}"/>
              </a:ext>
            </a:extLst>
          </p:cNvPr>
          <p:cNvGrpSpPr/>
          <p:nvPr/>
        </p:nvGrpSpPr>
        <p:grpSpPr>
          <a:xfrm>
            <a:off x="5584247" y="1624301"/>
            <a:ext cx="6408393" cy="4881563"/>
            <a:chOff x="5584247" y="1624301"/>
            <a:chExt cx="6408393" cy="4881563"/>
          </a:xfrm>
        </p:grpSpPr>
        <p:grpSp>
          <p:nvGrpSpPr>
            <p:cNvPr id="6" name="Group 5">
              <a:extLst>
                <a:ext uri="{FF2B5EF4-FFF2-40B4-BE49-F238E27FC236}">
                  <a16:creationId xmlns:a16="http://schemas.microsoft.com/office/drawing/2014/main" id="{D3FC8CB7-2DAB-40D3-8F04-237646B2E002}"/>
                </a:ext>
              </a:extLst>
            </p:cNvPr>
            <p:cNvGrpSpPr/>
            <p:nvPr/>
          </p:nvGrpSpPr>
          <p:grpSpPr>
            <a:xfrm>
              <a:off x="5584247" y="1624301"/>
              <a:ext cx="6408393" cy="4881563"/>
              <a:chOff x="5584247" y="1624301"/>
              <a:chExt cx="6408393" cy="4881563"/>
            </a:xfrm>
          </p:grpSpPr>
          <p:grpSp>
            <p:nvGrpSpPr>
              <p:cNvPr id="3" name="Group 2">
                <a:extLst>
                  <a:ext uri="{FF2B5EF4-FFF2-40B4-BE49-F238E27FC236}">
                    <a16:creationId xmlns:a16="http://schemas.microsoft.com/office/drawing/2014/main" id="{87BCFC11-013D-460E-A23C-D0C5C1183C5D}"/>
                  </a:ext>
                </a:extLst>
              </p:cNvPr>
              <p:cNvGrpSpPr/>
              <p:nvPr/>
            </p:nvGrpSpPr>
            <p:grpSpPr>
              <a:xfrm>
                <a:off x="5584247" y="1624301"/>
                <a:ext cx="6408393" cy="4667250"/>
                <a:chOff x="5584247" y="1624301"/>
                <a:chExt cx="6408393" cy="4667250"/>
              </a:xfrm>
            </p:grpSpPr>
            <p:sp>
              <p:nvSpPr>
                <p:cNvPr id="10" name="Oval 9">
                  <a:extLst>
                    <a:ext uri="{FF2B5EF4-FFF2-40B4-BE49-F238E27FC236}">
                      <a16:creationId xmlns:a16="http://schemas.microsoft.com/office/drawing/2014/main" id="{C1E92525-0A9F-4502-8ACE-8F95A36BC45E}"/>
                    </a:ext>
                  </a:extLst>
                </p:cNvPr>
                <p:cNvSpPr/>
                <p:nvPr/>
              </p:nvSpPr>
              <p:spPr>
                <a:xfrm>
                  <a:off x="9074093" y="2606963"/>
                  <a:ext cx="1487054" cy="16440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Qualcomm Next"/>
                    <a:cs typeface="Microsoft Sans Serif" panose="020B0604020202020204" pitchFamily="34" charset="0"/>
                  </a:endParaRPr>
                </a:p>
              </p:txBody>
            </p:sp>
            <p:grpSp>
              <p:nvGrpSpPr>
                <p:cNvPr id="11" name="Group 97">
                  <a:extLst>
                    <a:ext uri="{FF2B5EF4-FFF2-40B4-BE49-F238E27FC236}">
                      <a16:creationId xmlns:a16="http://schemas.microsoft.com/office/drawing/2014/main" id="{BB63B7C8-0BF6-487C-8766-9E35AE6EAFA3}"/>
                    </a:ext>
                  </a:extLst>
                </p:cNvPr>
                <p:cNvGrpSpPr>
                  <a:grpSpLocks noChangeAspect="1"/>
                </p:cNvGrpSpPr>
                <p:nvPr/>
              </p:nvGrpSpPr>
              <p:grpSpPr bwMode="auto">
                <a:xfrm>
                  <a:off x="5910927" y="1624301"/>
                  <a:ext cx="6081713" cy="4667250"/>
                  <a:chOff x="2950" y="949"/>
                  <a:chExt cx="3831" cy="2940"/>
                </a:xfrm>
              </p:grpSpPr>
              <p:sp>
                <p:nvSpPr>
                  <p:cNvPr id="12" name="AutoShape 96">
                    <a:extLst>
                      <a:ext uri="{FF2B5EF4-FFF2-40B4-BE49-F238E27FC236}">
                        <a16:creationId xmlns:a16="http://schemas.microsoft.com/office/drawing/2014/main" id="{8FB22AD6-4355-4F50-BFE5-95B26FD6443F}"/>
                      </a:ext>
                    </a:extLst>
                  </p:cNvPr>
                  <p:cNvSpPr>
                    <a:spLocks noChangeAspect="1" noChangeArrowheads="1" noTextEdit="1"/>
                  </p:cNvSpPr>
                  <p:nvPr/>
                </p:nvSpPr>
                <p:spPr bwMode="auto">
                  <a:xfrm>
                    <a:off x="2950" y="949"/>
                    <a:ext cx="3804" cy="2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3" name="Rectangle 98">
                    <a:extLst>
                      <a:ext uri="{FF2B5EF4-FFF2-40B4-BE49-F238E27FC236}">
                        <a16:creationId xmlns:a16="http://schemas.microsoft.com/office/drawing/2014/main" id="{34EF4EBF-BE38-4E0F-859F-73C2DE02F4EB}"/>
                      </a:ext>
                    </a:extLst>
                  </p:cNvPr>
                  <p:cNvSpPr>
                    <a:spLocks noChangeArrowheads="1"/>
                  </p:cNvSpPr>
                  <p:nvPr/>
                </p:nvSpPr>
                <p:spPr bwMode="auto">
                  <a:xfrm>
                    <a:off x="2962" y="2688"/>
                    <a:ext cx="3266" cy="1182"/>
                  </a:xfrm>
                  <a:prstGeom prst="rect">
                    <a:avLst/>
                  </a:prstGeom>
                  <a:solidFill>
                    <a:srgbClr val="EBF1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4" name="Rectangle 99">
                    <a:extLst>
                      <a:ext uri="{FF2B5EF4-FFF2-40B4-BE49-F238E27FC236}">
                        <a16:creationId xmlns:a16="http://schemas.microsoft.com/office/drawing/2014/main" id="{0A3A27C3-2971-4F8F-A1B5-98B6658D83A1}"/>
                      </a:ext>
                    </a:extLst>
                  </p:cNvPr>
                  <p:cNvSpPr>
                    <a:spLocks noChangeArrowheads="1"/>
                  </p:cNvSpPr>
                  <p:nvPr/>
                </p:nvSpPr>
                <p:spPr bwMode="auto">
                  <a:xfrm>
                    <a:off x="2962" y="2688"/>
                    <a:ext cx="3266" cy="1182"/>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5" name="Rectangle 100">
                    <a:extLst>
                      <a:ext uri="{FF2B5EF4-FFF2-40B4-BE49-F238E27FC236}">
                        <a16:creationId xmlns:a16="http://schemas.microsoft.com/office/drawing/2014/main" id="{7FE067D4-33AC-49A7-8E90-541650868AB2}"/>
                      </a:ext>
                    </a:extLst>
                  </p:cNvPr>
                  <p:cNvSpPr>
                    <a:spLocks noChangeArrowheads="1"/>
                  </p:cNvSpPr>
                  <p:nvPr/>
                </p:nvSpPr>
                <p:spPr bwMode="auto">
                  <a:xfrm>
                    <a:off x="5871" y="3608"/>
                    <a:ext cx="3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pPr>
                    <a:endParaRPr kumimoji="0" lang="en-US" altLang="en-US" sz="1200" b="1" i="0" u="none" strike="noStrike" cap="none" normalizeH="0" baseline="0" dirty="0">
                      <a:ln>
                        <a:noFill/>
                      </a:ln>
                      <a:solidFill>
                        <a:srgbClr val="00B050"/>
                      </a:solidFill>
                      <a:effectLst/>
                      <a:latin typeface="Qualcomm Next"/>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B050"/>
                        </a:solidFill>
                        <a:effectLst/>
                        <a:latin typeface="Qualcomm Next"/>
                      </a:rPr>
                      <a:t>PLMN 2</a:t>
                    </a:r>
                    <a:endParaRPr kumimoji="0" lang="en-US" altLang="en-US" sz="1800" b="0" i="0" u="none" strike="noStrike" cap="none" normalizeH="0" baseline="0" dirty="0">
                      <a:ln>
                        <a:noFill/>
                      </a:ln>
                      <a:solidFill>
                        <a:schemeClr val="tx1"/>
                      </a:solidFill>
                      <a:effectLst/>
                      <a:latin typeface="Qualcomm Next"/>
                    </a:endParaRPr>
                  </a:p>
                </p:txBody>
              </p:sp>
              <p:sp>
                <p:nvSpPr>
                  <p:cNvPr id="16" name="Rectangle 101">
                    <a:extLst>
                      <a:ext uri="{FF2B5EF4-FFF2-40B4-BE49-F238E27FC236}">
                        <a16:creationId xmlns:a16="http://schemas.microsoft.com/office/drawing/2014/main" id="{3431D898-F3A1-4E08-9DF0-86AD96FA7940}"/>
                      </a:ext>
                    </a:extLst>
                  </p:cNvPr>
                  <p:cNvSpPr>
                    <a:spLocks noChangeArrowheads="1"/>
                  </p:cNvSpPr>
                  <p:nvPr/>
                </p:nvSpPr>
                <p:spPr bwMode="auto">
                  <a:xfrm>
                    <a:off x="2962" y="961"/>
                    <a:ext cx="3266" cy="1682"/>
                  </a:xfrm>
                  <a:prstGeom prst="rect">
                    <a:avLst/>
                  </a:prstGeom>
                  <a:solidFill>
                    <a:srgbClr val="F2DC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7" name="Rectangle 102">
                    <a:extLst>
                      <a:ext uri="{FF2B5EF4-FFF2-40B4-BE49-F238E27FC236}">
                        <a16:creationId xmlns:a16="http://schemas.microsoft.com/office/drawing/2014/main" id="{C3743717-33F3-4B8C-9EEF-642A0F6FF0EC}"/>
                      </a:ext>
                    </a:extLst>
                  </p:cNvPr>
                  <p:cNvSpPr>
                    <a:spLocks noChangeArrowheads="1"/>
                  </p:cNvSpPr>
                  <p:nvPr/>
                </p:nvSpPr>
                <p:spPr bwMode="auto">
                  <a:xfrm>
                    <a:off x="2962" y="961"/>
                    <a:ext cx="3266" cy="1682"/>
                  </a:xfrm>
                  <a:prstGeom prst="rect">
                    <a:avLst/>
                  </a:pr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18" name="Rectangle 103">
                    <a:extLst>
                      <a:ext uri="{FF2B5EF4-FFF2-40B4-BE49-F238E27FC236}">
                        <a16:creationId xmlns:a16="http://schemas.microsoft.com/office/drawing/2014/main" id="{D7521DC4-18B8-4B56-9BEB-193D917511EC}"/>
                      </a:ext>
                    </a:extLst>
                  </p:cNvPr>
                  <p:cNvSpPr>
                    <a:spLocks noChangeArrowheads="1"/>
                  </p:cNvSpPr>
                  <p:nvPr/>
                </p:nvSpPr>
                <p:spPr bwMode="auto">
                  <a:xfrm>
                    <a:off x="5865" y="2485"/>
                    <a:ext cx="313"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effectLst/>
                        <a:latin typeface="Qualcomm Next"/>
                      </a:rPr>
                      <a:t>PLMN 1</a:t>
                    </a:r>
                    <a:endParaRPr kumimoji="0" lang="en-US" altLang="en-US" sz="1800" b="0" i="0" u="none" strike="noStrike" cap="none" normalizeH="0" baseline="0" dirty="0">
                      <a:ln>
                        <a:noFill/>
                      </a:ln>
                      <a:effectLst/>
                      <a:latin typeface="Qualcomm Next"/>
                    </a:endParaRPr>
                  </a:p>
                </p:txBody>
              </p:sp>
              <p:sp>
                <p:nvSpPr>
                  <p:cNvPr id="19" name="Rectangle 104">
                    <a:extLst>
                      <a:ext uri="{FF2B5EF4-FFF2-40B4-BE49-F238E27FC236}">
                        <a16:creationId xmlns:a16="http://schemas.microsoft.com/office/drawing/2014/main" id="{765E0C1E-BEDD-4F02-8283-EAE35A8670F5}"/>
                      </a:ext>
                    </a:extLst>
                  </p:cNvPr>
                  <p:cNvSpPr>
                    <a:spLocks noChangeArrowheads="1"/>
                  </p:cNvSpPr>
                  <p:nvPr/>
                </p:nvSpPr>
                <p:spPr bwMode="auto">
                  <a:xfrm>
                    <a:off x="4260" y="1049"/>
                    <a:ext cx="390"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20" name="Rectangle 105">
                    <a:extLst>
                      <a:ext uri="{FF2B5EF4-FFF2-40B4-BE49-F238E27FC236}">
                        <a16:creationId xmlns:a16="http://schemas.microsoft.com/office/drawing/2014/main" id="{EACDF929-B893-4AD7-A0EF-A365E4271FF4}"/>
                      </a:ext>
                    </a:extLst>
                  </p:cNvPr>
                  <p:cNvSpPr>
                    <a:spLocks noChangeArrowheads="1"/>
                  </p:cNvSpPr>
                  <p:nvPr/>
                </p:nvSpPr>
                <p:spPr bwMode="auto">
                  <a:xfrm>
                    <a:off x="4260" y="1049"/>
                    <a:ext cx="390" cy="2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21" name="Rectangle 106">
                    <a:extLst>
                      <a:ext uri="{FF2B5EF4-FFF2-40B4-BE49-F238E27FC236}">
                        <a16:creationId xmlns:a16="http://schemas.microsoft.com/office/drawing/2014/main" id="{69C1421A-3AB2-463D-A2F8-FF4C8CA762A6}"/>
                      </a:ext>
                    </a:extLst>
                  </p:cNvPr>
                  <p:cNvSpPr>
                    <a:spLocks noChangeArrowheads="1"/>
                  </p:cNvSpPr>
                  <p:nvPr/>
                </p:nvSpPr>
                <p:spPr bwMode="auto">
                  <a:xfrm>
                    <a:off x="4390" y="1155"/>
                    <a:ext cx="16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50" b="0" i="0" u="none" strike="noStrike" cap="none" normalizeH="0" baseline="0">
                        <a:ln>
                          <a:noFill/>
                        </a:ln>
                        <a:solidFill>
                          <a:srgbClr val="000000"/>
                        </a:solidFill>
                        <a:effectLst/>
                        <a:latin typeface="Qualcomm Next"/>
                      </a:rPr>
                      <a:t>AMF</a:t>
                    </a:r>
                    <a:endParaRPr kumimoji="0" lang="en-US" altLang="en-US" sz="2800" b="0" i="0" u="none" strike="noStrike" cap="none" normalizeH="0" baseline="0">
                      <a:ln>
                        <a:noFill/>
                      </a:ln>
                      <a:solidFill>
                        <a:schemeClr val="tx1"/>
                      </a:solidFill>
                      <a:effectLst/>
                      <a:latin typeface="Qualcomm Next"/>
                    </a:endParaRPr>
                  </a:p>
                </p:txBody>
              </p:sp>
              <p:sp>
                <p:nvSpPr>
                  <p:cNvPr id="22" name="Rectangle 107">
                    <a:extLst>
                      <a:ext uri="{FF2B5EF4-FFF2-40B4-BE49-F238E27FC236}">
                        <a16:creationId xmlns:a16="http://schemas.microsoft.com/office/drawing/2014/main" id="{4A08D2A1-DFA8-48D4-B25A-161E5274D346}"/>
                      </a:ext>
                    </a:extLst>
                  </p:cNvPr>
                  <p:cNvSpPr>
                    <a:spLocks noChangeArrowheads="1"/>
                  </p:cNvSpPr>
                  <p:nvPr/>
                </p:nvSpPr>
                <p:spPr bwMode="auto">
                  <a:xfrm>
                    <a:off x="3060" y="1764"/>
                    <a:ext cx="447" cy="11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200">
                      <a:latin typeface="Qualcomm Next"/>
                      <a:cs typeface="Arial" panose="020B0604020202020204" pitchFamily="34" charset="0"/>
                    </a:endParaRPr>
                  </a:p>
                  <a:p>
                    <a:endParaRPr lang="en-US" sz="1200">
                      <a:latin typeface="Qualcomm Next"/>
                      <a:cs typeface="Arial" panose="020B0604020202020204" pitchFamily="34" charset="0"/>
                    </a:endParaRPr>
                  </a:p>
                  <a:p>
                    <a:endParaRPr lang="en-US" sz="1200">
                      <a:latin typeface="Qualcomm Next"/>
                      <a:cs typeface="Arial" panose="020B0604020202020204" pitchFamily="34" charset="0"/>
                    </a:endParaRPr>
                  </a:p>
                  <a:p>
                    <a:endParaRPr lang="en-US" sz="1200">
                      <a:latin typeface="Qualcomm Next"/>
                      <a:cs typeface="Arial" panose="020B0604020202020204" pitchFamily="34" charset="0"/>
                    </a:endParaRPr>
                  </a:p>
                  <a:p>
                    <a:pPr algn="ctr"/>
                    <a:r>
                      <a:rPr lang="en-US" sz="1200">
                        <a:latin typeface="Qualcomm Next"/>
                        <a:cs typeface="Arial" panose="020B0604020202020204" pitchFamily="34" charset="0"/>
                      </a:rPr>
                      <a:t>UE</a:t>
                    </a:r>
                  </a:p>
                </p:txBody>
              </p:sp>
              <p:sp>
                <p:nvSpPr>
                  <p:cNvPr id="23" name="Rectangle 108">
                    <a:extLst>
                      <a:ext uri="{FF2B5EF4-FFF2-40B4-BE49-F238E27FC236}">
                        <a16:creationId xmlns:a16="http://schemas.microsoft.com/office/drawing/2014/main" id="{B41FE25B-74E7-4289-B943-1031C750F8B9}"/>
                      </a:ext>
                    </a:extLst>
                  </p:cNvPr>
                  <p:cNvSpPr>
                    <a:spLocks noChangeArrowheads="1"/>
                  </p:cNvSpPr>
                  <p:nvPr/>
                </p:nvSpPr>
                <p:spPr bwMode="auto">
                  <a:xfrm>
                    <a:off x="3060" y="1764"/>
                    <a:ext cx="447" cy="1167"/>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24" name="Rectangle 110">
                    <a:extLst>
                      <a:ext uri="{FF2B5EF4-FFF2-40B4-BE49-F238E27FC236}">
                        <a16:creationId xmlns:a16="http://schemas.microsoft.com/office/drawing/2014/main" id="{6C42FD3D-6BD4-4FD6-8417-C26F632AAC56}"/>
                      </a:ext>
                    </a:extLst>
                  </p:cNvPr>
                  <p:cNvSpPr>
                    <a:spLocks noChangeArrowheads="1"/>
                  </p:cNvSpPr>
                  <p:nvPr/>
                </p:nvSpPr>
                <p:spPr bwMode="auto">
                  <a:xfrm>
                    <a:off x="5104" y="1764"/>
                    <a:ext cx="594" cy="74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Next"/>
                    </a:endParaRPr>
                  </a:p>
                  <a:p>
                    <a:endParaRPr lang="en-US" sz="1200" dirty="0">
                      <a:latin typeface="Qualcomm Next"/>
                    </a:endParaRPr>
                  </a:p>
                  <a:p>
                    <a:pPr algn="ctr"/>
                    <a:r>
                      <a:rPr lang="en-US" sz="1200" dirty="0">
                        <a:latin typeface="Qualcomm Next"/>
                      </a:rPr>
                      <a:t>UPF</a:t>
                    </a:r>
                  </a:p>
                </p:txBody>
              </p:sp>
              <p:sp>
                <p:nvSpPr>
                  <p:cNvPr id="25" name="Line 112">
                    <a:extLst>
                      <a:ext uri="{FF2B5EF4-FFF2-40B4-BE49-F238E27FC236}">
                        <a16:creationId xmlns:a16="http://schemas.microsoft.com/office/drawing/2014/main" id="{772C4238-AE63-4D65-9FC0-DF2A0A4CF007}"/>
                      </a:ext>
                    </a:extLst>
                  </p:cNvPr>
                  <p:cNvSpPr>
                    <a:spLocks noChangeShapeType="1"/>
                  </p:cNvSpPr>
                  <p:nvPr/>
                </p:nvSpPr>
                <p:spPr bwMode="auto">
                  <a:xfrm>
                    <a:off x="3511" y="1913"/>
                    <a:ext cx="208" cy="0"/>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26" name="Freeform 113">
                    <a:extLst>
                      <a:ext uri="{FF2B5EF4-FFF2-40B4-BE49-F238E27FC236}">
                        <a16:creationId xmlns:a16="http://schemas.microsoft.com/office/drawing/2014/main" id="{3C6A8B8B-3534-45E4-B092-1089CE048257}"/>
                      </a:ext>
                    </a:extLst>
                  </p:cNvPr>
                  <p:cNvSpPr>
                    <a:spLocks/>
                  </p:cNvSpPr>
                  <p:nvPr/>
                </p:nvSpPr>
                <p:spPr bwMode="auto">
                  <a:xfrm>
                    <a:off x="4043" y="1894"/>
                    <a:ext cx="1058" cy="19"/>
                  </a:xfrm>
                  <a:custGeom>
                    <a:avLst/>
                    <a:gdLst>
                      <a:gd name="T0" fmla="*/ 0 w 2816"/>
                      <a:gd name="T1" fmla="*/ 51 h 51"/>
                      <a:gd name="T2" fmla="*/ 929 w 2816"/>
                      <a:gd name="T3" fmla="*/ 51 h 51"/>
                      <a:gd name="T4" fmla="*/ 979 w 2816"/>
                      <a:gd name="T5" fmla="*/ 0 h 51"/>
                      <a:gd name="T6" fmla="*/ 1030 w 2816"/>
                      <a:gd name="T7" fmla="*/ 51 h 51"/>
                      <a:gd name="T8" fmla="*/ 2816 w 2816"/>
                      <a:gd name="T9" fmla="*/ 51 h 51"/>
                    </a:gdLst>
                    <a:ahLst/>
                    <a:cxnLst>
                      <a:cxn ang="0">
                        <a:pos x="T0" y="T1"/>
                      </a:cxn>
                      <a:cxn ang="0">
                        <a:pos x="T2" y="T3"/>
                      </a:cxn>
                      <a:cxn ang="0">
                        <a:pos x="T4" y="T5"/>
                      </a:cxn>
                      <a:cxn ang="0">
                        <a:pos x="T6" y="T7"/>
                      </a:cxn>
                      <a:cxn ang="0">
                        <a:pos x="T8" y="T9"/>
                      </a:cxn>
                    </a:cxnLst>
                    <a:rect l="0" t="0" r="r" b="b"/>
                    <a:pathLst>
                      <a:path w="2816" h="51">
                        <a:moveTo>
                          <a:pt x="0" y="51"/>
                        </a:moveTo>
                        <a:lnTo>
                          <a:pt x="929" y="51"/>
                        </a:lnTo>
                        <a:cubicBezTo>
                          <a:pt x="929" y="23"/>
                          <a:pt x="952" y="0"/>
                          <a:pt x="979" y="0"/>
                        </a:cubicBezTo>
                        <a:cubicBezTo>
                          <a:pt x="1007" y="0"/>
                          <a:pt x="1030" y="23"/>
                          <a:pt x="1030" y="51"/>
                        </a:cubicBezTo>
                        <a:lnTo>
                          <a:pt x="2816" y="51"/>
                        </a:ln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27" name="Rectangle 114">
                    <a:extLst>
                      <a:ext uri="{FF2B5EF4-FFF2-40B4-BE49-F238E27FC236}">
                        <a16:creationId xmlns:a16="http://schemas.microsoft.com/office/drawing/2014/main" id="{28E92BF4-8A5D-4F63-976D-9CE824571FAD}"/>
                      </a:ext>
                    </a:extLst>
                  </p:cNvPr>
                  <p:cNvSpPr>
                    <a:spLocks noChangeArrowheads="1"/>
                  </p:cNvSpPr>
                  <p:nvPr/>
                </p:nvSpPr>
                <p:spPr bwMode="auto">
                  <a:xfrm>
                    <a:off x="4813" y="1882"/>
                    <a:ext cx="82" cy="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28" name="Rectangle 115">
                    <a:extLst>
                      <a:ext uri="{FF2B5EF4-FFF2-40B4-BE49-F238E27FC236}">
                        <a16:creationId xmlns:a16="http://schemas.microsoft.com/office/drawing/2014/main" id="{642F9954-AAAD-4DE6-A48F-BFEB3015B9BC}"/>
                      </a:ext>
                    </a:extLst>
                  </p:cNvPr>
                  <p:cNvSpPr>
                    <a:spLocks noChangeArrowheads="1"/>
                  </p:cNvSpPr>
                  <p:nvPr/>
                </p:nvSpPr>
                <p:spPr bwMode="auto">
                  <a:xfrm>
                    <a:off x="4816" y="1882"/>
                    <a:ext cx="7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N3</a:t>
                    </a:r>
                    <a:endParaRPr kumimoji="0" lang="en-US" altLang="en-US" sz="1800" b="0" i="0" u="none" strike="noStrike" cap="none" normalizeH="0" baseline="0">
                      <a:ln>
                        <a:noFill/>
                      </a:ln>
                      <a:solidFill>
                        <a:schemeClr val="tx1"/>
                      </a:solidFill>
                      <a:effectLst/>
                      <a:latin typeface="Qualcomm Next"/>
                    </a:endParaRPr>
                  </a:p>
                </p:txBody>
              </p:sp>
              <p:sp>
                <p:nvSpPr>
                  <p:cNvPr id="29" name="Line 116">
                    <a:extLst>
                      <a:ext uri="{FF2B5EF4-FFF2-40B4-BE49-F238E27FC236}">
                        <a16:creationId xmlns:a16="http://schemas.microsoft.com/office/drawing/2014/main" id="{21F5CCD8-CA52-4EBF-92A8-A9E759CB7767}"/>
                      </a:ext>
                    </a:extLst>
                  </p:cNvPr>
                  <p:cNvSpPr>
                    <a:spLocks noChangeShapeType="1"/>
                  </p:cNvSpPr>
                  <p:nvPr/>
                </p:nvSpPr>
                <p:spPr bwMode="auto">
                  <a:xfrm>
                    <a:off x="5698" y="2143"/>
                    <a:ext cx="577" cy="0"/>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32" name="Line 119">
                    <a:extLst>
                      <a:ext uri="{FF2B5EF4-FFF2-40B4-BE49-F238E27FC236}">
                        <a16:creationId xmlns:a16="http://schemas.microsoft.com/office/drawing/2014/main" id="{62B3AF05-CD84-480C-9A94-3C2549F3A5D0}"/>
                      </a:ext>
                    </a:extLst>
                  </p:cNvPr>
                  <p:cNvSpPr>
                    <a:spLocks noChangeShapeType="1"/>
                  </p:cNvSpPr>
                  <p:nvPr/>
                </p:nvSpPr>
                <p:spPr bwMode="auto">
                  <a:xfrm flipH="1">
                    <a:off x="5401" y="1337"/>
                    <a:ext cx="2" cy="427"/>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33" name="Rectangle 120">
                    <a:extLst>
                      <a:ext uri="{FF2B5EF4-FFF2-40B4-BE49-F238E27FC236}">
                        <a16:creationId xmlns:a16="http://schemas.microsoft.com/office/drawing/2014/main" id="{0ADE186B-7939-4F51-AF8F-CE405468F2FB}"/>
                      </a:ext>
                    </a:extLst>
                  </p:cNvPr>
                  <p:cNvSpPr>
                    <a:spLocks noChangeArrowheads="1"/>
                  </p:cNvSpPr>
                  <p:nvPr/>
                </p:nvSpPr>
                <p:spPr bwMode="auto">
                  <a:xfrm>
                    <a:off x="5361" y="1512"/>
                    <a:ext cx="82" cy="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34" name="Rectangle 121">
                    <a:extLst>
                      <a:ext uri="{FF2B5EF4-FFF2-40B4-BE49-F238E27FC236}">
                        <a16:creationId xmlns:a16="http://schemas.microsoft.com/office/drawing/2014/main" id="{F093C24E-26F5-4D7C-B725-8C03EFC63CE5}"/>
                      </a:ext>
                    </a:extLst>
                  </p:cNvPr>
                  <p:cNvSpPr>
                    <a:spLocks noChangeArrowheads="1"/>
                  </p:cNvSpPr>
                  <p:nvPr/>
                </p:nvSpPr>
                <p:spPr bwMode="auto">
                  <a:xfrm>
                    <a:off x="5364" y="1513"/>
                    <a:ext cx="7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N4</a:t>
                    </a:r>
                    <a:endParaRPr kumimoji="0" lang="en-US" altLang="en-US" sz="1800" b="0" i="0" u="none" strike="noStrike" cap="none" normalizeH="0" baseline="0">
                      <a:ln>
                        <a:noFill/>
                      </a:ln>
                      <a:solidFill>
                        <a:schemeClr val="tx1"/>
                      </a:solidFill>
                      <a:effectLst/>
                      <a:latin typeface="Qualcomm Next"/>
                    </a:endParaRPr>
                  </a:p>
                </p:txBody>
              </p:sp>
              <p:sp>
                <p:nvSpPr>
                  <p:cNvPr id="35" name="Rectangle 122">
                    <a:extLst>
                      <a:ext uri="{FF2B5EF4-FFF2-40B4-BE49-F238E27FC236}">
                        <a16:creationId xmlns:a16="http://schemas.microsoft.com/office/drawing/2014/main" id="{53257904-D8EC-41B9-AD8B-8014C0EFB70B}"/>
                      </a:ext>
                    </a:extLst>
                  </p:cNvPr>
                  <p:cNvSpPr>
                    <a:spLocks noChangeArrowheads="1"/>
                  </p:cNvSpPr>
                  <p:nvPr/>
                </p:nvSpPr>
                <p:spPr bwMode="auto">
                  <a:xfrm>
                    <a:off x="5254" y="1049"/>
                    <a:ext cx="297"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36" name="Rectangle 123">
                    <a:extLst>
                      <a:ext uri="{FF2B5EF4-FFF2-40B4-BE49-F238E27FC236}">
                        <a16:creationId xmlns:a16="http://schemas.microsoft.com/office/drawing/2014/main" id="{9337C16A-BE07-4A36-8B6D-9D059668145F}"/>
                      </a:ext>
                    </a:extLst>
                  </p:cNvPr>
                  <p:cNvSpPr>
                    <a:spLocks noChangeArrowheads="1"/>
                  </p:cNvSpPr>
                  <p:nvPr/>
                </p:nvSpPr>
                <p:spPr bwMode="auto">
                  <a:xfrm>
                    <a:off x="5254" y="1049"/>
                    <a:ext cx="297" cy="2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37" name="Rectangle 124">
                    <a:extLst>
                      <a:ext uri="{FF2B5EF4-FFF2-40B4-BE49-F238E27FC236}">
                        <a16:creationId xmlns:a16="http://schemas.microsoft.com/office/drawing/2014/main" id="{FFB2C100-9616-4A20-B049-18A2C535752E}"/>
                      </a:ext>
                    </a:extLst>
                  </p:cNvPr>
                  <p:cNvSpPr>
                    <a:spLocks noChangeArrowheads="1"/>
                  </p:cNvSpPr>
                  <p:nvPr/>
                </p:nvSpPr>
                <p:spPr bwMode="auto">
                  <a:xfrm>
                    <a:off x="5308" y="1155"/>
                    <a:ext cx="15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00000"/>
                        </a:solidFill>
                        <a:effectLst/>
                        <a:latin typeface="Qualcomm Next"/>
                      </a:rPr>
                      <a:t>SMF</a:t>
                    </a:r>
                    <a:endParaRPr kumimoji="0" lang="en-US" altLang="en-US" sz="3200" b="0" i="0" u="none" strike="noStrike" cap="none" normalizeH="0" baseline="0" dirty="0">
                      <a:ln>
                        <a:noFill/>
                      </a:ln>
                      <a:solidFill>
                        <a:schemeClr val="tx1"/>
                      </a:solidFill>
                      <a:effectLst/>
                      <a:latin typeface="Qualcomm Next"/>
                    </a:endParaRPr>
                  </a:p>
                </p:txBody>
              </p:sp>
              <p:sp>
                <p:nvSpPr>
                  <p:cNvPr id="38" name="Line 125">
                    <a:extLst>
                      <a:ext uri="{FF2B5EF4-FFF2-40B4-BE49-F238E27FC236}">
                        <a16:creationId xmlns:a16="http://schemas.microsoft.com/office/drawing/2014/main" id="{B5B65C77-19DC-4911-8ED0-46DB0591C46A}"/>
                      </a:ext>
                    </a:extLst>
                  </p:cNvPr>
                  <p:cNvSpPr>
                    <a:spLocks noChangeShapeType="1"/>
                  </p:cNvSpPr>
                  <p:nvPr/>
                </p:nvSpPr>
                <p:spPr bwMode="auto">
                  <a:xfrm>
                    <a:off x="4650" y="1193"/>
                    <a:ext cx="604" cy="0"/>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39" name="Rectangle 126">
                    <a:extLst>
                      <a:ext uri="{FF2B5EF4-FFF2-40B4-BE49-F238E27FC236}">
                        <a16:creationId xmlns:a16="http://schemas.microsoft.com/office/drawing/2014/main" id="{3555FC53-7582-46E9-BE11-292F708AB43E}"/>
                      </a:ext>
                    </a:extLst>
                  </p:cNvPr>
                  <p:cNvSpPr>
                    <a:spLocks noChangeArrowheads="1"/>
                  </p:cNvSpPr>
                  <p:nvPr/>
                </p:nvSpPr>
                <p:spPr bwMode="auto">
                  <a:xfrm>
                    <a:off x="4893" y="1155"/>
                    <a:ext cx="118" cy="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40" name="Rectangle 127">
                    <a:extLst>
                      <a:ext uri="{FF2B5EF4-FFF2-40B4-BE49-F238E27FC236}">
                        <a16:creationId xmlns:a16="http://schemas.microsoft.com/office/drawing/2014/main" id="{CFB91652-B746-489A-98D2-F0E4825578C3}"/>
                      </a:ext>
                    </a:extLst>
                  </p:cNvPr>
                  <p:cNvSpPr>
                    <a:spLocks noChangeArrowheads="1"/>
                  </p:cNvSpPr>
                  <p:nvPr/>
                </p:nvSpPr>
                <p:spPr bwMode="auto">
                  <a:xfrm>
                    <a:off x="4896" y="1155"/>
                    <a:ext cx="10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N11</a:t>
                    </a:r>
                    <a:endParaRPr kumimoji="0" lang="en-US" altLang="en-US" sz="1800" b="0" i="0" u="none" strike="noStrike" cap="none" normalizeH="0" baseline="0">
                      <a:ln>
                        <a:noFill/>
                      </a:ln>
                      <a:solidFill>
                        <a:schemeClr val="tx1"/>
                      </a:solidFill>
                      <a:effectLst/>
                      <a:latin typeface="Qualcomm Next"/>
                    </a:endParaRPr>
                  </a:p>
                </p:txBody>
              </p:sp>
              <p:sp>
                <p:nvSpPr>
                  <p:cNvPr id="41" name="Oval 137">
                    <a:extLst>
                      <a:ext uri="{FF2B5EF4-FFF2-40B4-BE49-F238E27FC236}">
                        <a16:creationId xmlns:a16="http://schemas.microsoft.com/office/drawing/2014/main" id="{8997BEC6-149F-4F3F-B288-8EC8BEEAACAD}"/>
                      </a:ext>
                    </a:extLst>
                  </p:cNvPr>
                  <p:cNvSpPr>
                    <a:spLocks noChangeArrowheads="1"/>
                  </p:cNvSpPr>
                  <p:nvPr/>
                </p:nvSpPr>
                <p:spPr bwMode="auto">
                  <a:xfrm>
                    <a:off x="3962" y="3506"/>
                    <a:ext cx="635" cy="273"/>
                  </a:xfrm>
                  <a:prstGeom prst="ellipse">
                    <a:avLst/>
                  </a:pr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42" name="Oval 138">
                    <a:extLst>
                      <a:ext uri="{FF2B5EF4-FFF2-40B4-BE49-F238E27FC236}">
                        <a16:creationId xmlns:a16="http://schemas.microsoft.com/office/drawing/2014/main" id="{9994E7B6-A695-45F3-8A70-1DC1F78025F0}"/>
                      </a:ext>
                    </a:extLst>
                  </p:cNvPr>
                  <p:cNvSpPr>
                    <a:spLocks noChangeArrowheads="1"/>
                  </p:cNvSpPr>
                  <p:nvPr/>
                </p:nvSpPr>
                <p:spPr bwMode="auto">
                  <a:xfrm>
                    <a:off x="3962" y="3506"/>
                    <a:ext cx="635" cy="273"/>
                  </a:xfrm>
                  <a:prstGeom prst="ellipse">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ctr"/>
                    <a:r>
                      <a:rPr lang="en-US" sz="1000">
                        <a:latin typeface="Qualcomm Next"/>
                      </a:rPr>
                      <a:t>3GPP access</a:t>
                    </a:r>
                  </a:p>
                </p:txBody>
              </p:sp>
              <p:sp>
                <p:nvSpPr>
                  <p:cNvPr id="43" name="Rectangle 141">
                    <a:extLst>
                      <a:ext uri="{FF2B5EF4-FFF2-40B4-BE49-F238E27FC236}">
                        <a16:creationId xmlns:a16="http://schemas.microsoft.com/office/drawing/2014/main" id="{419EAA8D-B83F-41EA-B8B8-E64AB3CDB404}"/>
                      </a:ext>
                    </a:extLst>
                  </p:cNvPr>
                  <p:cNvSpPr>
                    <a:spLocks noChangeArrowheads="1"/>
                  </p:cNvSpPr>
                  <p:nvPr/>
                </p:nvSpPr>
                <p:spPr bwMode="auto">
                  <a:xfrm>
                    <a:off x="4220" y="3566"/>
                    <a:ext cx="1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FF0000"/>
                        </a:solidFill>
                        <a:effectLst/>
                        <a:latin typeface="Qualcomm Next"/>
                      </a:rPr>
                      <a:t> </a:t>
                    </a:r>
                    <a:endParaRPr kumimoji="0" lang="en-US" altLang="en-US" sz="1800" b="0" i="0" u="none" strike="noStrike" cap="none" normalizeH="0" baseline="0">
                      <a:ln>
                        <a:noFill/>
                      </a:ln>
                      <a:solidFill>
                        <a:schemeClr val="tx1"/>
                      </a:solidFill>
                      <a:effectLst/>
                      <a:latin typeface="Qualcomm Next"/>
                    </a:endParaRPr>
                  </a:p>
                </p:txBody>
              </p:sp>
              <p:sp>
                <p:nvSpPr>
                  <p:cNvPr id="44" name="Rectangle 143">
                    <a:extLst>
                      <a:ext uri="{FF2B5EF4-FFF2-40B4-BE49-F238E27FC236}">
                        <a16:creationId xmlns:a16="http://schemas.microsoft.com/office/drawing/2014/main" id="{40B9F735-242F-4E21-8A96-D74C5506A4CC}"/>
                      </a:ext>
                    </a:extLst>
                  </p:cNvPr>
                  <p:cNvSpPr>
                    <a:spLocks noChangeArrowheads="1"/>
                  </p:cNvSpPr>
                  <p:nvPr/>
                </p:nvSpPr>
                <p:spPr bwMode="auto">
                  <a:xfrm>
                    <a:off x="4295" y="3566"/>
                    <a:ext cx="1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 </a:t>
                    </a:r>
                    <a:endParaRPr kumimoji="0" lang="en-US" altLang="en-US" sz="1800" b="0" i="0" u="none" strike="noStrike" cap="none" normalizeH="0" baseline="0">
                      <a:ln>
                        <a:noFill/>
                      </a:ln>
                      <a:solidFill>
                        <a:schemeClr val="tx1"/>
                      </a:solidFill>
                      <a:effectLst/>
                      <a:latin typeface="Qualcomm Next"/>
                    </a:endParaRPr>
                  </a:p>
                </p:txBody>
              </p:sp>
              <p:sp>
                <p:nvSpPr>
                  <p:cNvPr id="45" name="Oval 146">
                    <a:extLst>
                      <a:ext uri="{FF2B5EF4-FFF2-40B4-BE49-F238E27FC236}">
                        <a16:creationId xmlns:a16="http://schemas.microsoft.com/office/drawing/2014/main" id="{A1E8C6F1-60AC-43E0-983A-46DE1610E31B}"/>
                      </a:ext>
                    </a:extLst>
                  </p:cNvPr>
                  <p:cNvSpPr>
                    <a:spLocks noChangeArrowheads="1"/>
                  </p:cNvSpPr>
                  <p:nvPr/>
                </p:nvSpPr>
                <p:spPr bwMode="auto">
                  <a:xfrm>
                    <a:off x="3651" y="1784"/>
                    <a:ext cx="500" cy="272"/>
                  </a:xfrm>
                  <a:prstGeom prst="ellipse">
                    <a:avLst/>
                  </a:pr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46" name="Oval 147">
                    <a:extLst>
                      <a:ext uri="{FF2B5EF4-FFF2-40B4-BE49-F238E27FC236}">
                        <a16:creationId xmlns:a16="http://schemas.microsoft.com/office/drawing/2014/main" id="{C5C42FF6-3E39-4A52-A288-89E9ABEC09DF}"/>
                      </a:ext>
                    </a:extLst>
                  </p:cNvPr>
                  <p:cNvSpPr>
                    <a:spLocks noChangeArrowheads="1"/>
                  </p:cNvSpPr>
                  <p:nvPr/>
                </p:nvSpPr>
                <p:spPr bwMode="auto">
                  <a:xfrm>
                    <a:off x="3651" y="1784"/>
                    <a:ext cx="499" cy="272"/>
                  </a:xfrm>
                  <a:prstGeom prst="ellipse">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47" name="Rectangle 150">
                    <a:extLst>
                      <a:ext uri="{FF2B5EF4-FFF2-40B4-BE49-F238E27FC236}">
                        <a16:creationId xmlns:a16="http://schemas.microsoft.com/office/drawing/2014/main" id="{5D41C678-BBFA-4767-821E-4819B87F9B4C}"/>
                      </a:ext>
                    </a:extLst>
                  </p:cNvPr>
                  <p:cNvSpPr>
                    <a:spLocks noChangeArrowheads="1"/>
                  </p:cNvSpPr>
                  <p:nvPr/>
                </p:nvSpPr>
                <p:spPr bwMode="auto">
                  <a:xfrm>
                    <a:off x="3841" y="1844"/>
                    <a:ext cx="1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FF0000"/>
                        </a:solidFill>
                        <a:effectLst/>
                        <a:latin typeface="Qualcomm Next"/>
                      </a:rPr>
                      <a:t> </a:t>
                    </a:r>
                    <a:endParaRPr kumimoji="0" lang="en-US" altLang="en-US" sz="1800" b="0" i="0" u="none" strike="noStrike" cap="none" normalizeH="0" baseline="0">
                      <a:ln>
                        <a:noFill/>
                      </a:ln>
                      <a:solidFill>
                        <a:schemeClr val="tx1"/>
                      </a:solidFill>
                      <a:effectLst/>
                      <a:latin typeface="Qualcomm Next"/>
                    </a:endParaRPr>
                  </a:p>
                </p:txBody>
              </p:sp>
              <p:sp>
                <p:nvSpPr>
                  <p:cNvPr id="48" name="Rectangle 152">
                    <a:extLst>
                      <a:ext uri="{FF2B5EF4-FFF2-40B4-BE49-F238E27FC236}">
                        <a16:creationId xmlns:a16="http://schemas.microsoft.com/office/drawing/2014/main" id="{1FDE1A19-C789-433D-A589-9B09EE116E79}"/>
                      </a:ext>
                    </a:extLst>
                  </p:cNvPr>
                  <p:cNvSpPr>
                    <a:spLocks noChangeArrowheads="1"/>
                  </p:cNvSpPr>
                  <p:nvPr/>
                </p:nvSpPr>
                <p:spPr bwMode="auto">
                  <a:xfrm>
                    <a:off x="3916" y="1844"/>
                    <a:ext cx="1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 </a:t>
                    </a:r>
                    <a:endParaRPr kumimoji="0" lang="en-US" altLang="en-US" sz="1800" b="0" i="0" u="none" strike="noStrike" cap="none" normalizeH="0" baseline="0">
                      <a:ln>
                        <a:noFill/>
                      </a:ln>
                      <a:solidFill>
                        <a:schemeClr val="tx1"/>
                      </a:solidFill>
                      <a:effectLst/>
                      <a:latin typeface="Qualcomm Next"/>
                    </a:endParaRPr>
                  </a:p>
                </p:txBody>
              </p:sp>
              <p:sp>
                <p:nvSpPr>
                  <p:cNvPr id="49" name="Freeform 155">
                    <a:extLst>
                      <a:ext uri="{FF2B5EF4-FFF2-40B4-BE49-F238E27FC236}">
                        <a16:creationId xmlns:a16="http://schemas.microsoft.com/office/drawing/2014/main" id="{565A0C13-DB6A-4C5E-97E5-24DA2A543B06}"/>
                      </a:ext>
                    </a:extLst>
                  </p:cNvPr>
                  <p:cNvSpPr>
                    <a:spLocks/>
                  </p:cNvSpPr>
                  <p:nvPr/>
                </p:nvSpPr>
                <p:spPr bwMode="auto">
                  <a:xfrm>
                    <a:off x="3507" y="1337"/>
                    <a:ext cx="802" cy="515"/>
                  </a:xfrm>
                  <a:custGeom>
                    <a:avLst/>
                    <a:gdLst>
                      <a:gd name="T0" fmla="*/ 0 w 802"/>
                      <a:gd name="T1" fmla="*/ 515 h 515"/>
                      <a:gd name="T2" fmla="*/ 207 w 802"/>
                      <a:gd name="T3" fmla="*/ 515 h 515"/>
                      <a:gd name="T4" fmla="*/ 441 w 802"/>
                      <a:gd name="T5" fmla="*/ 499 h 515"/>
                      <a:gd name="T6" fmla="*/ 634 w 802"/>
                      <a:gd name="T7" fmla="*/ 354 h 515"/>
                      <a:gd name="T8" fmla="*/ 802 w 802"/>
                      <a:gd name="T9" fmla="*/ 0 h 515"/>
                    </a:gdLst>
                    <a:ahLst/>
                    <a:cxnLst>
                      <a:cxn ang="0">
                        <a:pos x="T0" y="T1"/>
                      </a:cxn>
                      <a:cxn ang="0">
                        <a:pos x="T2" y="T3"/>
                      </a:cxn>
                      <a:cxn ang="0">
                        <a:pos x="T4" y="T5"/>
                      </a:cxn>
                      <a:cxn ang="0">
                        <a:pos x="T6" y="T7"/>
                      </a:cxn>
                      <a:cxn ang="0">
                        <a:pos x="T8" y="T9"/>
                      </a:cxn>
                    </a:cxnLst>
                    <a:rect l="0" t="0" r="r" b="b"/>
                    <a:pathLst>
                      <a:path w="802" h="515">
                        <a:moveTo>
                          <a:pt x="0" y="515"/>
                        </a:moveTo>
                        <a:cubicBezTo>
                          <a:pt x="144" y="515"/>
                          <a:pt x="177" y="515"/>
                          <a:pt x="207" y="515"/>
                        </a:cubicBezTo>
                        <a:cubicBezTo>
                          <a:pt x="317" y="515"/>
                          <a:pt x="384" y="514"/>
                          <a:pt x="441" y="499"/>
                        </a:cubicBezTo>
                        <a:cubicBezTo>
                          <a:pt x="520" y="477"/>
                          <a:pt x="581" y="428"/>
                          <a:pt x="634" y="354"/>
                        </a:cubicBezTo>
                        <a:cubicBezTo>
                          <a:pt x="702" y="260"/>
                          <a:pt x="756" y="124"/>
                          <a:pt x="802" y="0"/>
                        </a:cubicBez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51" name="Oval 157">
                    <a:extLst>
                      <a:ext uri="{FF2B5EF4-FFF2-40B4-BE49-F238E27FC236}">
                        <a16:creationId xmlns:a16="http://schemas.microsoft.com/office/drawing/2014/main" id="{B321D8D7-241C-4930-9449-EF1F3AEE3395}"/>
                      </a:ext>
                    </a:extLst>
                  </p:cNvPr>
                  <p:cNvSpPr>
                    <a:spLocks noChangeArrowheads="1"/>
                  </p:cNvSpPr>
                  <p:nvPr/>
                </p:nvSpPr>
                <p:spPr bwMode="auto">
                  <a:xfrm>
                    <a:off x="6281" y="2021"/>
                    <a:ext cx="500" cy="273"/>
                  </a:xfrm>
                  <a:prstGeom prst="ellipse">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52" name="Rectangle 158">
                    <a:extLst>
                      <a:ext uri="{FF2B5EF4-FFF2-40B4-BE49-F238E27FC236}">
                        <a16:creationId xmlns:a16="http://schemas.microsoft.com/office/drawing/2014/main" id="{D6F97E1A-3A87-4EAD-AB13-606E21A408F5}"/>
                      </a:ext>
                    </a:extLst>
                  </p:cNvPr>
                  <p:cNvSpPr>
                    <a:spLocks noChangeArrowheads="1"/>
                  </p:cNvSpPr>
                  <p:nvPr/>
                </p:nvSpPr>
                <p:spPr bwMode="auto">
                  <a:xfrm>
                    <a:off x="6370" y="2040"/>
                    <a:ext cx="285"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Qualcomm Next"/>
                      </a:rPr>
                      <a:t>Data</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Qualcomm Next"/>
                      </a:rPr>
                      <a:t>Network</a:t>
                    </a:r>
                    <a:endParaRPr kumimoji="0" lang="en-US" altLang="en-US" sz="2400" b="0" i="0" u="none" strike="noStrike" cap="none" normalizeH="0" baseline="0" dirty="0">
                      <a:ln>
                        <a:noFill/>
                      </a:ln>
                      <a:solidFill>
                        <a:schemeClr val="tx1"/>
                      </a:solidFill>
                      <a:effectLst/>
                      <a:latin typeface="Qualcomm Next"/>
                    </a:endParaRPr>
                  </a:p>
                </p:txBody>
              </p:sp>
              <p:sp>
                <p:nvSpPr>
                  <p:cNvPr id="53" name="Rectangle 159">
                    <a:extLst>
                      <a:ext uri="{FF2B5EF4-FFF2-40B4-BE49-F238E27FC236}">
                        <a16:creationId xmlns:a16="http://schemas.microsoft.com/office/drawing/2014/main" id="{F12853FA-671E-4104-A7FA-9482B62067BF}"/>
                      </a:ext>
                    </a:extLst>
                  </p:cNvPr>
                  <p:cNvSpPr>
                    <a:spLocks noChangeArrowheads="1"/>
                  </p:cNvSpPr>
                  <p:nvPr/>
                </p:nvSpPr>
                <p:spPr bwMode="auto">
                  <a:xfrm>
                    <a:off x="4105" y="1571"/>
                    <a:ext cx="151" cy="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54" name="Rectangle 160">
                    <a:extLst>
                      <a:ext uri="{FF2B5EF4-FFF2-40B4-BE49-F238E27FC236}">
                        <a16:creationId xmlns:a16="http://schemas.microsoft.com/office/drawing/2014/main" id="{EE3C3CB3-9EE0-4422-99D8-5ACE4E61DC7E}"/>
                      </a:ext>
                    </a:extLst>
                  </p:cNvPr>
                  <p:cNvSpPr>
                    <a:spLocks noChangeArrowheads="1"/>
                  </p:cNvSpPr>
                  <p:nvPr/>
                </p:nvSpPr>
                <p:spPr bwMode="auto">
                  <a:xfrm>
                    <a:off x="4142" y="1571"/>
                    <a:ext cx="7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N1</a:t>
                    </a:r>
                    <a:endParaRPr kumimoji="0" lang="en-US" altLang="en-US" sz="1800" b="0" i="0" u="none" strike="noStrike" cap="none" normalizeH="0" baseline="0">
                      <a:ln>
                        <a:noFill/>
                      </a:ln>
                      <a:solidFill>
                        <a:schemeClr val="tx1"/>
                      </a:solidFill>
                      <a:effectLst/>
                      <a:latin typeface="Qualcomm Next"/>
                    </a:endParaRPr>
                  </a:p>
                </p:txBody>
              </p:sp>
              <p:sp>
                <p:nvSpPr>
                  <p:cNvPr id="55" name="Line 161">
                    <a:extLst>
                      <a:ext uri="{FF2B5EF4-FFF2-40B4-BE49-F238E27FC236}">
                        <a16:creationId xmlns:a16="http://schemas.microsoft.com/office/drawing/2014/main" id="{EF47DC05-7792-4ECD-879F-194F6313E167}"/>
                      </a:ext>
                    </a:extLst>
                  </p:cNvPr>
                  <p:cNvSpPr>
                    <a:spLocks noChangeShapeType="1"/>
                  </p:cNvSpPr>
                  <p:nvPr/>
                </p:nvSpPr>
                <p:spPr bwMode="auto">
                  <a:xfrm flipH="1">
                    <a:off x="3897" y="1193"/>
                    <a:ext cx="363" cy="591"/>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56" name="Rectangle 162">
                    <a:extLst>
                      <a:ext uri="{FF2B5EF4-FFF2-40B4-BE49-F238E27FC236}">
                        <a16:creationId xmlns:a16="http://schemas.microsoft.com/office/drawing/2014/main" id="{4FBCF48A-13DC-44DB-8CF0-6BB6FF0FD046}"/>
                      </a:ext>
                    </a:extLst>
                  </p:cNvPr>
                  <p:cNvSpPr>
                    <a:spLocks noChangeArrowheads="1"/>
                  </p:cNvSpPr>
                  <p:nvPr/>
                </p:nvSpPr>
                <p:spPr bwMode="auto">
                  <a:xfrm>
                    <a:off x="4038" y="1450"/>
                    <a:ext cx="82" cy="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57" name="Rectangle 163">
                    <a:extLst>
                      <a:ext uri="{FF2B5EF4-FFF2-40B4-BE49-F238E27FC236}">
                        <a16:creationId xmlns:a16="http://schemas.microsoft.com/office/drawing/2014/main" id="{F2D8DC52-CD18-4C25-BA91-691F826DA067}"/>
                      </a:ext>
                    </a:extLst>
                  </p:cNvPr>
                  <p:cNvSpPr>
                    <a:spLocks noChangeArrowheads="1"/>
                  </p:cNvSpPr>
                  <p:nvPr/>
                </p:nvSpPr>
                <p:spPr bwMode="auto">
                  <a:xfrm>
                    <a:off x="4041" y="1449"/>
                    <a:ext cx="7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N2</a:t>
                    </a:r>
                    <a:endParaRPr kumimoji="0" lang="en-US" altLang="en-US" sz="1800" b="0" i="0" u="none" strike="noStrike" cap="none" normalizeH="0" baseline="0">
                      <a:ln>
                        <a:noFill/>
                      </a:ln>
                      <a:solidFill>
                        <a:schemeClr val="tx1"/>
                      </a:solidFill>
                      <a:effectLst/>
                      <a:latin typeface="Qualcomm Next"/>
                    </a:endParaRPr>
                  </a:p>
                </p:txBody>
              </p:sp>
              <p:sp>
                <p:nvSpPr>
                  <p:cNvPr id="58" name="Rectangle 167">
                    <a:extLst>
                      <a:ext uri="{FF2B5EF4-FFF2-40B4-BE49-F238E27FC236}">
                        <a16:creationId xmlns:a16="http://schemas.microsoft.com/office/drawing/2014/main" id="{BC903C6D-C656-4716-B723-91E274EC6FC4}"/>
                      </a:ext>
                    </a:extLst>
                  </p:cNvPr>
                  <p:cNvSpPr>
                    <a:spLocks noChangeArrowheads="1"/>
                  </p:cNvSpPr>
                  <p:nvPr/>
                </p:nvSpPr>
                <p:spPr bwMode="auto">
                  <a:xfrm>
                    <a:off x="5896" y="1049"/>
                    <a:ext cx="297" cy="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59" name="Rectangle 168">
                    <a:extLst>
                      <a:ext uri="{FF2B5EF4-FFF2-40B4-BE49-F238E27FC236}">
                        <a16:creationId xmlns:a16="http://schemas.microsoft.com/office/drawing/2014/main" id="{3CB7A7DC-57F8-4416-818D-2452ACECA2DF}"/>
                      </a:ext>
                    </a:extLst>
                  </p:cNvPr>
                  <p:cNvSpPr>
                    <a:spLocks noChangeArrowheads="1"/>
                  </p:cNvSpPr>
                  <p:nvPr/>
                </p:nvSpPr>
                <p:spPr bwMode="auto">
                  <a:xfrm>
                    <a:off x="5884" y="1055"/>
                    <a:ext cx="297" cy="288"/>
                  </a:xfrm>
                  <a:prstGeom prst="rect">
                    <a:avLst/>
                  </a:pr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60" name="Rectangle 170">
                    <a:extLst>
                      <a:ext uri="{FF2B5EF4-FFF2-40B4-BE49-F238E27FC236}">
                        <a16:creationId xmlns:a16="http://schemas.microsoft.com/office/drawing/2014/main" id="{2D6EECC0-330E-4E1C-99E2-75E96A9AEA82}"/>
                      </a:ext>
                    </a:extLst>
                  </p:cNvPr>
                  <p:cNvSpPr>
                    <a:spLocks noChangeArrowheads="1"/>
                  </p:cNvSpPr>
                  <p:nvPr/>
                </p:nvSpPr>
                <p:spPr bwMode="auto">
                  <a:xfrm>
                    <a:off x="5979" y="1145"/>
                    <a:ext cx="13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00000"/>
                        </a:solidFill>
                        <a:effectLst/>
                        <a:latin typeface="Qualcomm Next"/>
                      </a:rPr>
                      <a:t>PCF</a:t>
                    </a:r>
                    <a:endParaRPr kumimoji="0" lang="en-US" altLang="en-US" sz="3200" b="0" i="0" u="none" strike="noStrike" cap="none" normalizeH="0" baseline="0" dirty="0">
                      <a:ln>
                        <a:noFill/>
                      </a:ln>
                      <a:solidFill>
                        <a:schemeClr val="tx1"/>
                      </a:solidFill>
                      <a:effectLst/>
                      <a:latin typeface="Qualcomm Next"/>
                    </a:endParaRPr>
                  </a:p>
                </p:txBody>
              </p:sp>
              <p:sp>
                <p:nvSpPr>
                  <p:cNvPr id="61" name="Line 171">
                    <a:extLst>
                      <a:ext uri="{FF2B5EF4-FFF2-40B4-BE49-F238E27FC236}">
                        <a16:creationId xmlns:a16="http://schemas.microsoft.com/office/drawing/2014/main" id="{684E03AF-598A-4186-BD9A-BB53FC4275A2}"/>
                      </a:ext>
                    </a:extLst>
                  </p:cNvPr>
                  <p:cNvSpPr>
                    <a:spLocks noChangeShapeType="1"/>
                  </p:cNvSpPr>
                  <p:nvPr/>
                </p:nvSpPr>
                <p:spPr bwMode="auto">
                  <a:xfrm>
                    <a:off x="5559" y="1193"/>
                    <a:ext cx="320" cy="5"/>
                  </a:xfrm>
                  <a:prstGeom prst="line">
                    <a:avLst/>
                  </a:prstGeom>
                  <a:noFill/>
                  <a:ln w="31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62" name="Rectangle 172">
                    <a:extLst>
                      <a:ext uri="{FF2B5EF4-FFF2-40B4-BE49-F238E27FC236}">
                        <a16:creationId xmlns:a16="http://schemas.microsoft.com/office/drawing/2014/main" id="{96DC0D66-DD75-4203-828D-646A51490B2F}"/>
                      </a:ext>
                    </a:extLst>
                  </p:cNvPr>
                  <p:cNvSpPr>
                    <a:spLocks noChangeArrowheads="1"/>
                  </p:cNvSpPr>
                  <p:nvPr/>
                </p:nvSpPr>
                <p:spPr bwMode="auto">
                  <a:xfrm>
                    <a:off x="5734" y="1155"/>
                    <a:ext cx="82" cy="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63" name="Rectangle 173">
                    <a:extLst>
                      <a:ext uri="{FF2B5EF4-FFF2-40B4-BE49-F238E27FC236}">
                        <a16:creationId xmlns:a16="http://schemas.microsoft.com/office/drawing/2014/main" id="{CA509F7C-7948-4CB8-943F-7CF10522E098}"/>
                      </a:ext>
                    </a:extLst>
                  </p:cNvPr>
                  <p:cNvSpPr>
                    <a:spLocks noChangeArrowheads="1"/>
                  </p:cNvSpPr>
                  <p:nvPr/>
                </p:nvSpPr>
                <p:spPr bwMode="auto">
                  <a:xfrm>
                    <a:off x="5737" y="1155"/>
                    <a:ext cx="7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a:ln>
                          <a:noFill/>
                        </a:ln>
                        <a:solidFill>
                          <a:srgbClr val="000000"/>
                        </a:solidFill>
                        <a:effectLst/>
                        <a:latin typeface="Qualcomm Next"/>
                      </a:rPr>
                      <a:t>N7</a:t>
                    </a:r>
                    <a:endParaRPr kumimoji="0" lang="en-US" altLang="en-US" sz="1800" b="0" i="0" u="none" strike="noStrike" cap="none" normalizeH="0" baseline="0">
                      <a:ln>
                        <a:noFill/>
                      </a:ln>
                      <a:solidFill>
                        <a:schemeClr val="tx1"/>
                      </a:solidFill>
                      <a:effectLst/>
                      <a:latin typeface="Qualcomm Next"/>
                    </a:endParaRPr>
                  </a:p>
                </p:txBody>
              </p:sp>
              <p:sp>
                <p:nvSpPr>
                  <p:cNvPr id="64" name="Freeform 187">
                    <a:extLst>
                      <a:ext uri="{FF2B5EF4-FFF2-40B4-BE49-F238E27FC236}">
                        <a16:creationId xmlns:a16="http://schemas.microsoft.com/office/drawing/2014/main" id="{060B89CE-DD49-416F-915E-34BF4D8E5068}"/>
                      </a:ext>
                    </a:extLst>
                  </p:cNvPr>
                  <p:cNvSpPr>
                    <a:spLocks/>
                  </p:cNvSpPr>
                  <p:nvPr/>
                </p:nvSpPr>
                <p:spPr bwMode="auto">
                  <a:xfrm>
                    <a:off x="3469" y="2787"/>
                    <a:ext cx="493" cy="856"/>
                  </a:xfrm>
                  <a:custGeom>
                    <a:avLst/>
                    <a:gdLst>
                      <a:gd name="T0" fmla="*/ 493 w 493"/>
                      <a:gd name="T1" fmla="*/ 1296 h 1296"/>
                      <a:gd name="T2" fmla="*/ 407 w 493"/>
                      <a:gd name="T3" fmla="*/ 1296 h 1296"/>
                      <a:gd name="T4" fmla="*/ 407 w 493"/>
                      <a:gd name="T5" fmla="*/ 0 h 1296"/>
                      <a:gd name="T6" fmla="*/ 0 w 493"/>
                      <a:gd name="T7" fmla="*/ 0 h 1296"/>
                    </a:gdLst>
                    <a:ahLst/>
                    <a:cxnLst>
                      <a:cxn ang="0">
                        <a:pos x="T0" y="T1"/>
                      </a:cxn>
                      <a:cxn ang="0">
                        <a:pos x="T2" y="T3"/>
                      </a:cxn>
                      <a:cxn ang="0">
                        <a:pos x="T4" y="T5"/>
                      </a:cxn>
                      <a:cxn ang="0">
                        <a:pos x="T6" y="T7"/>
                      </a:cxn>
                    </a:cxnLst>
                    <a:rect l="0" t="0" r="r" b="b"/>
                    <a:pathLst>
                      <a:path w="493" h="1296">
                        <a:moveTo>
                          <a:pt x="493" y="1296"/>
                        </a:moveTo>
                        <a:lnTo>
                          <a:pt x="407" y="1296"/>
                        </a:lnTo>
                        <a:lnTo>
                          <a:pt x="407" y="0"/>
                        </a:lnTo>
                        <a:lnTo>
                          <a:pt x="0" y="0"/>
                        </a:lnTo>
                      </a:path>
                    </a:pathLst>
                  </a:custGeom>
                  <a:noFill/>
                  <a:ln w="31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grpSp>
            <p:sp>
              <p:nvSpPr>
                <p:cNvPr id="65" name="Rectangle 154">
                  <a:extLst>
                    <a:ext uri="{FF2B5EF4-FFF2-40B4-BE49-F238E27FC236}">
                      <a16:creationId xmlns:a16="http://schemas.microsoft.com/office/drawing/2014/main" id="{491CC7B1-A5D6-469C-A78D-683779D4878F}"/>
                    </a:ext>
                  </a:extLst>
                </p:cNvPr>
                <p:cNvSpPr>
                  <a:spLocks noChangeArrowheads="1"/>
                </p:cNvSpPr>
                <p:nvPr/>
              </p:nvSpPr>
              <p:spPr bwMode="auto">
                <a:xfrm>
                  <a:off x="7218738" y="3019714"/>
                  <a:ext cx="3799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Qualcomm Next"/>
                    </a:rPr>
                    <a:t>3GPP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000000"/>
                      </a:solidFill>
                      <a:effectLst/>
                      <a:latin typeface="Qualcomm Next"/>
                    </a:rPr>
                    <a:t>Access</a:t>
                  </a:r>
                  <a:endParaRPr kumimoji="0" lang="en-US" altLang="en-US" sz="3200" b="0" i="0" u="none" strike="noStrike" cap="none" normalizeH="0" baseline="0">
                    <a:ln>
                      <a:noFill/>
                    </a:ln>
                    <a:solidFill>
                      <a:schemeClr val="tx1"/>
                    </a:solidFill>
                    <a:effectLst/>
                    <a:latin typeface="Qualcomm Next"/>
                  </a:endParaRPr>
                </a:p>
              </p:txBody>
            </p:sp>
            <p:sp>
              <p:nvSpPr>
                <p:cNvPr id="66" name="TextBox 65">
                  <a:extLst>
                    <a:ext uri="{FF2B5EF4-FFF2-40B4-BE49-F238E27FC236}">
                      <a16:creationId xmlns:a16="http://schemas.microsoft.com/office/drawing/2014/main" id="{B88E4FB7-A3E2-458C-BF64-1A469E688D97}"/>
                    </a:ext>
                  </a:extLst>
                </p:cNvPr>
                <p:cNvSpPr txBox="1"/>
                <p:nvPr/>
              </p:nvSpPr>
              <p:spPr>
                <a:xfrm>
                  <a:off x="8778814" y="5527892"/>
                  <a:ext cx="261290" cy="118174"/>
                </a:xfrm>
                <a:prstGeom prst="rect">
                  <a:avLst/>
                </a:prstGeom>
              </p:spPr>
              <p:txBody>
                <a:bodyPr wrap="square" lIns="0" tIns="0" rIns="0" bIns="0" rtlCol="0">
                  <a:spAutoFit/>
                </a:bodyPr>
                <a:lstStyle/>
                <a:p>
                  <a:pPr algn="l">
                    <a:lnSpc>
                      <a:spcPct val="96000"/>
                    </a:lnSpc>
                  </a:pPr>
                  <a:r>
                    <a:rPr lang="en-US" sz="800">
                      <a:latin typeface="Qualcomm Next"/>
                      <a:cs typeface="Microsoft Sans Serif" panose="020B0604020202020204" pitchFamily="34" charset="0"/>
                    </a:rPr>
                    <a:t>N3</a:t>
                  </a:r>
                </a:p>
              </p:txBody>
            </p:sp>
            <p:sp>
              <p:nvSpPr>
                <p:cNvPr id="67" name="Rectangle 110">
                  <a:extLst>
                    <a:ext uri="{FF2B5EF4-FFF2-40B4-BE49-F238E27FC236}">
                      <a16:creationId xmlns:a16="http://schemas.microsoft.com/office/drawing/2014/main" id="{A4C441C7-DAE0-4B8B-B57A-FC4A370EFF1C}"/>
                    </a:ext>
                  </a:extLst>
                </p:cNvPr>
                <p:cNvSpPr>
                  <a:spLocks noChangeArrowheads="1"/>
                </p:cNvSpPr>
                <p:nvPr/>
              </p:nvSpPr>
              <p:spPr bwMode="auto">
                <a:xfrm>
                  <a:off x="9334876" y="5600304"/>
                  <a:ext cx="942975" cy="59985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endParaRPr lang="en-US" sz="1100" dirty="0">
                    <a:latin typeface="Qualcomm Next"/>
                  </a:endParaRPr>
                </a:p>
                <a:p>
                  <a:pPr algn="ctr"/>
                  <a:r>
                    <a:rPr lang="en-US" sz="1100" dirty="0">
                      <a:latin typeface="Qualcomm Next"/>
                    </a:rPr>
                    <a:t>UPF</a:t>
                  </a:r>
                </a:p>
              </p:txBody>
            </p:sp>
            <p:cxnSp>
              <p:nvCxnSpPr>
                <p:cNvPr id="68" name="Straight Connector 67">
                  <a:extLst>
                    <a:ext uri="{FF2B5EF4-FFF2-40B4-BE49-F238E27FC236}">
                      <a16:creationId xmlns:a16="http://schemas.microsoft.com/office/drawing/2014/main" id="{6CE5D6AA-5B12-4579-8AB9-4D090C0A15DF}"/>
                    </a:ext>
                  </a:extLst>
                </p:cNvPr>
                <p:cNvCxnSpPr>
                  <a:cxnSpLocks/>
                  <a:endCxn id="67" idx="0"/>
                </p:cNvCxnSpPr>
                <p:nvPr/>
              </p:nvCxnSpPr>
              <p:spPr>
                <a:xfrm>
                  <a:off x="9801890" y="4103977"/>
                  <a:ext cx="4474" cy="1496327"/>
                </a:xfrm>
                <a:prstGeom prst="line">
                  <a:avLst/>
                </a:prstGeom>
                <a:ln w="12700" cap="rnd">
                  <a:solidFill>
                    <a:schemeClr val="bg1">
                      <a:lumMod val="10000"/>
                    </a:schemeClr>
                  </a:solidFill>
                  <a:prstDash val="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69" name="Rectangle 104">
                  <a:extLst>
                    <a:ext uri="{FF2B5EF4-FFF2-40B4-BE49-F238E27FC236}">
                      <a16:creationId xmlns:a16="http://schemas.microsoft.com/office/drawing/2014/main" id="{9708A535-1EC3-4C26-B227-B32593B1D0E4}"/>
                    </a:ext>
                  </a:extLst>
                </p:cNvPr>
                <p:cNvSpPr>
                  <a:spLocks noChangeArrowheads="1"/>
                </p:cNvSpPr>
                <p:nvPr/>
              </p:nvSpPr>
              <p:spPr bwMode="auto">
                <a:xfrm>
                  <a:off x="7920805" y="4459574"/>
                  <a:ext cx="619125" cy="28892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050">
                      <a:latin typeface="Qualcomm Next"/>
                    </a:rPr>
                    <a:t>AMF</a:t>
                  </a:r>
                </a:p>
              </p:txBody>
            </p:sp>
            <p:sp>
              <p:nvSpPr>
                <p:cNvPr id="70" name="Rectangle 104">
                  <a:extLst>
                    <a:ext uri="{FF2B5EF4-FFF2-40B4-BE49-F238E27FC236}">
                      <a16:creationId xmlns:a16="http://schemas.microsoft.com/office/drawing/2014/main" id="{9AFCB696-D848-4F59-B4F7-E4BF6B559385}"/>
                    </a:ext>
                  </a:extLst>
                </p:cNvPr>
                <p:cNvSpPr>
                  <a:spLocks noChangeArrowheads="1"/>
                </p:cNvSpPr>
                <p:nvPr/>
              </p:nvSpPr>
              <p:spPr bwMode="auto">
                <a:xfrm>
                  <a:off x="8769493" y="4455606"/>
                  <a:ext cx="619125" cy="288926"/>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algn="ctr"/>
                  <a:r>
                    <a:rPr lang="en-US" sz="1050" dirty="0">
                      <a:latin typeface="Qualcomm Next"/>
                    </a:rPr>
                    <a:t>SMF</a:t>
                  </a:r>
                </a:p>
              </p:txBody>
            </p:sp>
            <p:cxnSp>
              <p:nvCxnSpPr>
                <p:cNvPr id="71" name="Straight Connector 70">
                  <a:extLst>
                    <a:ext uri="{FF2B5EF4-FFF2-40B4-BE49-F238E27FC236}">
                      <a16:creationId xmlns:a16="http://schemas.microsoft.com/office/drawing/2014/main" id="{CA7D6B07-E244-4C9B-9CE9-A98E1F6A94CC}"/>
                    </a:ext>
                  </a:extLst>
                </p:cNvPr>
                <p:cNvCxnSpPr>
                  <a:stCxn id="69" idx="3"/>
                  <a:endCxn id="70" idx="1"/>
                </p:cNvCxnSpPr>
                <p:nvPr/>
              </p:nvCxnSpPr>
              <p:spPr>
                <a:xfrm flipV="1">
                  <a:off x="8539930" y="4600069"/>
                  <a:ext cx="229563" cy="3968"/>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72" name="Connector: Elbow 71">
                  <a:extLst>
                    <a:ext uri="{FF2B5EF4-FFF2-40B4-BE49-F238E27FC236}">
                      <a16:creationId xmlns:a16="http://schemas.microsoft.com/office/drawing/2014/main" id="{929B8C24-5F72-4698-B1D3-DA778906BFA5}"/>
                    </a:ext>
                  </a:extLst>
                </p:cNvPr>
                <p:cNvCxnSpPr>
                  <a:cxnSpLocks/>
                  <a:stCxn id="70" idx="0"/>
                </p:cNvCxnSpPr>
                <p:nvPr/>
              </p:nvCxnSpPr>
              <p:spPr>
                <a:xfrm rot="5400000" flipH="1" flipV="1">
                  <a:off x="8183967" y="3059933"/>
                  <a:ext cx="2290763" cy="500584"/>
                </a:xfrm>
                <a:prstGeom prst="bentConnector3">
                  <a:avLst>
                    <a:gd name="adj1" fmla="val 100803"/>
                  </a:avLst>
                </a:prstGeom>
                <a:ln w="12700" cap="rnd">
                  <a:solidFill>
                    <a:schemeClr val="bg1">
                      <a:lumMod val="10000"/>
                    </a:schemeClr>
                  </a:solidFill>
                  <a:prstDash val="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A684A5CB-7D46-4CC1-B947-B6ECF529B250}"/>
                    </a:ext>
                  </a:extLst>
                </p:cNvPr>
                <p:cNvSpPr txBox="1"/>
                <p:nvPr/>
              </p:nvSpPr>
              <p:spPr>
                <a:xfrm>
                  <a:off x="8580285" y="4637436"/>
                  <a:ext cx="261290" cy="118174"/>
                </a:xfrm>
                <a:prstGeom prst="rect">
                  <a:avLst/>
                </a:prstGeom>
              </p:spPr>
              <p:txBody>
                <a:bodyPr wrap="square" lIns="0" tIns="0" rIns="0" bIns="0" rtlCol="0">
                  <a:spAutoFit/>
                </a:bodyPr>
                <a:lstStyle/>
                <a:p>
                  <a:pPr algn="l">
                    <a:lnSpc>
                      <a:spcPct val="96000"/>
                    </a:lnSpc>
                  </a:pPr>
                  <a:r>
                    <a:rPr lang="en-US" sz="800">
                      <a:latin typeface="Qualcomm Next"/>
                      <a:cs typeface="Microsoft Sans Serif" panose="020B0604020202020204" pitchFamily="34" charset="0"/>
                    </a:rPr>
                    <a:t>N11</a:t>
                  </a:r>
                </a:p>
              </p:txBody>
            </p:sp>
            <p:cxnSp>
              <p:nvCxnSpPr>
                <p:cNvPr id="76" name="Straight Connector 75">
                  <a:extLst>
                    <a:ext uri="{FF2B5EF4-FFF2-40B4-BE49-F238E27FC236}">
                      <a16:creationId xmlns:a16="http://schemas.microsoft.com/office/drawing/2014/main" id="{5460E22A-C452-4810-8E5F-07FAB6FF8985}"/>
                    </a:ext>
                  </a:extLst>
                </p:cNvPr>
                <p:cNvCxnSpPr>
                  <a:stCxn id="69" idx="2"/>
                </p:cNvCxnSpPr>
                <p:nvPr/>
              </p:nvCxnSpPr>
              <p:spPr>
                <a:xfrm flipH="1">
                  <a:off x="7979380" y="4748500"/>
                  <a:ext cx="250988" cy="978839"/>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sp>
              <p:nvSpPr>
                <p:cNvPr id="77" name="TextBox 76">
                  <a:extLst>
                    <a:ext uri="{FF2B5EF4-FFF2-40B4-BE49-F238E27FC236}">
                      <a16:creationId xmlns:a16="http://schemas.microsoft.com/office/drawing/2014/main" id="{40A9A448-68AB-46A7-BBE7-8AF87D5178F9}"/>
                    </a:ext>
                  </a:extLst>
                </p:cNvPr>
                <p:cNvSpPr txBox="1"/>
                <p:nvPr/>
              </p:nvSpPr>
              <p:spPr>
                <a:xfrm>
                  <a:off x="8189174" y="5115226"/>
                  <a:ext cx="261290" cy="118174"/>
                </a:xfrm>
                <a:prstGeom prst="rect">
                  <a:avLst/>
                </a:prstGeom>
              </p:spPr>
              <p:txBody>
                <a:bodyPr wrap="square" lIns="0" tIns="0" rIns="0" bIns="0" rtlCol="0">
                  <a:spAutoFit/>
                </a:bodyPr>
                <a:lstStyle/>
                <a:p>
                  <a:pPr algn="l">
                    <a:lnSpc>
                      <a:spcPct val="96000"/>
                    </a:lnSpc>
                  </a:pPr>
                  <a:r>
                    <a:rPr lang="en-US" sz="800">
                      <a:latin typeface="Qualcomm Next"/>
                      <a:cs typeface="Microsoft Sans Serif" panose="020B0604020202020204" pitchFamily="34" charset="0"/>
                    </a:rPr>
                    <a:t>N2</a:t>
                  </a:r>
                </a:p>
              </p:txBody>
            </p:sp>
            <p:sp>
              <p:nvSpPr>
                <p:cNvPr id="78" name="TextBox 77">
                  <a:extLst>
                    <a:ext uri="{FF2B5EF4-FFF2-40B4-BE49-F238E27FC236}">
                      <a16:creationId xmlns:a16="http://schemas.microsoft.com/office/drawing/2014/main" id="{11BC68DC-0AF4-4019-B7B2-98FAD6A44451}"/>
                    </a:ext>
                  </a:extLst>
                </p:cNvPr>
                <p:cNvSpPr txBox="1"/>
                <p:nvPr/>
              </p:nvSpPr>
              <p:spPr>
                <a:xfrm>
                  <a:off x="7564911" y="4502680"/>
                  <a:ext cx="261290" cy="118174"/>
                </a:xfrm>
                <a:prstGeom prst="rect">
                  <a:avLst/>
                </a:prstGeom>
              </p:spPr>
              <p:txBody>
                <a:bodyPr wrap="square" lIns="0" tIns="0" rIns="0" bIns="0" rtlCol="0">
                  <a:spAutoFit/>
                </a:bodyPr>
                <a:lstStyle/>
                <a:p>
                  <a:pPr algn="l">
                    <a:lnSpc>
                      <a:spcPct val="96000"/>
                    </a:lnSpc>
                  </a:pPr>
                  <a:r>
                    <a:rPr lang="en-US" sz="800">
                      <a:latin typeface="Qualcomm Next"/>
                      <a:cs typeface="Microsoft Sans Serif" panose="020B0604020202020204" pitchFamily="34" charset="0"/>
                    </a:rPr>
                    <a:t>N1</a:t>
                  </a:r>
                </a:p>
              </p:txBody>
            </p:sp>
            <p:cxnSp>
              <p:nvCxnSpPr>
                <p:cNvPr id="79" name="Straight Connector 78">
                  <a:extLst>
                    <a:ext uri="{FF2B5EF4-FFF2-40B4-BE49-F238E27FC236}">
                      <a16:creationId xmlns:a16="http://schemas.microsoft.com/office/drawing/2014/main" id="{FBFB9F9E-3DF2-4C40-94FA-198033B208AF}"/>
                    </a:ext>
                  </a:extLst>
                </p:cNvPr>
                <p:cNvCxnSpPr>
                  <a:cxnSpLocks/>
                  <a:endCxn id="67" idx="1"/>
                </p:cNvCxnSpPr>
                <p:nvPr/>
              </p:nvCxnSpPr>
              <p:spPr>
                <a:xfrm>
                  <a:off x="8525540" y="5900233"/>
                  <a:ext cx="809336" cy="0"/>
                </a:xfrm>
                <a:prstGeom prst="line">
                  <a:avLst/>
                </a:prstGeom>
                <a:ln w="12700" cap="rnd">
                  <a:solidFill>
                    <a:schemeClr val="bg1">
                      <a:lumMod val="1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80" name="Arc 79">
                  <a:extLst>
                    <a:ext uri="{FF2B5EF4-FFF2-40B4-BE49-F238E27FC236}">
                      <a16:creationId xmlns:a16="http://schemas.microsoft.com/office/drawing/2014/main" id="{3C1E36F9-2441-431D-861E-209CEAA50F59}"/>
                    </a:ext>
                  </a:extLst>
                </p:cNvPr>
                <p:cNvSpPr/>
                <p:nvPr/>
              </p:nvSpPr>
              <p:spPr>
                <a:xfrm>
                  <a:off x="5584247" y="4442529"/>
                  <a:ext cx="2327033" cy="237710"/>
                </a:xfrm>
                <a:prstGeom prst="arc">
                  <a:avLst/>
                </a:prstGeom>
                <a:ln w="12700" cap="rnd">
                  <a:solidFill>
                    <a:schemeClr val="bg1">
                      <a:lumMod val="1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Qualcomm Next"/>
                  </a:endParaRPr>
                </a:p>
              </p:txBody>
            </p:sp>
            <p:cxnSp>
              <p:nvCxnSpPr>
                <p:cNvPr id="82" name="Straight Connector 81">
                  <a:extLst>
                    <a:ext uri="{FF2B5EF4-FFF2-40B4-BE49-F238E27FC236}">
                      <a16:creationId xmlns:a16="http://schemas.microsoft.com/office/drawing/2014/main" id="{67E2A3D3-994C-4EAD-ABD9-F3AFA502E11F}"/>
                    </a:ext>
                  </a:extLst>
                </p:cNvPr>
                <p:cNvCxnSpPr>
                  <a:cxnSpLocks/>
                  <a:stCxn id="51" idx="4"/>
                </p:cNvCxnSpPr>
                <p:nvPr/>
              </p:nvCxnSpPr>
              <p:spPr>
                <a:xfrm flipH="1">
                  <a:off x="10306715" y="3759489"/>
                  <a:ext cx="1289050" cy="2126456"/>
                </a:xfrm>
                <a:prstGeom prst="line">
                  <a:avLst/>
                </a:prstGeom>
                <a:ln w="3175" cap="rnd">
                  <a:solidFill>
                    <a:schemeClr val="bg1">
                      <a:lumMod val="10000"/>
                    </a:schemeClr>
                  </a:solidFill>
                  <a:prstDash val="solid"/>
                  <a:round/>
                  <a:headEnd type="none" w="sm" len="sm"/>
                  <a:tailEnd type="none" w="sm" len="sm"/>
                </a:ln>
              </p:spPr>
              <p:style>
                <a:lnRef idx="1">
                  <a:schemeClr val="accent1"/>
                </a:lnRef>
                <a:fillRef idx="0">
                  <a:schemeClr val="accent1"/>
                </a:fillRef>
                <a:effectRef idx="0">
                  <a:schemeClr val="accent1"/>
                </a:effectRef>
                <a:fontRef idx="minor">
                  <a:schemeClr val="tx1"/>
                </a:fontRef>
              </p:style>
            </p:cxnSp>
          </p:grpSp>
          <p:sp>
            <p:nvSpPr>
              <p:cNvPr id="81" name="TextBox 80">
                <a:extLst>
                  <a:ext uri="{FF2B5EF4-FFF2-40B4-BE49-F238E27FC236}">
                    <a16:creationId xmlns:a16="http://schemas.microsoft.com/office/drawing/2014/main" id="{6FEFE6D6-75A2-4B94-8D66-0B674FB4E1E8}"/>
                  </a:ext>
                </a:extLst>
              </p:cNvPr>
              <p:cNvSpPr txBox="1"/>
              <p:nvPr/>
            </p:nvSpPr>
            <p:spPr>
              <a:xfrm>
                <a:off x="5729450" y="6290420"/>
                <a:ext cx="5592179" cy="215444"/>
              </a:xfrm>
              <a:prstGeom prst="rect">
                <a:avLst/>
              </a:prstGeom>
              <a:noFill/>
            </p:spPr>
            <p:txBody>
              <a:bodyPr wrap="square">
                <a:spAutoFit/>
              </a:bodyPr>
              <a:lstStyle/>
              <a:p>
                <a:pPr algn="ctr"/>
                <a:r>
                  <a:rPr lang="en-US" sz="800" i="1" dirty="0">
                    <a:effectLst/>
                    <a:latin typeface="Calibri" panose="020F0502020204030204" pitchFamily="34" charset="0"/>
                    <a:ea typeface="Calibri" panose="020F0502020204030204" pitchFamily="34" charset="0"/>
                  </a:rPr>
                  <a:t>Fig shows only an example diagram - some of the interfaces may vary, e.g. </a:t>
                </a:r>
                <a:r>
                  <a:rPr lang="en-US" sz="800" i="1" dirty="0">
                    <a:latin typeface="Calibri" panose="020F0502020204030204" pitchFamily="34" charset="0"/>
                    <a:ea typeface="Calibri" panose="020F0502020204030204" pitchFamily="34" charset="0"/>
                  </a:rPr>
                  <a:t>based</a:t>
                </a:r>
                <a:r>
                  <a:rPr lang="en-US" sz="800" i="1" dirty="0">
                    <a:effectLst/>
                    <a:latin typeface="Calibri" panose="020F0502020204030204" pitchFamily="34" charset="0"/>
                    <a:ea typeface="Calibri" panose="020F0502020204030204" pitchFamily="34" charset="0"/>
                  </a:rPr>
                  <a:t> on the deployment &amp; subscription scenario</a:t>
                </a:r>
                <a:endParaRPr lang="en-US" sz="800" dirty="0"/>
              </a:p>
            </p:txBody>
          </p:sp>
        </p:grpSp>
        <p:sp>
          <p:nvSpPr>
            <p:cNvPr id="84" name="Rectangle 83">
              <a:extLst>
                <a:ext uri="{FF2B5EF4-FFF2-40B4-BE49-F238E27FC236}">
                  <a16:creationId xmlns:a16="http://schemas.microsoft.com/office/drawing/2014/main" id="{BEFC3A44-8CB0-4276-860D-CAEDBD040191}"/>
                </a:ext>
              </a:extLst>
            </p:cNvPr>
            <p:cNvSpPr>
              <a:spLocks noChangeArrowheads="1"/>
            </p:cNvSpPr>
            <p:nvPr/>
          </p:nvSpPr>
          <p:spPr bwMode="auto">
            <a:xfrm>
              <a:off x="10650913" y="3350419"/>
              <a:ext cx="167930" cy="123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Next"/>
              </a:endParaRPr>
            </a:p>
          </p:txBody>
        </p:sp>
        <p:sp>
          <p:nvSpPr>
            <p:cNvPr id="83" name="Rectangle 173">
              <a:extLst>
                <a:ext uri="{FF2B5EF4-FFF2-40B4-BE49-F238E27FC236}">
                  <a16:creationId xmlns:a16="http://schemas.microsoft.com/office/drawing/2014/main" id="{37F87DF2-C329-4FB6-9E0B-23A169373D6E}"/>
                </a:ext>
              </a:extLst>
            </p:cNvPr>
            <p:cNvSpPr>
              <a:spLocks noChangeArrowheads="1"/>
            </p:cNvSpPr>
            <p:nvPr/>
          </p:nvSpPr>
          <p:spPr bwMode="auto">
            <a:xfrm>
              <a:off x="10672633" y="3348326"/>
              <a:ext cx="11702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rgbClr val="000000"/>
                  </a:solidFill>
                  <a:effectLst/>
                  <a:latin typeface="Qualcomm Next"/>
                </a:rPr>
                <a:t>N6</a:t>
              </a:r>
              <a:endParaRPr kumimoji="0" lang="en-US" altLang="en-US" sz="1800" b="0" i="0" u="none" strike="noStrike" cap="none" normalizeH="0" baseline="0" dirty="0">
                <a:ln>
                  <a:noFill/>
                </a:ln>
                <a:solidFill>
                  <a:schemeClr val="tx1"/>
                </a:solidFill>
                <a:effectLst/>
                <a:latin typeface="Qualcomm Next"/>
              </a:endParaRPr>
            </a:p>
          </p:txBody>
        </p:sp>
        <p:sp>
          <p:nvSpPr>
            <p:cNvPr id="85" name="TextBox 84">
              <a:extLst>
                <a:ext uri="{FF2B5EF4-FFF2-40B4-BE49-F238E27FC236}">
                  <a16:creationId xmlns:a16="http://schemas.microsoft.com/office/drawing/2014/main" id="{18EB8632-C010-489C-8E58-A735A7245E17}"/>
                </a:ext>
              </a:extLst>
            </p:cNvPr>
            <p:cNvSpPr txBox="1"/>
            <p:nvPr/>
          </p:nvSpPr>
          <p:spPr>
            <a:xfrm>
              <a:off x="10582794" y="5024269"/>
              <a:ext cx="261290" cy="118174"/>
            </a:xfrm>
            <a:prstGeom prst="rect">
              <a:avLst/>
            </a:prstGeom>
          </p:spPr>
          <p:txBody>
            <a:bodyPr wrap="square" lIns="0" tIns="0" rIns="0" bIns="0" rtlCol="0">
              <a:spAutoFit/>
            </a:bodyPr>
            <a:lstStyle/>
            <a:p>
              <a:pPr algn="l">
                <a:lnSpc>
                  <a:spcPct val="96000"/>
                </a:lnSpc>
              </a:pPr>
              <a:r>
                <a:rPr lang="en-US" sz="800" dirty="0">
                  <a:latin typeface="Qualcomm Next"/>
                  <a:cs typeface="Microsoft Sans Serif" panose="020B0604020202020204" pitchFamily="34" charset="0"/>
                </a:rPr>
                <a:t>N6</a:t>
              </a:r>
            </a:p>
          </p:txBody>
        </p:sp>
      </p:grpSp>
    </p:spTree>
    <p:extLst>
      <p:ext uri="{BB962C8B-B14F-4D97-AF65-F5344CB8AC3E}">
        <p14:creationId xmlns:p14="http://schemas.microsoft.com/office/powerpoint/2010/main" val="1541569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16x9" id="{4404348F-4D77-4D05-AA2E-5473CB5E7535}" vid="{5D270BC1-EB11-4337-BB81-7F68E05303D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58642e5abc2339605bfe118ff25d5509">
  <xsd:schema xmlns:xsd="http://www.w3.org/2001/XMLSchema" xmlns:xs="http://www.w3.org/2001/XMLSchema" xmlns:p="http://schemas.microsoft.com/office/2006/metadata/properties" xmlns:ns3="bcc01d59-85de-4ef9-881e-76d8b6a6f841" xmlns:ns4="4b1de6fe-44aa-4e13-b7e7-ab260d1ea5f8" targetNamespace="http://schemas.microsoft.com/office/2006/metadata/properties" ma:root="true" ma:fieldsID="1e5412fdd2abbddcb7edc8234e7026ee" ns3:_="" ns4:_="">
    <xsd:import namespace="bcc01d59-85de-4ef9-881e-76d8b6a6f841"/>
    <xsd:import namespace="4b1de6fe-44aa-4e13-b7e7-ab260d1ea5f8"/>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AutoKeyPoints" minOccurs="0"/>
                <xsd:element ref="ns3:MediaServiceKeyPoints"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2.xml><?xml version="1.0" encoding="utf-8"?>
<ds:datastoreItem xmlns:ds="http://schemas.openxmlformats.org/officeDocument/2006/customXml" ds:itemID="{63B59175-3A51-40E6-BFB0-7D5A920A0256}">
  <ds:schemaRefs>
    <ds:schemaRef ds:uri="4b1de6fe-44aa-4e13-b7e7-ab260d1ea5f8"/>
    <ds:schemaRef ds:uri="bcc01d59-85de-4ef9-881e-76d8b6a6f84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45230DE-62DB-43E1-8074-0E224BDBB3A0}">
  <ds:schemaRefs>
    <ds:schemaRef ds:uri="http://purl.org/dc/terms/"/>
    <ds:schemaRef ds:uri="http://schemas.openxmlformats.org/package/2006/metadata/core-properties"/>
    <ds:schemaRef ds:uri="4b1de6fe-44aa-4e13-b7e7-ab260d1ea5f8"/>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bcc01d59-85de-4ef9-881e-76d8b6a6f841"/>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Introduction to the Patenting Process</Template>
  <TotalTime>688</TotalTime>
  <Words>1270</Words>
  <Application>Microsoft Office PowerPoint</Application>
  <PresentationFormat>Widescreen</PresentationFormat>
  <Paragraphs>259</Paragraphs>
  <Slides>13</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13</vt:i4>
      </vt:variant>
    </vt:vector>
  </HeadingPairs>
  <TitlesOfParts>
    <vt:vector size="22" baseType="lpstr">
      <vt:lpstr>Arial</vt:lpstr>
      <vt:lpstr>Calibri</vt:lpstr>
      <vt:lpstr>Century Gothic</vt:lpstr>
      <vt:lpstr>Microsoft Sans Serif</vt:lpstr>
      <vt:lpstr>Qualcomm Next</vt:lpstr>
      <vt:lpstr>Qualcomm Executive External</vt:lpstr>
      <vt:lpstr>Visio</vt:lpstr>
      <vt:lpstr>Visio.Drawing.11</vt:lpstr>
      <vt:lpstr>Picture</vt:lpstr>
      <vt:lpstr> Upper Layer TRaffic Aggregation and Steering, over dual 3GPP access (ULTRAS)</vt:lpstr>
      <vt:lpstr>High-level Proposal: Summary</vt:lpstr>
      <vt:lpstr>Motivations and Target scenarios</vt:lpstr>
      <vt:lpstr>Use cases</vt:lpstr>
      <vt:lpstr>Existing reqs &amp; functionalities                           Gaps</vt:lpstr>
      <vt:lpstr>PowerPoint Presentation</vt:lpstr>
      <vt:lpstr>Annex A</vt:lpstr>
      <vt:lpstr>Scenarios: Single PLMN</vt:lpstr>
      <vt:lpstr>Scenarios: PLMN + PLMN</vt:lpstr>
      <vt:lpstr>Scenarios: PLMN + SNPN</vt:lpstr>
      <vt:lpstr>Annex B</vt:lpstr>
      <vt:lpstr>ATSSS aspects</vt:lpstr>
      <vt:lpstr>ATSSS aspects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FS_ATSSS_Ph3: Dual 3GPP access for PLMN + SNPN and PLMN + PLMN</dc:title>
  <dc:creator>Pamela Soggu</dc:creator>
  <cp:lastModifiedBy>Qualcomm1</cp:lastModifiedBy>
  <cp:revision>5</cp:revision>
  <dcterms:created xsi:type="dcterms:W3CDTF">2020-07-14T20:23:13Z</dcterms:created>
  <dcterms:modified xsi:type="dcterms:W3CDTF">2022-02-11T13:26:52Z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y fmtid="{D5CDD505-2E9C-101B-9397-08002B2CF9AE}" pid="6" name="_AdHocReviewCycleID">
    <vt:i4>-510710237</vt:i4>
  </property>
  <property fmtid="{D5CDD505-2E9C-101B-9397-08002B2CF9AE}" pid="7" name="_NewReviewCycle">
    <vt:lpwstr/>
  </property>
  <property fmtid="{D5CDD505-2E9C-101B-9397-08002B2CF9AE}" pid="8" name="_EmailSubject">
    <vt:lpwstr>Upload training material to IPIQ</vt:lpwstr>
  </property>
  <property fmtid="{D5CDD505-2E9C-101B-9397-08002B2CF9AE}" pid="9" name="_AuthorEmail">
    <vt:lpwstr>psoggu@qualcomm.com</vt:lpwstr>
  </property>
  <property fmtid="{D5CDD505-2E9C-101B-9397-08002B2CF9AE}" pid="10" name="_AuthorEmailDisplayName">
    <vt:lpwstr>Pamela Soggu</vt:lpwstr>
  </property>
  <property fmtid="{D5CDD505-2E9C-101B-9397-08002B2CF9AE}" pid="11" name="_PreviousAdHocReviewCycleID">
    <vt:i4>-510710237</vt:i4>
  </property>
</Properties>
</file>