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1" r:id="rId3"/>
  </p:sldMasterIdLst>
  <p:notesMasterIdLst>
    <p:notesMasterId r:id="rId10"/>
  </p:notesMasterIdLst>
  <p:sldIdLst>
    <p:sldId id="270" r:id="rId4"/>
    <p:sldId id="267" r:id="rId5"/>
    <p:sldId id="269" r:id="rId6"/>
    <p:sldId id="263" r:id="rId7"/>
    <p:sldId id="262" r:id="rId8"/>
    <p:sldId id="26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t>2022-02-15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t>‹#›</a:t>
            </a:fld>
            <a:endParaRPr lang="zh-CN" altLang="en-US"/>
          </a:p>
        </p:txBody>
      </p:sp>
    </p:spTree>
    <p:extLst>
      <p:ext uri="{BB962C8B-B14F-4D97-AF65-F5344CB8AC3E}">
        <p14:creationId xmlns:p14="http://schemas.microsoft.com/office/powerpoint/2010/main" val="3177139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629311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Our earth is facing a very critical time in controlling the carbon releasing. Carbon green and carbon neutral are very heat concepts which were raised these days. In the European Green Deal, it states that Europe is “Striving to be the first climate-neutral continent”, and China has also set the goal of reaching emission peak in 2030 and achieving carbon neutral in 2060. So carbon-neutral is the shared goal of global, and we also need to consider the carbon emission in communication field.</a:t>
            </a:r>
          </a:p>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2</a:t>
            </a:fld>
            <a:endParaRPr lang="zh-CN" altLang="en-US"/>
          </a:p>
        </p:txBody>
      </p:sp>
    </p:spTree>
    <p:extLst>
      <p:ext uri="{BB962C8B-B14F-4D97-AF65-F5344CB8AC3E}">
        <p14:creationId xmlns:p14="http://schemas.microsoft.com/office/powerpoint/2010/main" val="365633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06339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8210304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3610140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919187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12344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0318083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0031752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10"/>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1"/>
        </a:buBlip>
        <a:defRPr sz="3200">
          <a:solidFill>
            <a:schemeClr val="tx1"/>
          </a:solidFill>
          <a:latin typeface="+mn-lt"/>
        </a:defRPr>
      </a:lvl2pPr>
      <a:lvl3pPr marL="1522413" indent="-303213" algn="l" rtl="0" eaLnBrk="1" fontAlgn="base" hangingPunct="1">
        <a:spcBef>
          <a:spcPct val="20000"/>
        </a:spcBef>
        <a:spcAft>
          <a:spcPct val="0"/>
        </a:spcAft>
        <a:buBlip>
          <a:blip r:embed="rId12"/>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57032538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213097379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1.xml"/><Relationship Id="rId1" Type="http://schemas.openxmlformats.org/officeDocument/2006/relationships/themeOverride" Target="../theme/themeOverride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3.png"/><Relationship Id="rId2" Type="http://schemas.openxmlformats.org/officeDocument/2006/relationships/vmlDrawing" Target="../drawings/vmlDrawing1.vml"/><Relationship Id="rId1" Type="http://schemas.openxmlformats.org/officeDocument/2006/relationships/themeOverride" Target="../theme/themeOverride3.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a:solidFill>
                  <a:schemeClr val="bg1"/>
                </a:solidFill>
                <a:latin typeface="Arial" panose="020B0604020202020204" pitchFamily="34" charset="0"/>
              </a:rPr>
              <a:t>S1-220008</a:t>
            </a:r>
            <a:r>
              <a:rPr lang="en-GB" altLang="en-US" sz="1067" dirty="0">
                <a:solidFill>
                  <a:schemeClr val="bg1"/>
                </a:solidFill>
                <a:latin typeface="Arial" panose="020B0604020202020204" pitchFamily="34" charset="0"/>
              </a:rPr>
              <a:t>, 3GPP TSG SA1#97e, 14 - 24 February 2022, e-meeting</a:t>
            </a: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a:spLocks/>
          </p:cNvSpPr>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kern="0" dirty="0" smtClean="0"/>
              <a:t>Motivation of </a:t>
            </a:r>
            <a:r>
              <a:rPr lang="en-GB" altLang="zh-CN" kern="0" dirty="0" smtClean="0"/>
              <a:t>Study on System Enhancements for Reducing Carbon Emissions</a:t>
            </a:r>
            <a:endParaRPr lang="zh-CN" altLang="en-US" kern="0" dirty="0"/>
          </a:p>
        </p:txBody>
      </p:sp>
    </p:spTree>
    <p:extLst>
      <p:ext uri="{BB962C8B-B14F-4D97-AF65-F5344CB8AC3E}">
        <p14:creationId xmlns:p14="http://schemas.microsoft.com/office/powerpoint/2010/main" val="376457260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 and typical scenarios</a:t>
            </a:r>
            <a:endParaRPr lang="zh-CN" altLang="en-US" sz="3600" dirty="0"/>
          </a:p>
        </p:txBody>
      </p:sp>
      <p:sp>
        <p:nvSpPr>
          <p:cNvPr id="3" name="矩形 2"/>
          <p:cNvSpPr/>
          <p:nvPr/>
        </p:nvSpPr>
        <p:spPr>
          <a:xfrm>
            <a:off x="533714" y="2069515"/>
            <a:ext cx="4910407" cy="4154984"/>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GB" altLang="zh-CN" dirty="0" smtClean="0">
                <a:solidFill>
                  <a:srgbClr val="000000"/>
                </a:solidFill>
                <a:latin typeface="+mj-lt"/>
                <a:ea typeface="等线" panose="02010600030101010101" pitchFamily="2" charset="-122"/>
              </a:rPr>
              <a:t>Existing </a:t>
            </a:r>
            <a:r>
              <a:rPr lang="en-GB" altLang="zh-CN" dirty="0" smtClean="0">
                <a:solidFill>
                  <a:srgbClr val="000000"/>
                </a:solidFill>
                <a:latin typeface="+mj-lt"/>
                <a:ea typeface="等线" panose="02010600030101010101" pitchFamily="2" charset="-122"/>
              </a:rPr>
              <a:t>study of EE in SA, SA5 and </a:t>
            </a:r>
            <a:r>
              <a:rPr lang="en-GB" altLang="zh-CN" dirty="0" smtClean="0">
                <a:solidFill>
                  <a:srgbClr val="000000"/>
                </a:solidFill>
                <a:latin typeface="+mj-lt"/>
                <a:ea typeface="等线" panose="02010600030101010101" pitchFamily="2" charset="-122"/>
              </a:rPr>
              <a:t>RAN, </a:t>
            </a:r>
            <a:r>
              <a:rPr lang="en-GB" altLang="zh-CN" dirty="0"/>
              <a:t>SA5 and RAN are working on certain aspects </a:t>
            </a:r>
            <a:r>
              <a:rPr lang="en-GB" altLang="zh-CN" dirty="0" smtClean="0"/>
              <a:t>which </a:t>
            </a:r>
            <a:r>
              <a:rPr lang="en-GB" altLang="zh-CN" dirty="0"/>
              <a:t>could be further utilized</a:t>
            </a:r>
            <a:endParaRPr lang="en-GB" altLang="zh-CN" dirty="0" smtClean="0">
              <a:solidFill>
                <a:srgbClr val="000000"/>
              </a:solidFill>
              <a:latin typeface="+mj-lt"/>
              <a:ea typeface="等线" panose="02010600030101010101" pitchFamily="2" charset="-122"/>
            </a:endParaRP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There’s </a:t>
            </a:r>
            <a:r>
              <a:rPr lang="en-US" altLang="zh-CN" dirty="0" smtClean="0">
                <a:solidFill>
                  <a:srgbClr val="000000"/>
                </a:solidFill>
                <a:latin typeface="+mj-lt"/>
                <a:ea typeface="等线" panose="02010600030101010101" pitchFamily="2" charset="-122"/>
              </a:rPr>
              <a:t>gap in </a:t>
            </a:r>
            <a:r>
              <a:rPr lang="en-GB" altLang="zh-CN" dirty="0" smtClean="0">
                <a:solidFill>
                  <a:srgbClr val="000000"/>
                </a:solidFill>
                <a:latin typeface="+mj-lt"/>
                <a:ea typeface="等线" panose="02010600030101010101" pitchFamily="2" charset="-122"/>
              </a:rPr>
              <a:t>generating systematic requirements to controlling </a:t>
            </a:r>
            <a:r>
              <a:rPr lang="en-GB" altLang="zh-CN" dirty="0">
                <a:solidFill>
                  <a:srgbClr val="000000"/>
                </a:solidFill>
                <a:latin typeface="+mj-lt"/>
                <a:ea typeface="等线" panose="02010600030101010101" pitchFamily="2" charset="-122"/>
              </a:rPr>
              <a:t>the carbon </a:t>
            </a:r>
            <a:r>
              <a:rPr lang="en-GB" altLang="zh-CN" dirty="0" smtClean="0">
                <a:solidFill>
                  <a:srgbClr val="000000"/>
                </a:solidFill>
                <a:latin typeface="+mj-lt"/>
                <a:ea typeface="等线" panose="02010600030101010101" pitchFamily="2" charset="-122"/>
              </a:rPr>
              <a:t>releasing </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Reduce energy consumption which is benefit </a:t>
            </a:r>
            <a:r>
              <a:rPr lang="en-US" altLang="zh-CN" dirty="0">
                <a:solidFill>
                  <a:srgbClr val="000000"/>
                </a:solidFill>
                <a:latin typeface="+mj-lt"/>
                <a:ea typeface="等线" panose="02010600030101010101" pitchFamily="2" charset="-122"/>
              </a:rPr>
              <a:t>from cost decreasing and benefit </a:t>
            </a:r>
            <a:r>
              <a:rPr lang="en-US" altLang="zh-CN" dirty="0" smtClean="0">
                <a:solidFill>
                  <a:srgbClr val="000000"/>
                </a:solidFill>
                <a:latin typeface="+mj-lt"/>
                <a:ea typeface="等线" panose="02010600030101010101" pitchFamily="2" charset="-122"/>
              </a:rPr>
              <a:t>increasing for equipment producer and operators</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Introduce </a:t>
            </a:r>
            <a:r>
              <a:rPr lang="en-US" altLang="zh-CN" dirty="0">
                <a:solidFill>
                  <a:srgbClr val="000000"/>
                </a:solidFill>
                <a:latin typeface="+mj-lt"/>
                <a:ea typeface="等线" panose="02010600030101010101" pitchFamily="2" charset="-122"/>
              </a:rPr>
              <a:t>connection, route and resource </a:t>
            </a:r>
            <a:r>
              <a:rPr lang="en-US" altLang="zh-CN">
                <a:solidFill>
                  <a:srgbClr val="000000"/>
                </a:solidFill>
                <a:latin typeface="+mj-lt"/>
                <a:ea typeface="等线" panose="02010600030101010101" pitchFamily="2" charset="-122"/>
              </a:rPr>
              <a:t>selection </a:t>
            </a:r>
            <a:r>
              <a:rPr lang="en-US" altLang="zh-CN" smtClean="0">
                <a:solidFill>
                  <a:srgbClr val="000000"/>
                </a:solidFill>
                <a:latin typeface="+mj-lt"/>
                <a:ea typeface="等线" panose="02010600030101010101" pitchFamily="2" charset="-122"/>
              </a:rPr>
              <a:t>and signal </a:t>
            </a:r>
            <a:r>
              <a:rPr lang="en-US" altLang="zh-CN" dirty="0" smtClean="0">
                <a:solidFill>
                  <a:srgbClr val="000000"/>
                </a:solidFill>
                <a:latin typeface="+mj-lt"/>
                <a:ea typeface="等线" panose="02010600030101010101" pitchFamily="2" charset="-122"/>
              </a:rPr>
              <a:t>aspect in considering control carbon </a:t>
            </a:r>
            <a:r>
              <a:rPr lang="en-US" altLang="zh-CN" dirty="0" smtClean="0">
                <a:solidFill>
                  <a:srgbClr val="000000"/>
                </a:solidFill>
                <a:latin typeface="+mj-lt"/>
                <a:ea typeface="等线" panose="02010600030101010101" pitchFamily="2" charset="-122"/>
              </a:rPr>
              <a:t>emission, etc.</a:t>
            </a:r>
            <a:endParaRPr lang="en-US" altLang="zh-CN" dirty="0" smtClean="0">
              <a:solidFill>
                <a:srgbClr val="000000"/>
              </a:solidFill>
              <a:latin typeface="+mj-lt"/>
              <a:ea typeface="等线" panose="02010600030101010101" pitchFamily="2" charset="-122"/>
            </a:endParaRPr>
          </a:p>
          <a:p>
            <a:pPr marL="285750" indent="-285750" hangingPunct="0">
              <a:spcAft>
                <a:spcPts val="900"/>
              </a:spcAft>
              <a:buFont typeface="Arial" panose="020B0604020202020204" pitchFamily="34" charset="0"/>
              <a:buChar char="•"/>
            </a:pPr>
            <a:endParaRPr lang="zh-CN" altLang="zh-CN" dirty="0">
              <a:solidFill>
                <a:srgbClr val="000000"/>
              </a:solidFill>
              <a:latin typeface="+mj-lt"/>
              <a:ea typeface="等线" panose="02010600030101010101" pitchFamily="2" charset="-122"/>
            </a:endParaRPr>
          </a:p>
        </p:txBody>
      </p:sp>
      <p:sp>
        <p:nvSpPr>
          <p:cNvPr id="4" name="标题 1"/>
          <p:cNvSpPr txBox="1">
            <a:spLocks/>
          </p:cNvSpPr>
          <p:nvPr/>
        </p:nvSpPr>
        <p:spPr bwMode="auto">
          <a:xfrm>
            <a:off x="371990"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Main goals &amp; benefits</a:t>
            </a:r>
            <a:endParaRPr lang="zh-CN" altLang="en-US" sz="2800" kern="0" dirty="0">
              <a:solidFill>
                <a:schemeClr val="accent3">
                  <a:lumMod val="75000"/>
                </a:schemeClr>
              </a:solidFill>
            </a:endParaRPr>
          </a:p>
        </p:txBody>
      </p:sp>
      <p:sp>
        <p:nvSpPr>
          <p:cNvPr id="5" name="标题 1"/>
          <p:cNvSpPr txBox="1">
            <a:spLocks/>
          </p:cNvSpPr>
          <p:nvPr/>
        </p:nvSpPr>
        <p:spPr bwMode="auto">
          <a:xfrm>
            <a:off x="6268166"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Target scenarios</a:t>
            </a:r>
            <a:endParaRPr lang="zh-CN" altLang="en-US" sz="2800" kern="0" dirty="0">
              <a:solidFill>
                <a:schemeClr val="accent3">
                  <a:lumMod val="75000"/>
                </a:schemeClr>
              </a:solidFill>
            </a:endParaRPr>
          </a:p>
        </p:txBody>
      </p:sp>
      <p:sp>
        <p:nvSpPr>
          <p:cNvPr id="6" name="矩形 5"/>
          <p:cNvSpPr/>
          <p:nvPr/>
        </p:nvSpPr>
        <p:spPr>
          <a:xfrm>
            <a:off x="6686353" y="2639177"/>
            <a:ext cx="4973068" cy="2285241"/>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1: </a:t>
            </a:r>
            <a:r>
              <a:rPr lang="en-US" altLang="zh-CN" sz="2000" kern="0" dirty="0"/>
              <a:t>satellite and terrestrial integrated cover</a:t>
            </a:r>
          </a:p>
          <a:p>
            <a:pPr marL="285750" indent="-285750" hangingPunct="0">
              <a:spcAft>
                <a:spcPts val="900"/>
              </a:spcAft>
              <a:buFont typeface="Arial" panose="020B0604020202020204" pitchFamily="34" charset="0"/>
              <a:buChar char="•"/>
            </a:pPr>
            <a:r>
              <a:rPr lang="en-US" altLang="zh-CN" sz="2000" kern="0" dirty="0"/>
              <a:t>Use case 2: </a:t>
            </a:r>
            <a:r>
              <a:rPr lang="en-US" altLang="zh-CN" sz="2000" dirty="0" smtClean="0">
                <a:solidFill>
                  <a:srgbClr val="000000"/>
                </a:solidFill>
                <a:latin typeface="+mj-lt"/>
                <a:ea typeface="等线" panose="02010600030101010101" pitchFamily="2" charset="-122"/>
              </a:rPr>
              <a:t>switch </a:t>
            </a:r>
            <a:r>
              <a:rPr lang="en-US" altLang="zh-CN" sz="2000" dirty="0">
                <a:solidFill>
                  <a:srgbClr val="000000"/>
                </a:solidFill>
                <a:latin typeface="+mj-lt"/>
                <a:ea typeface="等线" panose="02010600030101010101" pitchFamily="2" charset="-122"/>
              </a:rPr>
              <a:t>off certain base station for energy saving</a:t>
            </a:r>
            <a:endParaRPr lang="en-GB" altLang="zh-CN" sz="2000" dirty="0" smtClean="0">
              <a:solidFill>
                <a:srgbClr val="000000"/>
              </a:solidFill>
              <a:latin typeface="+mj-lt"/>
              <a:ea typeface="等线" panose="02010600030101010101" pitchFamily="2" charset="-122"/>
            </a:endParaRPr>
          </a:p>
          <a:p>
            <a:pPr marL="285750" indent="-285750" hangingPunct="0">
              <a:spcAft>
                <a:spcPts val="900"/>
              </a:spcAft>
              <a:buFont typeface="Arial" panose="020B0604020202020204" pitchFamily="34" charset="0"/>
              <a:buChar char="•"/>
            </a:pPr>
            <a:r>
              <a:rPr lang="en-US" altLang="zh-CN" sz="2000" kern="0" dirty="0"/>
              <a:t>Use case 3: </a:t>
            </a:r>
            <a:r>
              <a:rPr lang="en-US" altLang="zh-CN" sz="2000" dirty="0" smtClean="0"/>
              <a:t>heterogeneous </a:t>
            </a:r>
            <a:r>
              <a:rPr lang="en-US" altLang="zh-CN" sz="2000" dirty="0"/>
              <a:t>connection</a:t>
            </a:r>
          </a:p>
          <a:p>
            <a:pPr marL="285750" indent="-285750" hangingPunct="0">
              <a:spcAft>
                <a:spcPts val="900"/>
              </a:spcAft>
              <a:buFont typeface="Arial" panose="020B0604020202020204" pitchFamily="34" charset="0"/>
              <a:buChar char="•"/>
            </a:pPr>
            <a:r>
              <a:rPr lang="en-US" altLang="zh-CN" sz="2000" kern="0" dirty="0" smtClean="0"/>
              <a:t>Use </a:t>
            </a:r>
            <a:r>
              <a:rPr lang="en-US" altLang="zh-CN" sz="2000" kern="0" dirty="0"/>
              <a:t>case </a:t>
            </a:r>
            <a:r>
              <a:rPr lang="en-US" altLang="zh-CN" sz="2000" kern="0" dirty="0" smtClean="0"/>
              <a:t>4: dual connectivity</a:t>
            </a:r>
            <a:endParaRPr lang="en-US" altLang="zh-CN" sz="2000" kern="0" dirty="0"/>
          </a:p>
        </p:txBody>
      </p:sp>
    </p:spTree>
    <p:extLst>
      <p:ext uri="{BB962C8B-B14F-4D97-AF65-F5344CB8AC3E}">
        <p14:creationId xmlns:p14="http://schemas.microsoft.com/office/powerpoint/2010/main" val="1281540604"/>
      </p:ext>
    </p:extLst>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1: </a:t>
            </a:r>
            <a:r>
              <a:rPr lang="en-US" altLang="zh-CN" sz="2400" b="1" kern="0" dirty="0"/>
              <a:t>satellite and terrestrial integrated cover</a:t>
            </a:r>
            <a:endParaRPr lang="zh-CN" altLang="en-US" sz="2400" b="1" kern="0" dirty="0"/>
          </a:p>
        </p:txBody>
      </p:sp>
      <p:sp>
        <p:nvSpPr>
          <p:cNvPr id="44" name="矩形 43"/>
          <p:cNvSpPr/>
          <p:nvPr/>
        </p:nvSpPr>
        <p:spPr>
          <a:xfrm>
            <a:off x="4149213" y="892852"/>
            <a:ext cx="7885472" cy="3877985"/>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5G-Advanced network consider involve satellite. RAN, 5GC NF, Application can be deployed in ground or satellite. In critical area, network may access via satellite only. </a:t>
            </a:r>
            <a:r>
              <a:rPr lang="en-US" altLang="zh-CN" dirty="0" smtClean="0">
                <a:solidFill>
                  <a:srgbClr val="000000"/>
                </a:solidFill>
                <a:ea typeface="等线" panose="02010600030101010101" pitchFamily="2" charset="-122"/>
                <a:cs typeface="Times New Roman" panose="02020603050405020304" pitchFamily="18" charset="0"/>
              </a:rPr>
              <a:t>In </a:t>
            </a:r>
            <a:r>
              <a:rPr lang="en-US" altLang="zh-CN" dirty="0">
                <a:solidFill>
                  <a:srgbClr val="000000"/>
                </a:solidFill>
                <a:ea typeface="等线" panose="02010600030101010101" pitchFamily="2" charset="-122"/>
                <a:cs typeface="Times New Roman" panose="02020603050405020304" pitchFamily="18" charset="0"/>
              </a:rPr>
              <a:t>some area, UE can access network via both RAN in ground and satellite.</a:t>
            </a:r>
          </a:p>
          <a:p>
            <a:pPr marL="742950" lvl="2" indent="-285750" hangingPunct="0">
              <a:spcAft>
                <a:spcPts val="900"/>
              </a:spcAft>
              <a:buFont typeface="Arial" panose="020B0604020202020204" pitchFamily="34" charset="0"/>
              <a:buChar char="•"/>
            </a:pPr>
            <a:r>
              <a:rPr lang="en-US" altLang="zh-CN" dirty="0" smtClean="0">
                <a:solidFill>
                  <a:srgbClr val="000000"/>
                </a:solidFill>
                <a:ea typeface="等线" panose="02010600030101010101" pitchFamily="2" charset="-122"/>
                <a:cs typeface="Times New Roman" panose="02020603050405020304" pitchFamily="18" charset="0"/>
              </a:rPr>
              <a:t>Bring </a:t>
            </a:r>
            <a:r>
              <a:rPr lang="en-US" altLang="zh-CN" dirty="0" smtClean="0">
                <a:solidFill>
                  <a:srgbClr val="000000"/>
                </a:solidFill>
                <a:ea typeface="等线" panose="02010600030101010101" pitchFamily="2" charset="-122"/>
                <a:cs typeface="Times New Roman" panose="02020603050405020304" pitchFamily="18" charset="0"/>
              </a:rPr>
              <a:t>in </a:t>
            </a:r>
            <a:r>
              <a:rPr lang="en-US" altLang="zh-CN" b="1" dirty="0" smtClean="0">
                <a:solidFill>
                  <a:srgbClr val="000000"/>
                </a:solidFill>
                <a:ea typeface="等线" panose="02010600030101010101" pitchFamily="2" charset="-122"/>
                <a:cs typeface="Times New Roman" panose="02020603050405020304" pitchFamily="18" charset="0"/>
              </a:rPr>
              <a:t>methods of evaluate systematic level of carbon emission</a:t>
            </a:r>
            <a:endParaRPr lang="en-US" altLang="zh-CN" b="1" dirty="0" smtClean="0">
              <a:solidFill>
                <a:srgbClr val="000000"/>
              </a:solidFill>
              <a:ea typeface="等线" panose="02010600030101010101" pitchFamily="2" charset="-122"/>
              <a:cs typeface="Times New Roman" panose="02020603050405020304" pitchFamily="18" charset="0"/>
            </a:endParaRPr>
          </a:p>
          <a:p>
            <a:pPr marL="742950" lvl="2" indent="-285750" hangingPunct="0">
              <a:spcAft>
                <a:spcPts val="900"/>
              </a:spcAft>
              <a:buFont typeface="Arial" panose="020B0604020202020204" pitchFamily="34" charset="0"/>
              <a:buChar char="•"/>
            </a:pPr>
            <a:r>
              <a:rPr lang="en-US" altLang="zh-CN" b="1" dirty="0" smtClean="0">
                <a:solidFill>
                  <a:srgbClr val="000000"/>
                </a:solidFill>
                <a:ea typeface="等线" panose="02010600030101010101" pitchFamily="2" charset="-122"/>
                <a:cs typeface="Times New Roman" panose="02020603050405020304" pitchFamily="18" charset="0"/>
              </a:rPr>
              <a:t>Consider carbon emission as a dimension in </a:t>
            </a:r>
            <a:r>
              <a:rPr lang="en-US" altLang="zh-CN" b="1" dirty="0" smtClean="0">
                <a:solidFill>
                  <a:srgbClr val="000000"/>
                </a:solidFill>
                <a:ea typeface="等线" panose="02010600030101010101" pitchFamily="2" charset="-122"/>
                <a:cs typeface="Times New Roman" panose="02020603050405020304" pitchFamily="18" charset="0"/>
              </a:rPr>
              <a:t>routing </a:t>
            </a:r>
            <a:r>
              <a:rPr lang="en-US" altLang="zh-CN" b="1" dirty="0" smtClean="0">
                <a:solidFill>
                  <a:srgbClr val="000000"/>
                </a:solidFill>
                <a:ea typeface="等线" panose="02010600030101010101" pitchFamily="2" charset="-122"/>
                <a:cs typeface="Times New Roman" panose="02020603050405020304" pitchFamily="18" charset="0"/>
              </a:rPr>
              <a:t>selection</a:t>
            </a:r>
            <a:r>
              <a:rPr lang="en-US" altLang="zh-CN" dirty="0" smtClean="0">
                <a:solidFill>
                  <a:srgbClr val="000000"/>
                </a:solidFill>
                <a:ea typeface="等线" panose="02010600030101010101" pitchFamily="2" charset="-122"/>
                <a:cs typeface="Times New Roman" panose="02020603050405020304" pitchFamily="18" charset="0"/>
              </a:rPr>
              <a:t>. </a:t>
            </a:r>
            <a:r>
              <a:rPr lang="en-US" altLang="zh-CN" dirty="0">
                <a:solidFill>
                  <a:srgbClr val="000000"/>
                </a:solidFill>
                <a:ea typeface="等线" panose="02010600030101010101" pitchFamily="2" charset="-122"/>
                <a:cs typeface="Times New Roman" panose="02020603050405020304" pitchFamily="18" charset="0"/>
              </a:rPr>
              <a:t>Especially in long distance communication, multi-hop routing will lead to energy consumption</a:t>
            </a:r>
            <a:r>
              <a:rPr lang="en-US" altLang="zh-CN" dirty="0" smtClean="0">
                <a:solidFill>
                  <a:srgbClr val="000000"/>
                </a:solidFill>
                <a:ea typeface="等线" panose="02010600030101010101" pitchFamily="2" charset="-122"/>
                <a:cs typeface="Times New Roman" panose="02020603050405020304" pitchFamily="18" charset="0"/>
              </a:rPr>
              <a:t>.</a:t>
            </a:r>
          </a:p>
          <a:p>
            <a:pPr marL="271463" lvl="2" indent="-271463"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GEO launch cost is high. Energy in GEO is not limited. While LEO launch has low cost, low latency, small size and energy limited.</a:t>
            </a:r>
          </a:p>
          <a:p>
            <a:pPr marL="728663" lvl="3" indent="-271463" hangingPunct="0">
              <a:spcAft>
                <a:spcPts val="900"/>
              </a:spcAft>
              <a:buFont typeface="Arial" panose="020B0604020202020204" pitchFamily="34" charset="0"/>
              <a:buChar char="•"/>
            </a:pPr>
            <a:r>
              <a:rPr lang="en-US" altLang="zh-CN" dirty="0">
                <a:solidFill>
                  <a:srgbClr val="000000"/>
                </a:solidFill>
                <a:latin typeface="+mj-lt"/>
                <a:ea typeface="等线" panose="02010600030101010101" pitchFamily="2" charset="-122"/>
                <a:cs typeface="Times New Roman" panose="02020603050405020304" pitchFamily="18" charset="0"/>
              </a:rPr>
              <a:t>S</a:t>
            </a:r>
            <a:r>
              <a:rPr lang="en-US" altLang="zh-CN" dirty="0" smtClean="0">
                <a:solidFill>
                  <a:srgbClr val="000000"/>
                </a:solidFill>
                <a:ea typeface="等线" panose="02010600030101010101" pitchFamily="2" charset="-122"/>
                <a:cs typeface="Times New Roman" panose="02020603050405020304" pitchFamily="18" charset="0"/>
              </a:rPr>
              <a:t>ystem </a:t>
            </a:r>
            <a:r>
              <a:rPr lang="en-US" altLang="zh-CN" dirty="0">
                <a:solidFill>
                  <a:srgbClr val="000000"/>
                </a:solidFill>
                <a:ea typeface="等线" panose="02010600030101010101" pitchFamily="2" charset="-122"/>
                <a:cs typeface="Times New Roman" panose="02020603050405020304" pitchFamily="18" charset="0"/>
              </a:rPr>
              <a:t>energy efficient design due to energy </a:t>
            </a:r>
            <a:r>
              <a:rPr lang="en-US" altLang="zh-CN" dirty="0" smtClean="0">
                <a:solidFill>
                  <a:srgbClr val="000000"/>
                </a:solidFill>
                <a:ea typeface="等线" panose="02010600030101010101" pitchFamily="2" charset="-122"/>
                <a:cs typeface="Times New Roman" panose="02020603050405020304" pitchFamily="18" charset="0"/>
              </a:rPr>
              <a:t>limited, especially in low-orbit satellite scenario. </a:t>
            </a:r>
            <a:endParaRPr lang="en-US" altLang="zh-CN" dirty="0" smtClean="0">
              <a:solidFill>
                <a:srgbClr val="000000"/>
              </a:solidFill>
              <a:latin typeface="+mj-lt"/>
              <a:ea typeface="等线" panose="02010600030101010101" pitchFamily="2" charset="-122"/>
              <a:cs typeface="Times New Roman" panose="02020603050405020304" pitchFamily="18" charset="0"/>
            </a:endParaRPr>
          </a:p>
        </p:txBody>
      </p:sp>
      <p:pic>
        <p:nvPicPr>
          <p:cNvPr id="45" name="图片 44"/>
          <p:cNvPicPr/>
          <p:nvPr/>
        </p:nvPicPr>
        <p:blipFill>
          <a:blip r:embed="rId3" cstate="print"/>
          <a:srcRect/>
          <a:stretch>
            <a:fillRect/>
          </a:stretch>
        </p:blipFill>
        <p:spPr bwMode="auto">
          <a:xfrm>
            <a:off x="210484" y="927249"/>
            <a:ext cx="3938729" cy="3502383"/>
          </a:xfrm>
          <a:prstGeom prst="rect">
            <a:avLst/>
          </a:prstGeom>
          <a:noFill/>
        </p:spPr>
      </p:pic>
      <p:sp>
        <p:nvSpPr>
          <p:cNvPr id="5" name="标题 1"/>
          <p:cNvSpPr>
            <a:spLocks noGrp="1"/>
          </p:cNvSpPr>
          <p:nvPr>
            <p:ph type="title"/>
          </p:nvPr>
        </p:nvSpPr>
        <p:spPr>
          <a:xfrm>
            <a:off x="210484" y="4185780"/>
            <a:ext cx="8500897"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2400" b="1" dirty="0">
                <a:latin typeface="+mn-lt"/>
                <a:ea typeface="+mj-ea"/>
                <a:cs typeface="+mj-cs"/>
              </a:rPr>
              <a:t>Use case </a:t>
            </a:r>
            <a:r>
              <a:rPr lang="en-US" altLang="zh-CN" sz="2400" b="1" dirty="0" smtClean="0">
                <a:latin typeface="+mn-lt"/>
                <a:ea typeface="+mj-ea"/>
                <a:cs typeface="+mj-cs"/>
              </a:rPr>
              <a:t>2</a:t>
            </a:r>
            <a:r>
              <a:rPr lang="zh-CN" altLang="en-US" sz="2400" b="1" dirty="0" smtClean="0">
                <a:latin typeface="+mn-lt"/>
                <a:ea typeface="+mj-ea"/>
                <a:cs typeface="+mj-cs"/>
              </a:rPr>
              <a:t>：</a:t>
            </a:r>
            <a:r>
              <a:rPr lang="en-US" altLang="zh-CN" sz="2400" b="1" dirty="0" smtClean="0">
                <a:latin typeface="+mn-lt"/>
                <a:ea typeface="+mj-ea"/>
                <a:cs typeface="+mj-cs"/>
              </a:rPr>
              <a:t>switch </a:t>
            </a:r>
            <a:r>
              <a:rPr lang="en-US" altLang="zh-CN" sz="2400" b="1" dirty="0">
                <a:latin typeface="+mn-lt"/>
                <a:ea typeface="+mj-ea"/>
                <a:cs typeface="+mj-cs"/>
              </a:rPr>
              <a:t>off certain base station for energy saving</a:t>
            </a:r>
            <a:endParaRPr lang="zh-CN" altLang="en-US" sz="2400" b="1" dirty="0">
              <a:latin typeface="+mn-lt"/>
              <a:ea typeface="+mj-ea"/>
              <a:cs typeface="+mj-cs"/>
            </a:endParaRPr>
          </a:p>
        </p:txBody>
      </p:sp>
      <p:sp>
        <p:nvSpPr>
          <p:cNvPr id="6" name="文本框 5"/>
          <p:cNvSpPr txBox="1"/>
          <p:nvPr/>
        </p:nvSpPr>
        <p:spPr>
          <a:xfrm>
            <a:off x="2507073" y="4899469"/>
            <a:ext cx="9684927" cy="2031325"/>
          </a:xfrm>
          <a:prstGeom prst="rect">
            <a:avLst/>
          </a:prstGeom>
          <a:noFill/>
        </p:spPr>
        <p:txBody>
          <a:bodyPr wrap="square" rtlCol="0">
            <a:spAutoFit/>
          </a:bodyPr>
          <a:lstStyle/>
          <a:p>
            <a:r>
              <a:rPr lang="en-US" altLang="zh-CN" dirty="0" smtClean="0"/>
              <a:t>Switching </a:t>
            </a:r>
            <a:r>
              <a:rPr lang="en-US" altLang="zh-CN" dirty="0"/>
              <a:t>off base station to reducing energy consumption is a traditional way to do even in LTE, but </a:t>
            </a:r>
            <a:r>
              <a:rPr lang="en-US" altLang="zh-CN" dirty="0" smtClean="0"/>
              <a:t>usually </a:t>
            </a:r>
            <a:r>
              <a:rPr lang="en-US" altLang="zh-CN" dirty="0"/>
              <a:t>this action is done very “</a:t>
            </a:r>
            <a:r>
              <a:rPr lang="en-US" altLang="zh-CN" dirty="0" smtClean="0"/>
              <a:t>rudely”. </a:t>
            </a:r>
            <a:r>
              <a:rPr lang="en-US" altLang="zh-CN" dirty="0"/>
              <a:t>Users are cut off and user experience might be influenced. </a:t>
            </a:r>
            <a:endParaRPr lang="en-US" altLang="zh-CN" dirty="0" smtClean="0"/>
          </a:p>
          <a:p>
            <a:r>
              <a:rPr lang="en-US" altLang="zh-CN" dirty="0" smtClean="0"/>
              <a:t>In this SID we would like </a:t>
            </a:r>
            <a:r>
              <a:rPr lang="en-US" altLang="zh-CN" dirty="0"/>
              <a:t>to do this kind of action in a systematic way, when 5GS observes that some base stations are light-loaded, and users could be carried by nearest base station, the 5GS should first do the handover smoothly then do the switching off action to base station. </a:t>
            </a:r>
            <a:endParaRPr lang="en-US" altLang="zh-CN" dirty="0" smtClean="0"/>
          </a:p>
          <a:p>
            <a:r>
              <a:rPr lang="en-US" altLang="zh-CN" dirty="0" smtClean="0"/>
              <a:t>The </a:t>
            </a:r>
            <a:r>
              <a:rPr lang="en-US" altLang="zh-CN" dirty="0"/>
              <a:t>point here is treat this kind of scenarios in a systematic way, instead of focusing on the specific method in SA5 or RAN.</a:t>
            </a:r>
            <a:endParaRPr lang="zh-CN" altLang="en-US" dirty="0"/>
          </a:p>
        </p:txBody>
      </p:sp>
      <p:grpSp>
        <p:nvGrpSpPr>
          <p:cNvPr id="7" name="组合 6"/>
          <p:cNvGrpSpPr/>
          <p:nvPr/>
        </p:nvGrpSpPr>
        <p:grpSpPr>
          <a:xfrm>
            <a:off x="0" y="4964959"/>
            <a:ext cx="2615228" cy="1778699"/>
            <a:chOff x="1362467" y="2117213"/>
            <a:chExt cx="3250166" cy="2271906"/>
          </a:xfrm>
        </p:grpSpPr>
        <p:pic>
          <p:nvPicPr>
            <p:cNvPr id="8"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5166"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0732"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7237" y="3719424"/>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3042973" y="2565353"/>
              <a:ext cx="980501" cy="369332"/>
            </a:xfrm>
            <a:prstGeom prst="rect">
              <a:avLst/>
            </a:prstGeom>
            <a:noFill/>
          </p:spPr>
          <p:txBody>
            <a:bodyPr wrap="square" rtlCol="0">
              <a:spAutoFit/>
            </a:bodyPr>
            <a:lstStyle/>
            <a:p>
              <a:r>
                <a:rPr lang="en-US" altLang="zh-CN" b="1" dirty="0" smtClean="0"/>
                <a:t>2</a:t>
              </a:r>
              <a:endParaRPr lang="zh-CN" altLang="en-US" b="1" dirty="0"/>
            </a:p>
          </p:txBody>
        </p:sp>
        <p:sp>
          <p:nvSpPr>
            <p:cNvPr id="12" name="文本框 11"/>
            <p:cNvSpPr txBox="1"/>
            <p:nvPr/>
          </p:nvSpPr>
          <p:spPr>
            <a:xfrm>
              <a:off x="1362467" y="2575832"/>
              <a:ext cx="980501" cy="369332"/>
            </a:xfrm>
            <a:prstGeom prst="rect">
              <a:avLst/>
            </a:prstGeom>
            <a:noFill/>
          </p:spPr>
          <p:txBody>
            <a:bodyPr wrap="square" rtlCol="0">
              <a:spAutoFit/>
            </a:bodyPr>
            <a:lstStyle/>
            <a:p>
              <a:r>
                <a:rPr lang="en-US" altLang="zh-CN" b="1" dirty="0" smtClean="0"/>
                <a:t>1</a:t>
              </a:r>
              <a:endParaRPr lang="zh-CN" altLang="en-US" b="1" dirty="0"/>
            </a:p>
          </p:txBody>
        </p:sp>
        <p:sp>
          <p:nvSpPr>
            <p:cNvPr id="13" name="任意多边形 12"/>
            <p:cNvSpPr/>
            <p:nvPr/>
          </p:nvSpPr>
          <p:spPr bwMode="auto">
            <a:xfrm>
              <a:off x="1946294" y="2949169"/>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4" name="任意多边形 13"/>
            <p:cNvSpPr/>
            <p:nvPr/>
          </p:nvSpPr>
          <p:spPr bwMode="auto">
            <a:xfrm rot="1505342" flipH="1">
              <a:off x="2807182" y="2771617"/>
              <a:ext cx="536582" cy="1102119"/>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5" name="文本框 14"/>
            <p:cNvSpPr txBox="1"/>
            <p:nvPr/>
          </p:nvSpPr>
          <p:spPr>
            <a:xfrm>
              <a:off x="1757136" y="2981996"/>
              <a:ext cx="698090" cy="584775"/>
            </a:xfrm>
            <a:prstGeom prst="rect">
              <a:avLst/>
            </a:prstGeom>
            <a:noFill/>
          </p:spPr>
          <p:txBody>
            <a:bodyPr wrap="square" rtlCol="0">
              <a:spAutoFit/>
            </a:bodyPr>
            <a:lstStyle/>
            <a:p>
              <a:r>
                <a:rPr lang="en-US" altLang="zh-CN" sz="3200" dirty="0" smtClean="0">
                  <a:solidFill>
                    <a:srgbClr val="FF0000"/>
                  </a:solidFill>
                </a:rPr>
                <a:t>X</a:t>
              </a:r>
              <a:endParaRPr lang="zh-CN" altLang="en-US" sz="3200" dirty="0">
                <a:solidFill>
                  <a:srgbClr val="FF0000"/>
                </a:solidFill>
              </a:endParaRPr>
            </a:p>
          </p:txBody>
        </p:sp>
        <p:pic>
          <p:nvPicPr>
            <p:cNvPr id="16"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53779" y="3702279"/>
              <a:ext cx="669695" cy="6696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2938" y="3717151"/>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18" name="任意多边形 17"/>
            <p:cNvSpPr/>
            <p:nvPr/>
          </p:nvSpPr>
          <p:spPr bwMode="auto">
            <a:xfrm>
              <a:off x="3591987" y="2934685"/>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9" name="任意多边形 18"/>
            <p:cNvSpPr/>
            <p:nvPr/>
          </p:nvSpPr>
          <p:spPr bwMode="auto">
            <a:xfrm>
              <a:off x="3695720" y="2919813"/>
              <a:ext cx="525800" cy="764241"/>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173855754"/>
      </p:ext>
    </p:extLst>
  </p:cSld>
  <p:clrMapOvr>
    <a:overrideClrMapping bg1="lt1" tx1="dk1" bg2="lt2" tx2="dk2" accent1="accent1" accent2="accent2" accent3="accent3" accent4="accent4" accent5="accent5" accent6="accent6" hlink="hlink" folHlink="folHlink"/>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09227" y="-133992"/>
            <a:ext cx="63452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3</a:t>
            </a:r>
            <a:r>
              <a:rPr lang="zh-CN" altLang="en-US" sz="2400" b="1" kern="0" dirty="0" smtClean="0"/>
              <a:t>：</a:t>
            </a:r>
            <a:r>
              <a:rPr lang="en-US" altLang="zh-CN" sz="2400" b="1" kern="0" dirty="0" smtClean="0"/>
              <a:t>heterogeneous </a:t>
            </a:r>
            <a:r>
              <a:rPr lang="en-US" altLang="zh-CN" sz="2400" b="1" kern="0" dirty="0"/>
              <a:t>connection</a:t>
            </a:r>
            <a:endParaRPr lang="zh-CN" altLang="en-US" sz="2400" b="1" kern="0" dirty="0"/>
          </a:p>
        </p:txBody>
      </p:sp>
      <p:graphicFrame>
        <p:nvGraphicFramePr>
          <p:cNvPr id="10" name="对象 9"/>
          <p:cNvGraphicFramePr>
            <a:graphicFrameLocks noChangeAspect="1"/>
          </p:cNvGraphicFramePr>
          <p:nvPr>
            <p:extLst>
              <p:ext uri="{D42A27DB-BD31-4B8C-83A1-F6EECF244321}">
                <p14:modId xmlns:p14="http://schemas.microsoft.com/office/powerpoint/2010/main" val="2715069324"/>
              </p:ext>
            </p:extLst>
          </p:nvPr>
        </p:nvGraphicFramePr>
        <p:xfrm>
          <a:off x="-88379" y="585369"/>
          <a:ext cx="5564830" cy="2551584"/>
        </p:xfrm>
        <a:graphic>
          <a:graphicData uri="http://schemas.openxmlformats.org/presentationml/2006/ole">
            <mc:AlternateContent xmlns:mc="http://schemas.openxmlformats.org/markup-compatibility/2006">
              <mc:Choice xmlns:v="urn:schemas-microsoft-com:vml" Requires="v">
                <p:oleObj spid="_x0000_s1064" r:id="rId4" imgW="7360852" imgH="2958830" progId="Visio.Drawing.11">
                  <p:embed/>
                </p:oleObj>
              </mc:Choice>
              <mc:Fallback>
                <p:oleObj r:id="rId4" imgW="7360852" imgH="2958830" progId="Visio.Drawing.11">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379" y="585369"/>
                        <a:ext cx="5564830" cy="2551584"/>
                      </a:xfrm>
                      <a:prstGeom prst="rect">
                        <a:avLst/>
                      </a:prstGeom>
                      <a:noFill/>
                    </p:spPr>
                  </p:pic>
                </p:oleObj>
              </mc:Fallback>
            </mc:AlternateContent>
          </a:graphicData>
        </a:graphic>
      </p:graphicFrame>
      <p:sp>
        <p:nvSpPr>
          <p:cNvPr id="15" name="文本框 14"/>
          <p:cNvSpPr txBox="1"/>
          <p:nvPr/>
        </p:nvSpPr>
        <p:spPr>
          <a:xfrm>
            <a:off x="5808941" y="1316643"/>
            <a:ext cx="5305036" cy="923330"/>
          </a:xfrm>
          <a:prstGeom prst="rect">
            <a:avLst/>
          </a:prstGeom>
          <a:noFill/>
        </p:spPr>
        <p:txBody>
          <a:bodyPr wrap="square" rtlCol="0">
            <a:spAutoFit/>
          </a:bodyPr>
          <a:lstStyle/>
          <a:p>
            <a:r>
              <a:rPr lang="en-US" altLang="zh-CN" dirty="0" smtClean="0"/>
              <a:t>In </a:t>
            </a:r>
            <a:r>
              <a:rPr lang="en-GB" altLang="zh-CN" dirty="0"/>
              <a:t>5G Core Network with untrusted non-3GPP </a:t>
            </a:r>
            <a:r>
              <a:rPr lang="en-GB" altLang="zh-CN" dirty="0" smtClean="0"/>
              <a:t>access, AMF/N3IWF could turn into energy saving mode when non-3GPP access decreases </a:t>
            </a:r>
            <a:endParaRPr lang="zh-CN" altLang="en-US" dirty="0">
              <a:solidFill>
                <a:srgbClr val="FF0000"/>
              </a:solidFill>
            </a:endParaRPr>
          </a:p>
        </p:txBody>
      </p:sp>
      <p:sp>
        <p:nvSpPr>
          <p:cNvPr id="23" name="标题 1"/>
          <p:cNvSpPr>
            <a:spLocks noGrp="1"/>
          </p:cNvSpPr>
          <p:nvPr>
            <p:ph type="title"/>
          </p:nvPr>
        </p:nvSpPr>
        <p:spPr>
          <a:xfrm>
            <a:off x="208252" y="2703935"/>
            <a:ext cx="5517401" cy="1143000"/>
          </a:xfrm>
        </p:spPr>
        <p:txBody>
          <a:bodyPr/>
          <a:lstStyle/>
          <a:p>
            <a:pPr algn="l"/>
            <a:r>
              <a:rPr lang="en-US" altLang="zh-CN" sz="2400" b="1" dirty="0" smtClean="0"/>
              <a:t>Use case 4: </a:t>
            </a:r>
            <a:r>
              <a:rPr lang="en-US" altLang="zh-CN" sz="2400" b="1" dirty="0"/>
              <a:t>dual connectivity</a:t>
            </a:r>
            <a:endParaRPr lang="zh-CN" altLang="en-US" sz="2400" b="1" dirty="0"/>
          </a:p>
        </p:txBody>
      </p:sp>
      <p:sp>
        <p:nvSpPr>
          <p:cNvPr id="24" name="矩形 23"/>
          <p:cNvSpPr/>
          <p:nvPr/>
        </p:nvSpPr>
        <p:spPr>
          <a:xfrm>
            <a:off x="5549484" y="3121515"/>
            <a:ext cx="6505195" cy="1792798"/>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access different networks via different frequency, e.g. </a:t>
            </a:r>
            <a:r>
              <a:rPr lang="en-US" altLang="zh-CN" dirty="0" err="1" smtClean="0">
                <a:solidFill>
                  <a:srgbClr val="000000"/>
                </a:solidFill>
                <a:latin typeface="+mj-lt"/>
                <a:ea typeface="等线" panose="02010600030101010101" pitchFamily="2" charset="-122"/>
                <a:cs typeface="Times New Roman" panose="02020603050405020304" pitchFamily="18" charset="0"/>
              </a:rPr>
              <a:t>IoT</a:t>
            </a:r>
            <a:r>
              <a:rPr lang="en-US" altLang="zh-CN" dirty="0" smtClean="0">
                <a:solidFill>
                  <a:srgbClr val="000000"/>
                </a:solidFill>
                <a:latin typeface="+mj-lt"/>
                <a:ea typeface="等线" panose="02010600030101010101" pitchFamily="2" charset="-122"/>
                <a:cs typeface="Times New Roman" panose="02020603050405020304" pitchFamily="18" charset="0"/>
              </a:rPr>
              <a:t> service via 4.9GHz spectrum while other services via 2.6GHz </a:t>
            </a:r>
            <a:r>
              <a:rPr lang="en-US" altLang="zh-CN" dirty="0" smtClean="0">
                <a:solidFill>
                  <a:srgbClr val="000000"/>
                </a:solidFill>
                <a:ea typeface="等线" panose="02010600030101010101" pitchFamily="2" charset="-122"/>
                <a:cs typeface="Times New Roman" panose="02020603050405020304" pitchFamily="18" charset="0"/>
              </a:rPr>
              <a:t>spectrum. RAN supports both 2.6GHz and 4.9GHz.</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At off-peak time, there may be no service access in 4.9GHz (or 2.6GHz). It leads to energy waste for network and considering energy efficient solution for this cell.</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grpSp>
        <p:nvGrpSpPr>
          <p:cNvPr id="25" name="组合 24"/>
          <p:cNvGrpSpPr/>
          <p:nvPr/>
        </p:nvGrpSpPr>
        <p:grpSpPr>
          <a:xfrm>
            <a:off x="363345" y="3562390"/>
            <a:ext cx="4971254" cy="1367360"/>
            <a:chOff x="216970" y="1557120"/>
            <a:chExt cx="4971254" cy="1720292"/>
          </a:xfrm>
        </p:grpSpPr>
        <p:sp>
          <p:nvSpPr>
            <p:cNvPr id="26" name="平行四边形 25"/>
            <p:cNvSpPr/>
            <p:nvPr/>
          </p:nvSpPr>
          <p:spPr>
            <a:xfrm>
              <a:off x="2691873" y="1557120"/>
              <a:ext cx="2496351" cy="707656"/>
            </a:xfrm>
            <a:prstGeom prst="parallelogram">
              <a:avLst/>
            </a:prstGeom>
            <a:solidFill>
              <a:srgbClr val="F2CED2">
                <a:alpha val="36078"/>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27" name="平行四边形 26"/>
            <p:cNvSpPr/>
            <p:nvPr/>
          </p:nvSpPr>
          <p:spPr>
            <a:xfrm>
              <a:off x="2558938" y="2583959"/>
              <a:ext cx="2509595" cy="693453"/>
            </a:xfrm>
            <a:prstGeom prst="parallelogram">
              <a:avLst/>
            </a:prstGeom>
            <a:solidFill>
              <a:srgbClr val="89C3E5">
                <a:alpha val="43137"/>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28" name="TextBox 11"/>
            <p:cNvSpPr txBox="1"/>
            <p:nvPr/>
          </p:nvSpPr>
          <p:spPr bwMode="auto">
            <a:xfrm>
              <a:off x="3660509" y="1750560"/>
              <a:ext cx="435517" cy="195882"/>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smtClean="0">
                  <a:latin typeface="微软雅黑" panose="020B0503020204020204" pitchFamily="34" charset="-122"/>
                  <a:ea typeface="微软雅黑" panose="020B0503020204020204" pitchFamily="34" charset="-122"/>
                </a:rPr>
                <a:t>URLLC</a:t>
              </a:r>
              <a:endParaRPr lang="zh-CN" altLang="en-US" sz="1100" dirty="0" smtClean="0">
                <a:latin typeface="微软雅黑" panose="020B0503020204020204" pitchFamily="34" charset="-122"/>
                <a:ea typeface="微软雅黑" panose="020B0503020204020204" pitchFamily="34" charset="-122"/>
              </a:endParaRPr>
            </a:p>
          </p:txBody>
        </p:sp>
        <p:sp>
          <p:nvSpPr>
            <p:cNvPr id="29" name="TextBox 12"/>
            <p:cNvSpPr txBox="1"/>
            <p:nvPr/>
          </p:nvSpPr>
          <p:spPr bwMode="auto">
            <a:xfrm>
              <a:off x="3812470" y="2775616"/>
              <a:ext cx="838729" cy="406251"/>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err="1" smtClean="0">
                  <a:latin typeface="微软雅黑" panose="020B0503020204020204" pitchFamily="34" charset="-122"/>
                  <a:ea typeface="微软雅黑" panose="020B0503020204020204" pitchFamily="34" charset="-122"/>
                </a:rPr>
                <a:t>mMTC</a:t>
              </a:r>
              <a:endParaRPr lang="zh-CN" altLang="en-US" sz="1100" dirty="0" smtClean="0">
                <a:latin typeface="微软雅黑" panose="020B0503020204020204" pitchFamily="34" charset="-122"/>
                <a:ea typeface="微软雅黑" panose="020B0503020204020204" pitchFamily="34" charset="-122"/>
              </a:endParaRPr>
            </a:p>
          </p:txBody>
        </p:sp>
        <p:sp>
          <p:nvSpPr>
            <p:cNvPr id="30" name="TextBox 36"/>
            <p:cNvSpPr txBox="1"/>
            <p:nvPr/>
          </p:nvSpPr>
          <p:spPr bwMode="auto">
            <a:xfrm>
              <a:off x="2254001" y="1817440"/>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31" name="Freeform 5"/>
            <p:cNvSpPr>
              <a:spLocks/>
            </p:cNvSpPr>
            <p:nvPr/>
          </p:nvSpPr>
          <p:spPr bwMode="auto">
            <a:xfrm>
              <a:off x="2956939" y="1638946"/>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847982307"/>
            <p:cNvSpPr txBox="1"/>
            <p:nvPr/>
          </p:nvSpPr>
          <p:spPr>
            <a:xfrm>
              <a:off x="2950418" y="1868610"/>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33" name="Freeform 5"/>
            <p:cNvSpPr>
              <a:spLocks/>
            </p:cNvSpPr>
            <p:nvPr/>
          </p:nvSpPr>
          <p:spPr bwMode="auto">
            <a:xfrm>
              <a:off x="3022100" y="2652576"/>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847982307"/>
            <p:cNvSpPr txBox="1"/>
            <p:nvPr/>
          </p:nvSpPr>
          <p:spPr>
            <a:xfrm>
              <a:off x="2997590" y="2886864"/>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35" name="Freeform 13"/>
            <p:cNvSpPr>
              <a:spLocks/>
            </p:cNvSpPr>
            <p:nvPr/>
          </p:nvSpPr>
          <p:spPr bwMode="auto">
            <a:xfrm rot="4063291" flipV="1">
              <a:off x="1619808" y="1664416"/>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6" name="Freeform 13"/>
            <p:cNvSpPr>
              <a:spLocks/>
            </p:cNvSpPr>
            <p:nvPr/>
          </p:nvSpPr>
          <p:spPr bwMode="auto">
            <a:xfrm rot="17414306">
              <a:off x="1619302" y="2057622"/>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cxnSp>
          <p:nvCxnSpPr>
            <p:cNvPr id="37" name="直接连接符 36"/>
            <p:cNvCxnSpPr/>
            <p:nvPr/>
          </p:nvCxnSpPr>
          <p:spPr>
            <a:xfrm flipV="1">
              <a:off x="2586005" y="2198387"/>
              <a:ext cx="589786" cy="315646"/>
            </a:xfrm>
            <a:prstGeom prst="lin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586005" y="2514034"/>
              <a:ext cx="473461" cy="41838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39" name="图片 96" descr="基站.png"/>
            <p:cNvPicPr>
              <a:picLocks noChangeAspect="1"/>
            </p:cNvPicPr>
            <p:nvPr/>
          </p:nvPicPr>
          <p:blipFill>
            <a:blip r:embed="rId6" cstate="print"/>
            <a:stretch>
              <a:fillRect/>
            </a:stretch>
          </p:blipFill>
          <p:spPr bwMode="auto">
            <a:xfrm>
              <a:off x="2182024" y="2183608"/>
              <a:ext cx="415612" cy="630579"/>
            </a:xfrm>
            <a:prstGeom prst="rect">
              <a:avLst/>
            </a:prstGeom>
            <a:ln w="6350">
              <a:noFill/>
              <a:headEnd type="triangle" w="med" len="med"/>
              <a:tailEnd type="triangle" w="med" len="med"/>
            </a:ln>
          </p:spPr>
        </p:pic>
        <p:grpSp>
          <p:nvGrpSpPr>
            <p:cNvPr id="40" name="组合 139"/>
            <p:cNvGrpSpPr/>
            <p:nvPr/>
          </p:nvGrpSpPr>
          <p:grpSpPr>
            <a:xfrm rot="16200000">
              <a:off x="2262395" y="1892321"/>
              <a:ext cx="308682" cy="578997"/>
              <a:chOff x="4432300" y="5486400"/>
              <a:chExt cx="1308100" cy="673100"/>
            </a:xfrm>
          </p:grpSpPr>
          <p:grpSp>
            <p:nvGrpSpPr>
              <p:cNvPr id="44" name="组合 140"/>
              <p:cNvGrpSpPr/>
              <p:nvPr/>
            </p:nvGrpSpPr>
            <p:grpSpPr>
              <a:xfrm>
                <a:off x="4432300" y="5486400"/>
                <a:ext cx="1308100" cy="673100"/>
                <a:chOff x="4432300" y="5486400"/>
                <a:chExt cx="1308100" cy="673100"/>
              </a:xfrm>
            </p:grpSpPr>
            <p:sp>
              <p:nvSpPr>
                <p:cNvPr id="51" name="弧形 50"/>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52" name="弧形 51"/>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45" name="组合 141"/>
              <p:cNvGrpSpPr/>
              <p:nvPr/>
            </p:nvGrpSpPr>
            <p:grpSpPr>
              <a:xfrm>
                <a:off x="4572000" y="5575300"/>
                <a:ext cx="1016000" cy="482600"/>
                <a:chOff x="4432300" y="5486400"/>
                <a:chExt cx="1308100" cy="673100"/>
              </a:xfrm>
            </p:grpSpPr>
            <p:sp>
              <p:nvSpPr>
                <p:cNvPr id="49" name="弧形 48"/>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50" name="弧形 49"/>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46" name="组合 142"/>
              <p:cNvGrpSpPr/>
              <p:nvPr/>
            </p:nvGrpSpPr>
            <p:grpSpPr>
              <a:xfrm>
                <a:off x="4722203" y="5676894"/>
                <a:ext cx="675298" cy="266700"/>
                <a:chOff x="4402791" y="5486400"/>
                <a:chExt cx="1337609" cy="673102"/>
              </a:xfrm>
            </p:grpSpPr>
            <p:sp>
              <p:nvSpPr>
                <p:cNvPr id="47" name="弧形 46"/>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48" name="弧形 47"/>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41" name="矩形 40"/>
            <p:cNvSpPr/>
            <p:nvPr/>
          </p:nvSpPr>
          <p:spPr>
            <a:xfrm>
              <a:off x="1882640" y="2296442"/>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pic>
          <p:nvPicPr>
            <p:cNvPr id="42" name="图片 41"/>
            <p:cNvPicPr>
              <a:picLocks noChangeAspect="1"/>
            </p:cNvPicPr>
            <p:nvPr/>
          </p:nvPicPr>
          <p:blipFill rotWithShape="1">
            <a:blip r:embed="rId7">
              <a:extLst>
                <a:ext uri="{28A0092B-C50C-407E-A947-70E740481C1C}">
                  <a14:useLocalDpi xmlns:a14="http://schemas.microsoft.com/office/drawing/2010/main" val="0"/>
                </a:ext>
              </a:extLst>
            </a:blip>
            <a:srcRect l="29014" t="29542" r="52471" b="54915"/>
            <a:stretch/>
          </p:blipFill>
          <p:spPr>
            <a:xfrm>
              <a:off x="450113" y="1990721"/>
              <a:ext cx="822960" cy="690880"/>
            </a:xfrm>
            <a:prstGeom prst="rect">
              <a:avLst/>
            </a:prstGeom>
            <a:ln>
              <a:solidFill>
                <a:schemeClr val="accent1"/>
              </a:solidFill>
            </a:ln>
          </p:spPr>
        </p:pic>
        <p:sp>
          <p:nvSpPr>
            <p:cNvPr id="43" name="TextBox 89"/>
            <p:cNvSpPr txBox="1"/>
            <p:nvPr/>
          </p:nvSpPr>
          <p:spPr bwMode="auto">
            <a:xfrm>
              <a:off x="216970" y="2681601"/>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grpSp>
      <p:grpSp>
        <p:nvGrpSpPr>
          <p:cNvPr id="53" name="组合 52"/>
          <p:cNvGrpSpPr/>
          <p:nvPr/>
        </p:nvGrpSpPr>
        <p:grpSpPr>
          <a:xfrm>
            <a:off x="363345" y="5272733"/>
            <a:ext cx="5171764" cy="1391354"/>
            <a:chOff x="183509" y="4440515"/>
            <a:chExt cx="5171764" cy="1391354"/>
          </a:xfrm>
        </p:grpSpPr>
        <p:sp>
          <p:nvSpPr>
            <p:cNvPr id="54" name="平行四边形 53"/>
            <p:cNvSpPr/>
            <p:nvPr/>
          </p:nvSpPr>
          <p:spPr>
            <a:xfrm>
              <a:off x="2858922" y="4637607"/>
              <a:ext cx="2496351" cy="707656"/>
            </a:xfrm>
            <a:prstGeom prst="parallelogram">
              <a:avLst/>
            </a:prstGeom>
            <a:solidFill>
              <a:schemeClr val="bg1">
                <a:lumMod val="75000"/>
                <a:alpha val="36078"/>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55" name="TextBox 36"/>
            <p:cNvSpPr txBox="1"/>
            <p:nvPr/>
          </p:nvSpPr>
          <p:spPr bwMode="auto">
            <a:xfrm>
              <a:off x="2288707" y="4440515"/>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56" name="Freeform 5"/>
            <p:cNvSpPr>
              <a:spLocks/>
            </p:cNvSpPr>
            <p:nvPr/>
          </p:nvSpPr>
          <p:spPr bwMode="auto">
            <a:xfrm>
              <a:off x="3123988" y="4719433"/>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847982307"/>
            <p:cNvSpPr txBox="1"/>
            <p:nvPr/>
          </p:nvSpPr>
          <p:spPr>
            <a:xfrm>
              <a:off x="3117467" y="4949097"/>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58" name="Freeform 5"/>
            <p:cNvSpPr>
              <a:spLocks/>
            </p:cNvSpPr>
            <p:nvPr/>
          </p:nvSpPr>
          <p:spPr bwMode="auto">
            <a:xfrm>
              <a:off x="3056806" y="5275651"/>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9" name="直接连接符 58"/>
            <p:cNvCxnSpPr>
              <a:endCxn id="54" idx="5"/>
            </p:cNvCxnSpPr>
            <p:nvPr/>
          </p:nvCxnSpPr>
          <p:spPr>
            <a:xfrm flipV="1">
              <a:off x="2620711" y="4991435"/>
              <a:ext cx="326668" cy="1456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96" descr="基站.png"/>
            <p:cNvPicPr>
              <a:picLocks noChangeAspect="1"/>
            </p:cNvPicPr>
            <p:nvPr/>
          </p:nvPicPr>
          <p:blipFill>
            <a:blip r:embed="rId6" cstate="print"/>
            <a:stretch>
              <a:fillRect/>
            </a:stretch>
          </p:blipFill>
          <p:spPr bwMode="auto">
            <a:xfrm>
              <a:off x="2216730" y="4806683"/>
              <a:ext cx="415612" cy="630579"/>
            </a:xfrm>
            <a:prstGeom prst="rect">
              <a:avLst/>
            </a:prstGeom>
            <a:ln w="6350">
              <a:noFill/>
              <a:headEnd type="triangle" w="med" len="med"/>
              <a:tailEnd type="triangle" w="med" len="med"/>
            </a:ln>
          </p:spPr>
        </p:pic>
        <p:grpSp>
          <p:nvGrpSpPr>
            <p:cNvPr id="61" name="组合 139"/>
            <p:cNvGrpSpPr/>
            <p:nvPr/>
          </p:nvGrpSpPr>
          <p:grpSpPr>
            <a:xfrm rot="16200000">
              <a:off x="2297101" y="4515396"/>
              <a:ext cx="308682" cy="578997"/>
              <a:chOff x="4432300" y="5486400"/>
              <a:chExt cx="1308100" cy="673100"/>
            </a:xfrm>
          </p:grpSpPr>
          <p:grpSp>
            <p:nvGrpSpPr>
              <p:cNvPr id="67" name="组合 140"/>
              <p:cNvGrpSpPr/>
              <p:nvPr/>
            </p:nvGrpSpPr>
            <p:grpSpPr>
              <a:xfrm>
                <a:off x="4432300" y="5486400"/>
                <a:ext cx="1308100" cy="673100"/>
                <a:chOff x="4432300" y="5486400"/>
                <a:chExt cx="1308100" cy="673100"/>
              </a:xfrm>
            </p:grpSpPr>
            <p:sp>
              <p:nvSpPr>
                <p:cNvPr id="74" name="弧形 73"/>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5" name="弧形 74"/>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8" name="组合 141"/>
              <p:cNvGrpSpPr/>
              <p:nvPr/>
            </p:nvGrpSpPr>
            <p:grpSpPr>
              <a:xfrm>
                <a:off x="4572000" y="5575300"/>
                <a:ext cx="1016000" cy="482600"/>
                <a:chOff x="4432300" y="5486400"/>
                <a:chExt cx="1308100" cy="673100"/>
              </a:xfrm>
            </p:grpSpPr>
            <p:sp>
              <p:nvSpPr>
                <p:cNvPr id="72" name="弧形 71"/>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3" name="弧形 72"/>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9" name="组合 142"/>
              <p:cNvGrpSpPr/>
              <p:nvPr/>
            </p:nvGrpSpPr>
            <p:grpSpPr>
              <a:xfrm>
                <a:off x="4722203" y="5676894"/>
                <a:ext cx="675298" cy="266700"/>
                <a:chOff x="4402791" y="5486400"/>
                <a:chExt cx="1337609" cy="673102"/>
              </a:xfrm>
            </p:grpSpPr>
            <p:sp>
              <p:nvSpPr>
                <p:cNvPr id="70" name="弧形 69"/>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1" name="弧形 70"/>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62" name="矩形 61"/>
            <p:cNvSpPr/>
            <p:nvPr/>
          </p:nvSpPr>
          <p:spPr>
            <a:xfrm>
              <a:off x="1917346" y="4919517"/>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sp>
          <p:nvSpPr>
            <p:cNvPr id="63" name="Freeform 13"/>
            <p:cNvSpPr>
              <a:spLocks/>
            </p:cNvSpPr>
            <p:nvPr/>
          </p:nvSpPr>
          <p:spPr bwMode="auto">
            <a:xfrm rot="4063291" flipV="1">
              <a:off x="1586347" y="4311875"/>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64" name="Freeform 13"/>
            <p:cNvSpPr>
              <a:spLocks/>
            </p:cNvSpPr>
            <p:nvPr/>
          </p:nvSpPr>
          <p:spPr bwMode="auto">
            <a:xfrm rot="17414306">
              <a:off x="1585841" y="4705081"/>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pic>
          <p:nvPicPr>
            <p:cNvPr id="65" name="图片 64"/>
            <p:cNvPicPr>
              <a:picLocks noChangeAspect="1"/>
            </p:cNvPicPr>
            <p:nvPr/>
          </p:nvPicPr>
          <p:blipFill rotWithShape="1">
            <a:blip r:embed="rId7">
              <a:extLst>
                <a:ext uri="{28A0092B-C50C-407E-A947-70E740481C1C}">
                  <a14:useLocalDpi xmlns:a14="http://schemas.microsoft.com/office/drawing/2010/main" val="0"/>
                </a:ext>
              </a:extLst>
            </a:blip>
            <a:srcRect l="29014" t="29542" r="52471" b="54915"/>
            <a:stretch/>
          </p:blipFill>
          <p:spPr>
            <a:xfrm>
              <a:off x="416652" y="4638180"/>
              <a:ext cx="822960" cy="690880"/>
            </a:xfrm>
            <a:prstGeom prst="rect">
              <a:avLst/>
            </a:prstGeom>
            <a:ln>
              <a:solidFill>
                <a:schemeClr val="accent1"/>
              </a:solidFill>
            </a:ln>
          </p:spPr>
        </p:pic>
        <p:sp>
          <p:nvSpPr>
            <p:cNvPr id="66" name="TextBox 89"/>
            <p:cNvSpPr txBox="1"/>
            <p:nvPr/>
          </p:nvSpPr>
          <p:spPr bwMode="auto">
            <a:xfrm>
              <a:off x="183509" y="5329060"/>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grpSp>
      <p:sp>
        <p:nvSpPr>
          <p:cNvPr id="76" name="矩形 75"/>
          <p:cNvSpPr/>
          <p:nvPr/>
        </p:nvSpPr>
        <p:spPr>
          <a:xfrm>
            <a:off x="5476451" y="5272733"/>
            <a:ext cx="6505195" cy="1238801"/>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with high bandwidth requirement service, need 2.6G and 4.9G doing carrier aggregation. </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Consider the optimization of carbon emission with the cooperation of both frequency while providing this service.</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54162368"/>
      </p:ext>
    </p:extLst>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887039" y="1371600"/>
            <a:ext cx="9889116" cy="4616648"/>
          </a:xfrm>
          <a:prstGeom prst="rect">
            <a:avLst/>
          </a:prstGeom>
        </p:spPr>
        <p:txBody>
          <a:bodyPr wrap="square">
            <a:spAutoFit/>
          </a:bodyPr>
          <a:lstStyle/>
          <a:p>
            <a:pPr marL="342900" lvl="0" indent="-342900" hangingPunct="0">
              <a:spcAft>
                <a:spcPts val="900"/>
              </a:spcAft>
              <a:buFont typeface="Times New Roman" panose="02020603050405020304" pitchFamily="18" charset="0"/>
              <a:buChar char="-"/>
            </a:pPr>
            <a:r>
              <a:rPr lang="en-GB" altLang="zh-CN" dirty="0">
                <a:solidFill>
                  <a:srgbClr val="000000"/>
                </a:solidFill>
                <a:latin typeface="Times New Roman" panose="02020603050405020304" pitchFamily="18" charset="0"/>
                <a:ea typeface="Times New Roman" panose="02020603050405020304" pitchFamily="18" charset="0"/>
              </a:rPr>
              <a:t>Study use cases related to reduce carbon emission of 5GS and UE and potential requirements, e.g.</a:t>
            </a:r>
            <a:endParaRPr lang="zh-CN" altLang="zh-CN" dirty="0">
              <a:solidFill>
                <a:srgbClr val="000000"/>
              </a:solidFill>
              <a:latin typeface="Times New Roman" panose="02020603050405020304" pitchFamily="18" charset="0"/>
              <a:ea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Consider how to evaluate carbon emission (e.g. introduce different carbon emission levels, etc.);</a:t>
            </a:r>
            <a:endPar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Identify where and when reducing carbon emission of 5GS need to be considered under different scenarios include:</a:t>
            </a:r>
            <a:endPar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1143000" lvl="2" indent="-228600" hangingPunct="0">
              <a:spcAft>
                <a:spcPts val="900"/>
              </a:spcAft>
              <a:buFont typeface="Arial" panose="020B0604020202020204" pitchFamily="34" charset="0"/>
              <a:buChar char="•"/>
            </a:pPr>
            <a:r>
              <a:rPr lang="en-GB"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Heterogeneous connection (including WLAN and 5G network)</a:t>
            </a:r>
            <a:endPar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1143000" lvl="2" indent="-228600" hangingPunct="0">
              <a:spcAft>
                <a:spcPts val="900"/>
              </a:spcAft>
              <a:buFont typeface="Arial" panose="020B0604020202020204" pitchFamily="34" charset="0"/>
              <a:buChar char="•"/>
            </a:pPr>
            <a:r>
              <a:rPr lang="en-GB"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Dual connectivity scenario (e.g., CA and DC with 2.6G and 4.9 G)</a:t>
            </a:r>
            <a:endPar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1143000" lvl="2" indent="-228600" hangingPunct="0">
              <a:spcAft>
                <a:spcPts val="900"/>
              </a:spcAft>
              <a:buFont typeface="Arial" panose="020B0604020202020204" pitchFamily="34" charset="0"/>
              <a:buChar char="•"/>
            </a:pPr>
            <a:r>
              <a:rPr lang="en-GB"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Satellite and terrestrial integrated coverage scenario (e.g., consider remote area and long-distance communication).</a:t>
            </a:r>
            <a:endPar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1143000" lvl="2" indent="-228600" hangingPunct="0">
              <a:spcAft>
                <a:spcPts val="900"/>
              </a:spcAft>
              <a:buFont typeface="Arial" panose="020B0604020202020204" pitchFamily="34" charset="0"/>
              <a:buChar char="•"/>
            </a:pPr>
            <a:r>
              <a:rPr lang="en-GB"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Define different carbon emission level/mode under different scenarios (e.g., day and night time, off-peak and peak time, etc.)</a:t>
            </a:r>
            <a:endPar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Consider energy efficiency in connection, route and resource selection to minimise the overall energy consumption for data transmission through the network.</a:t>
            </a:r>
            <a:endParaRPr lang="zh-CN" altLang="zh-CN"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marL="342900" lvl="0" indent="-342900" hangingPunct="0">
              <a:spcAft>
                <a:spcPts val="900"/>
              </a:spcAft>
              <a:buFont typeface="Times New Roman" panose="02020603050405020304" pitchFamily="18" charset="0"/>
              <a:buChar char="-"/>
            </a:pPr>
            <a:r>
              <a:rPr lang="en-GB" altLang="zh-CN" dirty="0">
                <a:solidFill>
                  <a:srgbClr val="000000"/>
                </a:solidFill>
                <a:latin typeface="Times New Roman" panose="02020603050405020304" pitchFamily="18" charset="0"/>
                <a:ea typeface="Times New Roman" panose="02020603050405020304" pitchFamily="18" charset="0"/>
              </a:rPr>
              <a:t>Other aspects include security, charging and privacy.</a:t>
            </a:r>
            <a:endParaRPr lang="zh-CN" altLang="zh-CN" dirty="0">
              <a:solidFill>
                <a:srgbClr val="00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42243689"/>
      </p:ext>
    </p:extLst>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14701</TotalTime>
  <Words>800</Words>
  <Application>Microsoft Office PowerPoint</Application>
  <PresentationFormat>宽屏</PresentationFormat>
  <Paragraphs>59</Paragraphs>
  <Slides>6</Slides>
  <Notes>2</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18" baseType="lpstr">
      <vt:lpstr>MS PGothic</vt:lpstr>
      <vt:lpstr>MS PGothic</vt:lpstr>
      <vt:lpstr>等线</vt:lpstr>
      <vt:lpstr>宋体</vt:lpstr>
      <vt:lpstr>微软雅黑</vt:lpstr>
      <vt:lpstr>Arial</vt:lpstr>
      <vt:lpstr>Calibri</vt:lpstr>
      <vt:lpstr>Times New Roman</vt:lpstr>
      <vt:lpstr>33</vt:lpstr>
      <vt:lpstr>Office Theme</vt:lpstr>
      <vt:lpstr>1_Office Theme</vt:lpstr>
      <vt:lpstr>Visio.Drawing.11</vt:lpstr>
      <vt:lpstr>PowerPoint 演示文稿</vt:lpstr>
      <vt:lpstr>Motivation and typical scenarios</vt:lpstr>
      <vt:lpstr>Use case 2：switch off certain base station for energy saving</vt:lpstr>
      <vt:lpstr>Use case 4: dual connectivity</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 Shi2 0215</cp:lastModifiedBy>
  <cp:revision>75</cp:revision>
  <dcterms:created xsi:type="dcterms:W3CDTF">2021-10-27T15:05:34Z</dcterms:created>
  <dcterms:modified xsi:type="dcterms:W3CDTF">2022-02-15T15:00:02Z</dcterms:modified>
</cp:coreProperties>
</file>