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theme/theme2.xml" ContentType="application/vnd.openxmlformats-officedocument.theme+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theme/themeOverride1.xml" ContentType="application/vnd.openxmlformats-officedocument.themeOverride+xml"/>
  <Override PartName="/ppt/notesSlides/notesSlide2.xml" ContentType="application/vnd.openxmlformats-officedocument.presentationml.notesSlide+xml"/>
  <Override PartName="/ppt/theme/themeOverride2.xml" ContentType="application/vnd.openxmlformats-officedocument.themeOverride+xml"/>
  <Override PartName="/ppt/theme/themeOverride3.xml" ContentType="application/vnd.openxmlformats-officedocument.themeOverride+xml"/>
  <Override PartName="/ppt/theme/themeOverride4.xml" ContentType="application/vnd.openxmlformats-officedocument.themeOverride+xml"/>
  <Override PartName="/ppt/theme/themeOverride5.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67" r:id="rId2"/>
    <p:sldMasterId id="2147483671" r:id="rId3"/>
  </p:sldMasterIdLst>
  <p:notesMasterIdLst>
    <p:notesMasterId r:id="rId10"/>
  </p:notesMasterIdLst>
  <p:sldIdLst>
    <p:sldId id="270" r:id="rId4"/>
    <p:sldId id="267" r:id="rId5"/>
    <p:sldId id="269" r:id="rId6"/>
    <p:sldId id="263" r:id="rId7"/>
    <p:sldId id="262" r:id="rId8"/>
    <p:sldId id="261"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3963" autoAdjust="0"/>
  </p:normalViewPr>
  <p:slideViewPr>
    <p:cSldViewPr snapToGrid="0">
      <p:cViewPr varScale="1">
        <p:scale>
          <a:sx n="65" d="100"/>
          <a:sy n="65" d="100"/>
        </p:scale>
        <p:origin x="616"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1.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B8A5E6E-3072-4B7B-8446-E0F6FB6E7DE9}" type="datetimeFigureOut">
              <a:rPr lang="zh-CN" altLang="en-US" smtClean="0"/>
              <a:t>2022-02-15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80B6951-0EC5-4B9B-8EB9-6F974B971B9A}" type="slidenum">
              <a:rPr lang="zh-CN" altLang="en-US" smtClean="0"/>
              <a:t>‹#›</a:t>
            </a:fld>
            <a:endParaRPr lang="zh-CN" altLang="en-US"/>
          </a:p>
        </p:txBody>
      </p:sp>
    </p:spTree>
    <p:extLst>
      <p:ext uri="{BB962C8B-B14F-4D97-AF65-F5344CB8AC3E}">
        <p14:creationId xmlns:p14="http://schemas.microsoft.com/office/powerpoint/2010/main" val="317713998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B3BF649-4B4C-4B88-A6AF-44777579EECA}" type="slidenum">
              <a:rPr lang="en-GB" altLang="en-US"/>
              <a:pPr>
                <a:spcBef>
                  <a:spcPct val="0"/>
                </a:spcBef>
              </a:pPr>
              <a:t>1</a:t>
            </a:fld>
            <a:endParaRPr lang="en-GB" altLang="en-US"/>
          </a:p>
        </p:txBody>
      </p:sp>
      <p:sp>
        <p:nvSpPr>
          <p:cNvPr id="7171" name="Rectangle 2"/>
          <p:cNvSpPr>
            <a:spLocks noGrp="1" noRot="1" noChangeAspect="1" noChangeArrowheads="1" noTextEdit="1"/>
          </p:cNvSpPr>
          <p:nvPr>
            <p:ph type="sldImg"/>
          </p:nvPr>
        </p:nvSpPr>
        <p:spPr>
          <a:xfrm>
            <a:off x="88900" y="742950"/>
            <a:ext cx="6621463" cy="3725863"/>
          </a:xfrm>
          <a:ln/>
        </p:spPr>
      </p:sp>
      <p:sp>
        <p:nvSpPr>
          <p:cNvPr id="7172"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smtClean="0"/>
          </a:p>
        </p:txBody>
      </p:sp>
    </p:spTree>
    <p:extLst>
      <p:ext uri="{BB962C8B-B14F-4D97-AF65-F5344CB8AC3E}">
        <p14:creationId xmlns:p14="http://schemas.microsoft.com/office/powerpoint/2010/main" val="6293111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altLang="zh-CN" sz="1200" dirty="0" smtClean="0"/>
              <a:t>Our earth is facing a very critical time in controlling the carbon releasing. Carbon green and carbon neutral are very heat concepts which were raised these days. In the European Green Deal, it states that Europe is “Striving to be the first climate-neutral continent”, and China has also set the goal of reaching emission peak in 2030 and achieving carbon neutral in 2060. So carbon-neutral is the shared goal of global, and we also need to consider the carbon emission in communication field.</a:t>
            </a:r>
          </a:p>
          <a:p>
            <a:endParaRPr lang="zh-CN" altLang="en-US" dirty="0"/>
          </a:p>
        </p:txBody>
      </p:sp>
      <p:sp>
        <p:nvSpPr>
          <p:cNvPr id="4" name="灯片编号占位符 3"/>
          <p:cNvSpPr>
            <a:spLocks noGrp="1"/>
          </p:cNvSpPr>
          <p:nvPr>
            <p:ph type="sldNum" sz="quarter" idx="10"/>
          </p:nvPr>
        </p:nvSpPr>
        <p:spPr/>
        <p:txBody>
          <a:bodyPr/>
          <a:lstStyle/>
          <a:p>
            <a:fld id="{F80B6951-0EC5-4B9B-8EB9-6F974B971B9A}" type="slidenum">
              <a:rPr lang="zh-CN" altLang="en-US" smtClean="0"/>
              <a:t>2</a:t>
            </a:fld>
            <a:endParaRPr lang="zh-CN" altLang="en-US"/>
          </a:p>
        </p:txBody>
      </p:sp>
    </p:spTree>
    <p:extLst>
      <p:ext uri="{BB962C8B-B14F-4D97-AF65-F5344CB8AC3E}">
        <p14:creationId xmlns:p14="http://schemas.microsoft.com/office/powerpoint/2010/main" val="36563342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pic>
        <p:nvPicPr>
          <p:cNvPr id="4" name="Picture 10" descr="bubbles_ppt_cover.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7013" y="0"/>
            <a:ext cx="5145087" cy="6330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ctrTitle"/>
          </p:nvPr>
        </p:nvSpPr>
        <p:spPr>
          <a:xfrm>
            <a:off x="914400" y="2130430"/>
            <a:ext cx="10363200" cy="1470025"/>
          </a:xfrm>
        </p:spPr>
        <p:txBody>
          <a:bodyPr/>
          <a:lstStyle/>
          <a:p>
            <a:r>
              <a:rPr lang="zh-CN" altLang="en-US" smtClean="0"/>
              <a:t>单击此处编辑母版标题样式</a:t>
            </a:r>
            <a:endParaRPr lang="en-GB" dirty="0"/>
          </a:p>
        </p:txBody>
      </p:sp>
      <p:sp>
        <p:nvSpPr>
          <p:cNvPr id="3" name="Subtitle 2"/>
          <p:cNvSpPr>
            <a:spLocks noGrp="1"/>
          </p:cNvSpPr>
          <p:nvPr>
            <p:ph type="subTitle" idx="1"/>
          </p:nvPr>
        </p:nvSpPr>
        <p:spPr>
          <a:xfrm>
            <a:off x="1810043" y="3839308"/>
            <a:ext cx="8534400" cy="1752600"/>
          </a:xfrm>
        </p:spPr>
        <p:txBody>
          <a:bodyPr/>
          <a:lstStyle>
            <a:lvl1pPr marL="0" indent="0" algn="ctr">
              <a:buNone/>
              <a:defRPr/>
            </a:lvl1pPr>
            <a:lvl2pPr marL="609585" indent="0" algn="ctr">
              <a:buNone/>
              <a:defRPr/>
            </a:lvl2pPr>
            <a:lvl3pPr marL="1219170" indent="0" algn="ctr">
              <a:buNone/>
              <a:defRPr/>
            </a:lvl3pPr>
            <a:lvl4pPr marL="1828754" indent="0" algn="ctr">
              <a:buNone/>
              <a:defRPr/>
            </a:lvl4pPr>
            <a:lvl5pPr marL="2438339" indent="0" algn="ctr">
              <a:buNone/>
              <a:defRPr/>
            </a:lvl5pPr>
            <a:lvl6pPr marL="3047924" indent="0" algn="ctr">
              <a:buNone/>
              <a:defRPr/>
            </a:lvl6pPr>
            <a:lvl7pPr marL="3657509" indent="0" algn="ctr">
              <a:buNone/>
              <a:defRPr/>
            </a:lvl7pPr>
            <a:lvl8pPr marL="4267093" indent="0" algn="ctr">
              <a:buNone/>
              <a:defRPr/>
            </a:lvl8pPr>
            <a:lvl9pPr marL="4876678" indent="0" algn="ctr">
              <a:buNone/>
              <a:defRPr/>
            </a:lvl9pPr>
          </a:lstStyle>
          <a:p>
            <a:r>
              <a:rPr lang="zh-CN" altLang="en-US" smtClean="0"/>
              <a:t>单击以编辑母版副标题样式</a:t>
            </a:r>
            <a:endParaRPr lang="en-GB" dirty="0"/>
          </a:p>
        </p:txBody>
      </p:sp>
    </p:spTree>
    <p:extLst>
      <p:ext uri="{BB962C8B-B14F-4D97-AF65-F5344CB8AC3E}">
        <p14:creationId xmlns:p14="http://schemas.microsoft.com/office/powerpoint/2010/main" val="519595426"/>
      </p:ext>
    </p:extLst>
  </p:cSld>
  <p:clrMapOvr>
    <a:masterClrMapping/>
  </p:clrMapOvr>
  <p:transition spd="slow"/>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9063396"/>
      </p:ext>
    </p:extLst>
  </p:cSld>
  <p:clrMapOvr>
    <a:masterClrMapping/>
  </p:clrMapOvr>
  <p:transition spd="slow"/>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982103040"/>
      </p:ext>
    </p:extLst>
  </p:cSld>
  <p:clrMapOvr>
    <a:masterClrMapping/>
  </p:clrMapOvr>
  <p:transition spd="slow"/>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13610140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GB" dirty="0"/>
          </a:p>
        </p:txBody>
      </p:sp>
      <p:sp>
        <p:nvSpPr>
          <p:cNvPr id="3" name="Content Placeholder 2"/>
          <p:cNvSpPr>
            <a:spLocks noGrp="1"/>
          </p:cNvSpPr>
          <p:nvPr>
            <p:ph idx="1"/>
          </p:nvPr>
        </p:nvSpPr>
        <p:spPr/>
        <p:txBody>
          <a:bodyPr/>
          <a:lstStyle>
            <a:lvl1pPr marL="609585" indent="-609585">
              <a:buFontTx/>
              <a:buBlip>
                <a:blip r:embed="rId2"/>
              </a:buBlip>
              <a:defRPr/>
            </a:lvl1p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Tree>
    <p:extLst>
      <p:ext uri="{BB962C8B-B14F-4D97-AF65-F5344CB8AC3E}">
        <p14:creationId xmlns:p14="http://schemas.microsoft.com/office/powerpoint/2010/main" val="932435502"/>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bl">
  <p:cSld name="标题和表格">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zh-CN" altLang="en-US" smtClean="0"/>
              <a:t>单击此处编辑母版标题样式</a:t>
            </a:r>
            <a:endParaRPr lang="en-IE"/>
          </a:p>
        </p:txBody>
      </p:sp>
      <p:sp>
        <p:nvSpPr>
          <p:cNvPr id="3" name="Table Placeholder 2"/>
          <p:cNvSpPr>
            <a:spLocks noGrp="1"/>
          </p:cNvSpPr>
          <p:nvPr>
            <p:ph type="tbl" idx="1"/>
          </p:nvPr>
        </p:nvSpPr>
        <p:spPr>
          <a:xfrm>
            <a:off x="609600" y="1600201"/>
            <a:ext cx="10972800" cy="4525963"/>
          </a:xfrm>
        </p:spPr>
        <p:txBody>
          <a:bodyPr/>
          <a:lstStyle/>
          <a:p>
            <a:pPr lvl="0"/>
            <a:r>
              <a:rPr lang="zh-CN" altLang="en-US" noProof="0" smtClean="0"/>
              <a:t>单击图标添加表格</a:t>
            </a:r>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fld id="{A06EA0D0-FE93-4331-BBBE-743E4ABC44B5}" type="slidenum">
              <a:rPr lang="zh-CN" altLang="en-US" smtClean="0"/>
              <a:t>‹#›</a:t>
            </a:fld>
            <a:endParaRPr lang="zh-CN" altLang="en-US"/>
          </a:p>
        </p:txBody>
      </p:sp>
    </p:spTree>
    <p:extLst>
      <p:ext uri="{BB962C8B-B14F-4D97-AF65-F5344CB8AC3E}">
        <p14:creationId xmlns:p14="http://schemas.microsoft.com/office/powerpoint/2010/main" val="14425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cSld name="Titre et contenu">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419100" y="1579034"/>
            <a:ext cx="11353800" cy="4487333"/>
          </a:xfrm>
        </p:spPr>
        <p:txBody>
          <a:bodyPr/>
          <a:lstStyle>
            <a:lvl1pPr>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lvl6pPr>
          </a:lstStyle>
          <a:p>
            <a:pPr lvl="0"/>
            <a:r>
              <a:rPr lang="fr-FR" noProof="0" dirty="0"/>
              <a:t>Cliquez pour modifier le texte</a:t>
            </a:r>
          </a:p>
          <a:p>
            <a:pPr lvl="1"/>
            <a:r>
              <a:rPr lang="fr-FR" noProof="0" dirty="0"/>
              <a:t>Deuxième niveau</a:t>
            </a:r>
          </a:p>
          <a:p>
            <a:pPr lvl="2"/>
            <a:r>
              <a:rPr lang="fr-FR" noProof="0" dirty="0"/>
              <a:t>Troisième niveau</a:t>
            </a:r>
          </a:p>
          <a:p>
            <a:pPr lvl="3"/>
            <a:r>
              <a:rPr lang="fr-FR" noProof="0" dirty="0"/>
              <a:t>Quatrième niveau</a:t>
            </a:r>
          </a:p>
          <a:p>
            <a:pPr lvl="4"/>
            <a:r>
              <a:rPr lang="fr-FR" noProof="0" dirty="0"/>
              <a:t>Cinquième niveau</a:t>
            </a:r>
          </a:p>
          <a:p>
            <a:pPr lvl="5"/>
            <a:r>
              <a:rPr lang="fr-FR" noProof="0" dirty="0"/>
              <a:t>Sixième niveau</a:t>
            </a:r>
          </a:p>
        </p:txBody>
      </p:sp>
      <p:sp>
        <p:nvSpPr>
          <p:cNvPr id="4" name="Title 3"/>
          <p:cNvSpPr>
            <a:spLocks noGrp="1"/>
          </p:cNvSpPr>
          <p:nvPr>
            <p:ph type="title" hasCustomPrompt="1"/>
          </p:nvPr>
        </p:nvSpPr>
        <p:spPr/>
        <p:txBody>
          <a:bodyPr/>
          <a:lstStyle/>
          <a:p>
            <a:r>
              <a:rPr lang="fr-FR" noProof="0" dirty="0"/>
              <a:t>Cliquez pour modifier le titre</a:t>
            </a:r>
            <a:endParaRPr lang="en-GB" dirty="0"/>
          </a:p>
        </p:txBody>
      </p:sp>
    </p:spTree>
    <p:extLst>
      <p:ext uri="{BB962C8B-B14F-4D97-AF65-F5344CB8AC3E}">
        <p14:creationId xmlns:p14="http://schemas.microsoft.com/office/powerpoint/2010/main" val="1404463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p:cSld name="Titre seul">
    <p:spTree>
      <p:nvGrpSpPr>
        <p:cNvPr id="1" name=""/>
        <p:cNvGrpSpPr/>
        <p:nvPr/>
      </p:nvGrpSpPr>
      <p:grpSpPr>
        <a:xfrm>
          <a:off x="0" y="0"/>
          <a:ext cx="0" cy="0"/>
          <a:chOff x="0" y="0"/>
          <a:chExt cx="0" cy="0"/>
        </a:xfrm>
      </p:grpSpPr>
      <p:sp>
        <p:nvSpPr>
          <p:cNvPr id="3" name="Title 2"/>
          <p:cNvSpPr>
            <a:spLocks noGrp="1"/>
          </p:cNvSpPr>
          <p:nvPr>
            <p:ph type="title" hasCustomPrompt="1"/>
          </p:nvPr>
        </p:nvSpPr>
        <p:spPr/>
        <p:txBody>
          <a:bodyPr/>
          <a:lstStyle>
            <a:lvl1pPr>
              <a:defRPr/>
            </a:lvl1pPr>
          </a:lstStyle>
          <a:p>
            <a:r>
              <a:rPr lang="fr-FR" noProof="0" dirty="0"/>
              <a:t>Cliquez pour modifier le titre</a:t>
            </a:r>
          </a:p>
        </p:txBody>
      </p:sp>
    </p:spTree>
    <p:extLst>
      <p:ext uri="{BB962C8B-B14F-4D97-AF65-F5344CB8AC3E}">
        <p14:creationId xmlns:p14="http://schemas.microsoft.com/office/powerpoint/2010/main" val="6072477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2791918702"/>
      </p:ext>
    </p:extLst>
  </p:cSld>
  <p:clrMapOvr>
    <a:masterClrMapping/>
  </p:clrMapOvr>
  <p:transition spd="slow"/>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4"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515" indent="0" algn="ctr">
              <a:buNone/>
              <a:defRPr/>
            </a:lvl2pPr>
            <a:lvl3pPr marL="1219031" indent="0" algn="ctr">
              <a:buNone/>
              <a:defRPr/>
            </a:lvl3pPr>
            <a:lvl4pPr marL="1828546" indent="0" algn="ctr">
              <a:buNone/>
              <a:defRPr/>
            </a:lvl4pPr>
            <a:lvl5pPr marL="2438062" indent="0" algn="ctr">
              <a:buNone/>
              <a:defRPr/>
            </a:lvl5pPr>
            <a:lvl6pPr marL="3047577" indent="0" algn="ctr">
              <a:buNone/>
              <a:defRPr/>
            </a:lvl6pPr>
            <a:lvl7pPr marL="3657093" indent="0" algn="ctr">
              <a:buNone/>
              <a:defRPr/>
            </a:lvl7pPr>
            <a:lvl8pPr marL="4266608" indent="0" algn="ctr">
              <a:buNone/>
              <a:defRPr/>
            </a:lvl8pPr>
            <a:lvl9pPr marL="4876123" indent="0" algn="ctr">
              <a:buNone/>
              <a:defRPr/>
            </a:lvl9pPr>
          </a:lstStyle>
          <a:p>
            <a:r>
              <a:rPr lang="en-US" dirty="0"/>
              <a:t>Click to edit Master subtitle style</a:t>
            </a:r>
            <a:endParaRPr lang="en-GB" dirty="0"/>
          </a:p>
        </p:txBody>
      </p:sp>
      <p:pic>
        <p:nvPicPr>
          <p:cNvPr id="5"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1"/>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23123448"/>
      </p:ext>
    </p:extLst>
  </p:cSld>
  <p:clrMapOvr>
    <a:masterClrMapping/>
  </p:clrMapOvr>
  <p:transition spd="slow"/>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lvl1pPr marL="457137" indent="-457137">
              <a:buFontTx/>
              <a:buBlip>
                <a:blip r:embed="rId2"/>
              </a:buBlip>
              <a:defRPr/>
            </a:lvl1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2803180837"/>
      </p:ext>
    </p:extLst>
  </p:cSld>
  <p:clrMapOvr>
    <a:masterClrMapping/>
  </p:clrMapOvr>
  <p:transition spd="slow"/>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000317520"/>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theme" Target="../theme/theme1.xml"/><Relationship Id="rId12" Type="http://schemas.openxmlformats.org/officeDocument/2006/relationships/image" Target="../media/image5.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4.png"/><Relationship Id="rId5" Type="http://schemas.openxmlformats.org/officeDocument/2006/relationships/slideLayout" Target="../slideLayouts/slideLayout5.xml"/><Relationship Id="rId10" Type="http://schemas.openxmlformats.org/officeDocument/2006/relationships/image" Target="../media/image3.jpeg"/><Relationship Id="rId4" Type="http://schemas.openxmlformats.org/officeDocument/2006/relationships/slideLayout" Target="../slideLayouts/slideLayout4.xml"/><Relationship Id="rId9" Type="http://schemas.openxmlformats.org/officeDocument/2006/relationships/image" Target="../media/image2.jpeg"/></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9.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7.jpeg"/><Relationship Id="rId5" Type="http://schemas.openxmlformats.org/officeDocument/2006/relationships/image" Target="../media/image1.jpeg"/><Relationship Id="rId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p:nvSpPr>
        <p:spPr bwMode="auto">
          <a:xfrm>
            <a:off x="1075646" y="6376873"/>
            <a:ext cx="8224837" cy="333374"/>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sz="1333"/>
          </a:p>
        </p:txBody>
      </p:sp>
      <p:sp>
        <p:nvSpPr>
          <p:cNvPr id="1027" name="Title Placeholder 1"/>
          <p:cNvSpPr>
            <a:spLocks noGrp="1"/>
          </p:cNvSpPr>
          <p:nvPr>
            <p:ph type="title"/>
          </p:nvPr>
        </p:nvSpPr>
        <p:spPr bwMode="auto">
          <a:xfrm>
            <a:off x="652463" y="228600"/>
            <a:ext cx="9102725"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smtClean="0"/>
              <a:t>单击此处编辑母版标题样式</a:t>
            </a:r>
            <a:endParaRPr lang="en-GB" altLang="en-US"/>
          </a:p>
        </p:txBody>
      </p:sp>
      <p:sp>
        <p:nvSpPr>
          <p:cNvPr id="1028" name="Text Placeholder 2"/>
          <p:cNvSpPr>
            <a:spLocks noGrp="1"/>
          </p:cNvSpPr>
          <p:nvPr>
            <p:ph type="body" idx="1"/>
          </p:nvPr>
        </p:nvSpPr>
        <p:spPr bwMode="auto">
          <a:xfrm>
            <a:off x="647700" y="1454150"/>
            <a:ext cx="11183938"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smtClean="0"/>
              <a:t>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GB" altLang="en-US" dirty="0"/>
          </a:p>
        </p:txBody>
      </p:sp>
      <p:sp>
        <p:nvSpPr>
          <p:cNvPr id="14" name="TextBox 13"/>
          <p:cNvSpPr txBox="1"/>
          <p:nvPr/>
        </p:nvSpPr>
        <p:spPr>
          <a:xfrm>
            <a:off x="1212963" y="6511925"/>
            <a:ext cx="7950201" cy="234950"/>
          </a:xfrm>
          <a:prstGeom prst="rect">
            <a:avLst/>
          </a:prstGeom>
          <a:noFill/>
        </p:spPr>
        <p:txBody>
          <a:bodyPr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sz="1100" b="1" spc="300" dirty="0">
                <a:ea typeface="+mn-ea"/>
                <a:cs typeface="Arial" panose="020B0604020202020204" pitchFamily="34" charset="0"/>
              </a:rPr>
              <a:t>3GPP TSG-SA WG1 meeting #96-e, e-meeting,8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 – 18</a:t>
            </a:r>
            <a:r>
              <a:rPr lang="en-GB" sz="1100" b="1" spc="300" baseline="30000" dirty="0">
                <a:ea typeface="+mn-ea"/>
                <a:cs typeface="Arial" panose="020B0604020202020204" pitchFamily="34" charset="0"/>
              </a:rPr>
              <a:t>th</a:t>
            </a:r>
            <a:r>
              <a:rPr lang="en-GB" sz="1100" b="1" spc="300" dirty="0">
                <a:ea typeface="+mn-ea"/>
                <a:cs typeface="Arial" panose="020B0604020202020204" pitchFamily="34" charset="0"/>
              </a:rPr>
              <a:t> Nov,2021  </a:t>
            </a:r>
          </a:p>
          <a:p>
            <a:pPr>
              <a:defRPr/>
            </a:pPr>
            <a:endParaRPr lang="en-GB" sz="1067" b="1" spc="400" dirty="0">
              <a:solidFill>
                <a:schemeClr val="bg1"/>
              </a:solidFill>
            </a:endParaRPr>
          </a:p>
        </p:txBody>
      </p:sp>
      <p:sp>
        <p:nvSpPr>
          <p:cNvPr id="1030" name="Rectangle 15"/>
          <p:cNvSpPr>
            <a:spLocks noChangeArrowheads="1"/>
          </p:cNvSpPr>
          <p:nvPr/>
        </p:nvSpPr>
        <p:spPr bwMode="auto">
          <a:xfrm>
            <a:off x="5448300" y="3303588"/>
            <a:ext cx="1238250" cy="298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333" dirty="0">
                <a:solidFill>
                  <a:schemeClr val="bg1"/>
                </a:solidFill>
              </a:rPr>
              <a:t>© 3GPP 2012</a:t>
            </a:r>
            <a:endParaRPr lang="en-GB" altLang="en-US" sz="1333" dirty="0"/>
          </a:p>
        </p:txBody>
      </p:sp>
      <p:pic>
        <p:nvPicPr>
          <p:cNvPr id="1031" name="Picture 10" descr="3GPP_TM_RD.jpg"/>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10098088" y="306388"/>
            <a:ext cx="1584325" cy="920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0" y="6462713"/>
            <a:ext cx="1027845" cy="256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067" dirty="0"/>
              <a:t>© 3GPP 2021</a:t>
            </a:r>
          </a:p>
        </p:txBody>
      </p:sp>
      <p:pic>
        <p:nvPicPr>
          <p:cNvPr id="11" name="Picture 13" descr="green2.jpg"/>
          <p:cNvPicPr>
            <a:picLocks noChangeAspect="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1381467" y="6423704"/>
            <a:ext cx="365125"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 name="Oval 11"/>
          <p:cNvSpPr/>
          <p:nvPr/>
        </p:nvSpPr>
        <p:spPr bwMode="auto">
          <a:xfrm>
            <a:off x="11157629" y="6330667"/>
            <a:ext cx="812800" cy="419100"/>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35BA645-663C-49B9-8214-3A0DBAD6F1FF}" type="slidenum">
              <a:rPr lang="en-GB" altLang="en-US" sz="1333" b="1" smtClean="0"/>
              <a:pPr algn="ctr">
                <a:defRPr/>
              </a:pPr>
              <a:t>‹#›</a:t>
            </a:fld>
            <a:endParaRPr lang="en-GB" altLang="en-US" sz="1333" b="1" dirty="0"/>
          </a:p>
          <a:p>
            <a:pPr>
              <a:defRPr/>
            </a:pPr>
            <a:endParaRPr lang="en-GB" altLang="en-US" sz="1333" dirty="0"/>
          </a:p>
        </p:txBody>
      </p:sp>
    </p:spTree>
    <p:extLst>
      <p:ext uri="{BB962C8B-B14F-4D97-AF65-F5344CB8AC3E}">
        <p14:creationId xmlns:p14="http://schemas.microsoft.com/office/powerpoint/2010/main" val="417543303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Lst>
  <p:transition spd="slow"/>
  <p:txStyles>
    <p:title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p:titleStyle>
    <p:bodyStyle>
      <a:lvl1pPr marL="608013" indent="-608013" algn="l" rtl="0" eaLnBrk="1" fontAlgn="base" hangingPunct="1">
        <a:spcBef>
          <a:spcPct val="20000"/>
        </a:spcBef>
        <a:spcAft>
          <a:spcPct val="0"/>
        </a:spcAft>
        <a:buBlip>
          <a:blip r:embed="rId10"/>
        </a:buBlip>
        <a:defRPr sz="3700">
          <a:solidFill>
            <a:schemeClr val="tx1"/>
          </a:solidFill>
          <a:latin typeface="+mn-lt"/>
          <a:ea typeface="+mn-ea"/>
          <a:cs typeface="+mn-cs"/>
        </a:defRPr>
      </a:lvl1pPr>
      <a:lvl2pPr marL="989013" indent="-379413" algn="l" rtl="0" eaLnBrk="1" fontAlgn="base" hangingPunct="1">
        <a:spcBef>
          <a:spcPct val="20000"/>
        </a:spcBef>
        <a:spcAft>
          <a:spcPct val="0"/>
        </a:spcAft>
        <a:buClr>
          <a:srgbClr val="C00000"/>
        </a:buClr>
        <a:buBlip>
          <a:blip r:embed="rId11"/>
        </a:buBlip>
        <a:defRPr sz="3200">
          <a:solidFill>
            <a:schemeClr val="tx1"/>
          </a:solidFill>
          <a:latin typeface="+mn-lt"/>
        </a:defRPr>
      </a:lvl2pPr>
      <a:lvl3pPr marL="1522413" indent="-303213" algn="l" rtl="0" eaLnBrk="1" fontAlgn="base" hangingPunct="1">
        <a:spcBef>
          <a:spcPct val="20000"/>
        </a:spcBef>
        <a:spcAft>
          <a:spcPct val="0"/>
        </a:spcAft>
        <a:buBlip>
          <a:blip r:embed="rId12"/>
        </a:buBlip>
        <a:defRPr sz="2600">
          <a:solidFill>
            <a:schemeClr val="tx1"/>
          </a:solidFill>
          <a:latin typeface="+mn-lt"/>
        </a:defRPr>
      </a:lvl3pPr>
      <a:lvl4pPr marL="2132013" indent="-303213" algn="l" rtl="0" eaLnBrk="1" fontAlgn="base" hangingPunct="1">
        <a:spcBef>
          <a:spcPct val="20000"/>
        </a:spcBef>
        <a:spcAft>
          <a:spcPct val="0"/>
        </a:spcAft>
        <a:buFont typeface="Arial" panose="020B0604020202020204" pitchFamily="34" charset="0"/>
        <a:buChar char="–"/>
        <a:defRPr sz="2600">
          <a:solidFill>
            <a:schemeClr val="tx1"/>
          </a:solidFill>
          <a:latin typeface="+mn-lt"/>
        </a:defRPr>
      </a:lvl4pPr>
      <a:lvl5pPr marL="2741613" indent="-303213" algn="l" rtl="0" eaLnBrk="1" fontAlgn="base" hangingPunct="1">
        <a:spcBef>
          <a:spcPct val="20000"/>
        </a:spcBef>
        <a:spcAft>
          <a:spcPct val="0"/>
        </a:spcAft>
        <a:buFont typeface="Arial" panose="020B0604020202020204" pitchFamily="34" charset="0"/>
        <a:buChar char="»"/>
        <a:defRPr sz="2100">
          <a:solidFill>
            <a:schemeClr val="tx1"/>
          </a:solidFill>
          <a:latin typeface="+mn-lt"/>
        </a:defRPr>
      </a:lvl5pPr>
      <a:lvl6pPr marL="3352716" indent="-304792" algn="l" rtl="0" eaLnBrk="1" fontAlgn="base" hangingPunct="1">
        <a:spcBef>
          <a:spcPct val="20000"/>
        </a:spcBef>
        <a:spcAft>
          <a:spcPct val="0"/>
        </a:spcAft>
        <a:buFont typeface="Arial" charset="0"/>
        <a:buChar char="»"/>
        <a:defRPr sz="2133">
          <a:solidFill>
            <a:schemeClr val="tx1"/>
          </a:solidFill>
          <a:latin typeface="+mn-lt"/>
        </a:defRPr>
      </a:lvl6pPr>
      <a:lvl7pPr marL="3962301" indent="-304792" algn="l" rtl="0" eaLnBrk="1" fontAlgn="base" hangingPunct="1">
        <a:spcBef>
          <a:spcPct val="20000"/>
        </a:spcBef>
        <a:spcAft>
          <a:spcPct val="0"/>
        </a:spcAft>
        <a:buFont typeface="Arial" charset="0"/>
        <a:buChar char="»"/>
        <a:defRPr sz="2133">
          <a:solidFill>
            <a:schemeClr val="tx1"/>
          </a:solidFill>
          <a:latin typeface="+mn-lt"/>
        </a:defRPr>
      </a:lvl7pPr>
      <a:lvl8pPr marL="4571886" indent="-304792" algn="l" rtl="0" eaLnBrk="1" fontAlgn="base" hangingPunct="1">
        <a:spcBef>
          <a:spcPct val="20000"/>
        </a:spcBef>
        <a:spcAft>
          <a:spcPct val="0"/>
        </a:spcAft>
        <a:buFont typeface="Arial" charset="0"/>
        <a:buChar char="»"/>
        <a:defRPr sz="2133">
          <a:solidFill>
            <a:schemeClr val="tx1"/>
          </a:solidFill>
          <a:latin typeface="+mn-lt"/>
        </a:defRPr>
      </a:lvl8pPr>
      <a:lvl9pPr marL="5181470" indent="-304792" algn="l" rtl="0" eaLnBrk="1" fontAlgn="base" hangingPunct="1">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170" rtl="0" eaLnBrk="1" latinLnBrk="0" hangingPunct="1">
        <a:defRPr sz="2400" kern="1200">
          <a:solidFill>
            <a:schemeClr val="tx1"/>
          </a:solidFill>
          <a:latin typeface="+mn-lt"/>
          <a:ea typeface="+mn-ea"/>
          <a:cs typeface="+mn-cs"/>
        </a:defRPr>
      </a:lvl1pPr>
      <a:lvl2pPr marL="609585" algn="l" defTabSz="1219170" rtl="0" eaLnBrk="1" latinLnBrk="0" hangingPunct="1">
        <a:defRPr sz="2400" kern="1200">
          <a:solidFill>
            <a:schemeClr val="tx1"/>
          </a:solidFill>
          <a:latin typeface="+mn-lt"/>
          <a:ea typeface="+mn-ea"/>
          <a:cs typeface="+mn-cs"/>
        </a:defRPr>
      </a:lvl2pPr>
      <a:lvl3pPr marL="1219170" algn="l" defTabSz="1219170" rtl="0" eaLnBrk="1" latinLnBrk="0" hangingPunct="1">
        <a:defRPr sz="2400" kern="1200">
          <a:solidFill>
            <a:schemeClr val="tx1"/>
          </a:solidFill>
          <a:latin typeface="+mn-lt"/>
          <a:ea typeface="+mn-ea"/>
          <a:cs typeface="+mn-cs"/>
        </a:defRPr>
      </a:lvl3pPr>
      <a:lvl4pPr marL="1828754" algn="l" defTabSz="1219170" rtl="0" eaLnBrk="1" latinLnBrk="0" hangingPunct="1">
        <a:defRPr sz="2400" kern="1200">
          <a:solidFill>
            <a:schemeClr val="tx1"/>
          </a:solidFill>
          <a:latin typeface="+mn-lt"/>
          <a:ea typeface="+mn-ea"/>
          <a:cs typeface="+mn-cs"/>
        </a:defRPr>
      </a:lvl4pPr>
      <a:lvl5pPr marL="2438339" algn="l" defTabSz="1219170" rtl="0" eaLnBrk="1" latinLnBrk="0" hangingPunct="1">
        <a:defRPr sz="2400" kern="1200">
          <a:solidFill>
            <a:schemeClr val="tx1"/>
          </a:solidFill>
          <a:latin typeface="+mn-lt"/>
          <a:ea typeface="+mn-ea"/>
          <a:cs typeface="+mn-cs"/>
        </a:defRPr>
      </a:lvl5pPr>
      <a:lvl6pPr marL="3047924" algn="l" defTabSz="1219170" rtl="0" eaLnBrk="1" latinLnBrk="0" hangingPunct="1">
        <a:defRPr sz="2400" kern="1200">
          <a:solidFill>
            <a:schemeClr val="tx1"/>
          </a:solidFill>
          <a:latin typeface="+mn-lt"/>
          <a:ea typeface="+mn-ea"/>
          <a:cs typeface="+mn-cs"/>
        </a:defRPr>
      </a:lvl6pPr>
      <a:lvl7pPr marL="3657509" algn="l" defTabSz="1219170" rtl="0" eaLnBrk="1" latinLnBrk="0" hangingPunct="1">
        <a:defRPr sz="2400" kern="1200">
          <a:solidFill>
            <a:schemeClr val="tx1"/>
          </a:solidFill>
          <a:latin typeface="+mn-lt"/>
          <a:ea typeface="+mn-ea"/>
          <a:cs typeface="+mn-cs"/>
        </a:defRPr>
      </a:lvl7pPr>
      <a:lvl8pPr marL="4267093" algn="l" defTabSz="1219170" rtl="0" eaLnBrk="1" latinLnBrk="0" hangingPunct="1">
        <a:defRPr sz="2400" kern="1200">
          <a:solidFill>
            <a:schemeClr val="tx1"/>
          </a:solidFill>
          <a:latin typeface="+mn-lt"/>
          <a:ea typeface="+mn-ea"/>
          <a:cs typeface="+mn-cs"/>
        </a:defRPr>
      </a:lvl8pPr>
      <a:lvl9pPr marL="4876678" algn="l" defTabSz="12191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067" dirty="0"/>
              <a:t>© 3GPP 2022</a:t>
            </a:r>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sz="1333" b="1"/>
              <a:pPr algn="ctr"/>
              <a:t>‹#›</a:t>
            </a:fld>
            <a:endParaRPr lang="en-GB" altLang="en-US" sz="1333" b="1"/>
          </a:p>
          <a:p>
            <a:endParaRPr lang="en-GB" altLang="en-US" sz="1333"/>
          </a:p>
        </p:txBody>
      </p:sp>
    </p:spTree>
    <p:extLst>
      <p:ext uri="{BB962C8B-B14F-4D97-AF65-F5344CB8AC3E}">
        <p14:creationId xmlns:p14="http://schemas.microsoft.com/office/powerpoint/2010/main" val="570325386"/>
      </p:ext>
    </p:extLst>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651933" y="228600"/>
            <a:ext cx="910378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smtClean="0"/>
              <a:t>Click to edit Master title style</a:t>
            </a:r>
            <a:endParaRPr lang="en-GB" altLang="en-US" smtClean="0"/>
          </a:p>
        </p:txBody>
      </p:sp>
      <p:sp>
        <p:nvSpPr>
          <p:cNvPr id="1027" name="Text Placeholder 2"/>
          <p:cNvSpPr>
            <a:spLocks noGrp="1"/>
          </p:cNvSpPr>
          <p:nvPr>
            <p:ph type="body" idx="1"/>
          </p:nvPr>
        </p:nvSpPr>
        <p:spPr bwMode="auto">
          <a:xfrm>
            <a:off x="647700" y="1454152"/>
            <a:ext cx="11184467" cy="4830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smtClean="0"/>
              <a:t> 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endParaRPr lang="en-GB" altLang="en-US" smtClean="0"/>
          </a:p>
        </p:txBody>
      </p:sp>
      <p:sp>
        <p:nvSpPr>
          <p:cNvPr id="1030" name="Rectangle 15"/>
          <p:cNvSpPr>
            <a:spLocks noChangeArrowheads="1"/>
          </p:cNvSpPr>
          <p:nvPr/>
        </p:nvSpPr>
        <p:spPr bwMode="auto">
          <a:xfrm>
            <a:off x="5448301" y="3304117"/>
            <a:ext cx="1299497" cy="328217"/>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333">
                <a:solidFill>
                  <a:schemeClr val="bg1"/>
                </a:solidFill>
              </a:rPr>
              <a:t>© 3GPP 2012</a:t>
            </a:r>
            <a:endParaRPr lang="en-GB" altLang="en-US" sz="1333"/>
          </a:p>
        </p:txBody>
      </p:sp>
      <p:pic>
        <p:nvPicPr>
          <p:cNvPr id="1029" name="Picture 10"/>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10098617" y="306918"/>
            <a:ext cx="1583267" cy="9207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2" name="Rectangle 16"/>
          <p:cNvSpPr>
            <a:spLocks noChangeArrowheads="1"/>
          </p:cNvSpPr>
          <p:nvPr/>
        </p:nvSpPr>
        <p:spPr bwMode="auto">
          <a:xfrm>
            <a:off x="9918701" y="6462185"/>
            <a:ext cx="1089375" cy="287309"/>
          </a:xfrm>
          <a:prstGeom prst="rect">
            <a:avLst/>
          </a:prstGeom>
          <a:noFill/>
          <a:ln>
            <a:noFill/>
          </a:ln>
        </p:spPr>
        <p:txBody>
          <a:bodyPr wrap="none" lIns="121907" tIns="60953" rIns="121907" bIns="60953">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sz="1067" dirty="0"/>
              <a:t>© 3GPP 2022</a:t>
            </a:r>
          </a:p>
        </p:txBody>
      </p:sp>
      <p:sp>
        <p:nvSpPr>
          <p:cNvPr id="1033" name="Oval 11"/>
          <p:cNvSpPr>
            <a:spLocks noChangeArrowheads="1"/>
          </p:cNvSpPr>
          <p:nvPr/>
        </p:nvSpPr>
        <p:spPr bwMode="auto">
          <a:xfrm>
            <a:off x="11078633" y="6364818"/>
            <a:ext cx="812800" cy="419100"/>
          </a:xfrm>
          <a:prstGeom prst="ellipse">
            <a:avLst/>
          </a:prstGeom>
          <a:solidFill>
            <a:schemeClr val="bg1">
              <a:alpha val="50195"/>
            </a:schemeClr>
          </a:solidFill>
          <a:ln>
            <a:noFill/>
          </a:ln>
        </p:spPr>
        <p:txBody>
          <a:bodyPr lIns="121907" tIns="60953" rIns="121907" bIns="60953"/>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fld id="{8EC1F184-3ABE-48A6-92F0-71BE57037E0F}" type="slidenum">
              <a:rPr lang="en-GB" altLang="en-US" sz="1333" b="1"/>
              <a:pPr algn="ctr"/>
              <a:t>‹#›</a:t>
            </a:fld>
            <a:endParaRPr lang="en-GB" altLang="en-US" sz="1333" b="1"/>
          </a:p>
          <a:p>
            <a:endParaRPr lang="en-GB" altLang="en-US" sz="1333"/>
          </a:p>
        </p:txBody>
      </p:sp>
    </p:spTree>
    <p:extLst>
      <p:ext uri="{BB962C8B-B14F-4D97-AF65-F5344CB8AC3E}">
        <p14:creationId xmlns:p14="http://schemas.microsoft.com/office/powerpoint/2010/main" val="2130973794"/>
      </p:ext>
    </p:extLst>
  </p:cSld>
  <p:clrMap bg1="lt1" tx1="dk1" bg2="lt2" tx2="dk2" accent1="accent1" accent2="accent2" accent3="accent3" accent4="accent4" accent5="accent5" accent6="accent6" hlink="hlink" folHlink="folHlink"/>
  <p:sldLayoutIdLst>
    <p:sldLayoutId id="2147483672" r:id="rId1"/>
    <p:sldLayoutId id="2147483673" r:id="rId2"/>
    <p:sldLayoutId id="2147483674" r:id="rId3"/>
  </p:sldLayoutIdLst>
  <p:transition spd="slow"/>
  <p:timing>
    <p:tnLst>
      <p:par>
        <p:cTn id="1" dur="indefinite" restart="never" nodeType="tmRoot"/>
      </p:par>
    </p:tnLst>
  </p:timing>
  <p:txStyles>
    <p:titleStyle>
      <a:lvl1pPr algn="ctr" rtl="0" eaLnBrk="0" fontAlgn="base" hangingPunct="0">
        <a:spcBef>
          <a:spcPct val="0"/>
        </a:spcBef>
        <a:spcAft>
          <a:spcPct val="0"/>
        </a:spcAft>
        <a:defRPr sz="4267">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4267">
          <a:solidFill>
            <a:srgbClr val="FF0000"/>
          </a:solidFill>
          <a:latin typeface="Calibri" pitchFamily="34" charset="0"/>
          <a:ea typeface="MS PGothic" panose="020B0600070205080204" pitchFamily="34" charset="-128"/>
          <a:cs typeface="ＭＳ Ｐゴシック" charset="0"/>
        </a:defRPr>
      </a:lvl5pPr>
      <a:lvl6pPr marL="609515" algn="ctr" rtl="0" eaLnBrk="0" fontAlgn="base" hangingPunct="0">
        <a:spcBef>
          <a:spcPct val="0"/>
        </a:spcBef>
        <a:spcAft>
          <a:spcPct val="0"/>
        </a:spcAft>
        <a:defRPr sz="4267">
          <a:solidFill>
            <a:srgbClr val="FF0000"/>
          </a:solidFill>
          <a:latin typeface="Calibri" pitchFamily="34" charset="0"/>
        </a:defRPr>
      </a:lvl6pPr>
      <a:lvl7pPr marL="1219031" algn="ctr" rtl="0" eaLnBrk="0" fontAlgn="base" hangingPunct="0">
        <a:spcBef>
          <a:spcPct val="0"/>
        </a:spcBef>
        <a:spcAft>
          <a:spcPct val="0"/>
        </a:spcAft>
        <a:defRPr sz="4267">
          <a:solidFill>
            <a:srgbClr val="FF0000"/>
          </a:solidFill>
          <a:latin typeface="Calibri" pitchFamily="34" charset="0"/>
        </a:defRPr>
      </a:lvl7pPr>
      <a:lvl8pPr marL="1828546" algn="ctr" rtl="0" eaLnBrk="0" fontAlgn="base" hangingPunct="0">
        <a:spcBef>
          <a:spcPct val="0"/>
        </a:spcBef>
        <a:spcAft>
          <a:spcPct val="0"/>
        </a:spcAft>
        <a:defRPr sz="4267">
          <a:solidFill>
            <a:srgbClr val="FF0000"/>
          </a:solidFill>
          <a:latin typeface="Calibri" pitchFamily="34" charset="0"/>
        </a:defRPr>
      </a:lvl8pPr>
      <a:lvl9pPr marL="2438062" algn="ctr" rtl="0" eaLnBrk="0" fontAlgn="base" hangingPunct="0">
        <a:spcBef>
          <a:spcPct val="0"/>
        </a:spcBef>
        <a:spcAft>
          <a:spcPct val="0"/>
        </a:spcAft>
        <a:defRPr sz="4267">
          <a:solidFill>
            <a:srgbClr val="FF0000"/>
          </a:solidFill>
          <a:latin typeface="Calibri" pitchFamily="34" charset="0"/>
        </a:defRPr>
      </a:lvl9pPr>
    </p:titleStyle>
    <p:bodyStyle>
      <a:lvl1pPr marL="455073" indent="-455073" algn="l" rtl="0" eaLnBrk="0" fontAlgn="base" hangingPunct="0">
        <a:spcBef>
          <a:spcPct val="20000"/>
        </a:spcBef>
        <a:spcAft>
          <a:spcPct val="0"/>
        </a:spcAft>
        <a:buBlip>
          <a:blip r:embed="rId6"/>
        </a:buBlip>
        <a:defRPr sz="3733">
          <a:solidFill>
            <a:schemeClr val="tx1"/>
          </a:solidFill>
          <a:latin typeface="+mn-lt"/>
          <a:ea typeface="MS PGothic" panose="020B0600070205080204" pitchFamily="34" charset="-128"/>
          <a:cs typeface="ＭＳ Ｐゴシック" charset="0"/>
        </a:defRPr>
      </a:lvl1pPr>
      <a:lvl2pPr marL="988459" indent="-378875" algn="l" rtl="0" eaLnBrk="0" fontAlgn="base" hangingPunct="0">
        <a:spcBef>
          <a:spcPct val="20000"/>
        </a:spcBef>
        <a:spcAft>
          <a:spcPct val="0"/>
        </a:spcAft>
        <a:buClr>
          <a:srgbClr val="C00000"/>
        </a:buClr>
        <a:buFont typeface="Arial" panose="020B0604020202020204" pitchFamily="34" charset="0"/>
        <a:buChar char="•"/>
        <a:defRPr sz="3200">
          <a:solidFill>
            <a:schemeClr val="tx1"/>
          </a:solidFill>
          <a:latin typeface="+mn-lt"/>
          <a:ea typeface="MS PGothic" panose="020B0600070205080204" pitchFamily="34" charset="-128"/>
        </a:defRPr>
      </a:lvl2pPr>
      <a:lvl3pPr marL="1521846"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3pPr>
      <a:lvl4pPr marL="2131431" indent="-302676" algn="l" rtl="0" eaLnBrk="0" fontAlgn="base" hangingPunct="0">
        <a:spcBef>
          <a:spcPct val="20000"/>
        </a:spcBef>
        <a:spcAft>
          <a:spcPct val="0"/>
        </a:spcAft>
        <a:buFont typeface="Arial" panose="020B0604020202020204" pitchFamily="34" charset="0"/>
        <a:buChar char="–"/>
        <a:defRPr sz="2667">
          <a:solidFill>
            <a:schemeClr val="tx1"/>
          </a:solidFill>
          <a:latin typeface="+mn-lt"/>
          <a:ea typeface="MS PGothic" panose="020B0600070205080204" pitchFamily="34" charset="-128"/>
        </a:defRPr>
      </a:lvl4pPr>
      <a:lvl5pPr marL="2741015" indent="-302676" algn="l" rtl="0" eaLnBrk="0" fontAlgn="base" hangingPunct="0">
        <a:spcBef>
          <a:spcPct val="20000"/>
        </a:spcBef>
        <a:spcAft>
          <a:spcPct val="0"/>
        </a:spcAft>
        <a:buFont typeface="Arial" panose="020B0604020202020204" pitchFamily="34" charset="0"/>
        <a:buChar char="»"/>
        <a:defRPr sz="2133">
          <a:solidFill>
            <a:schemeClr val="tx1"/>
          </a:solidFill>
          <a:latin typeface="+mn-lt"/>
          <a:ea typeface="MS PGothic" panose="020B0600070205080204" pitchFamily="34" charset="-128"/>
        </a:defRPr>
      </a:lvl5pPr>
      <a:lvl6pPr marL="3352335" indent="-304758" algn="l" rtl="0" eaLnBrk="0" fontAlgn="base" hangingPunct="0">
        <a:spcBef>
          <a:spcPct val="20000"/>
        </a:spcBef>
        <a:spcAft>
          <a:spcPct val="0"/>
        </a:spcAft>
        <a:buFont typeface="Arial" charset="0"/>
        <a:buChar char="»"/>
        <a:defRPr sz="2133">
          <a:solidFill>
            <a:schemeClr val="tx1"/>
          </a:solidFill>
          <a:latin typeface="+mn-lt"/>
        </a:defRPr>
      </a:lvl6pPr>
      <a:lvl7pPr marL="3961850" indent="-304758" algn="l" rtl="0" eaLnBrk="0" fontAlgn="base" hangingPunct="0">
        <a:spcBef>
          <a:spcPct val="20000"/>
        </a:spcBef>
        <a:spcAft>
          <a:spcPct val="0"/>
        </a:spcAft>
        <a:buFont typeface="Arial" charset="0"/>
        <a:buChar char="»"/>
        <a:defRPr sz="2133">
          <a:solidFill>
            <a:schemeClr val="tx1"/>
          </a:solidFill>
          <a:latin typeface="+mn-lt"/>
        </a:defRPr>
      </a:lvl7pPr>
      <a:lvl8pPr marL="4571366" indent="-304758" algn="l" rtl="0" eaLnBrk="0" fontAlgn="base" hangingPunct="0">
        <a:spcBef>
          <a:spcPct val="20000"/>
        </a:spcBef>
        <a:spcAft>
          <a:spcPct val="0"/>
        </a:spcAft>
        <a:buFont typeface="Arial" charset="0"/>
        <a:buChar char="»"/>
        <a:defRPr sz="2133">
          <a:solidFill>
            <a:schemeClr val="tx1"/>
          </a:solidFill>
          <a:latin typeface="+mn-lt"/>
        </a:defRPr>
      </a:lvl8pPr>
      <a:lvl9pPr marL="5180881" indent="-304758" algn="l" rtl="0" eaLnBrk="0" fontAlgn="base" hangingPunct="0">
        <a:spcBef>
          <a:spcPct val="20000"/>
        </a:spcBef>
        <a:spcAft>
          <a:spcPct val="0"/>
        </a:spcAft>
        <a:buFont typeface="Arial" charset="0"/>
        <a:buChar char="»"/>
        <a:defRPr sz="2133">
          <a:solidFill>
            <a:schemeClr val="tx1"/>
          </a:solidFill>
          <a:latin typeface="+mn-lt"/>
        </a:defRPr>
      </a:lvl9pPr>
    </p:bodyStyle>
    <p:otherStyle>
      <a:defPPr>
        <a:defRPr lang="en-US"/>
      </a:defPPr>
      <a:lvl1pPr marL="0" algn="l" defTabSz="1219031" rtl="0" eaLnBrk="1" latinLnBrk="0" hangingPunct="1">
        <a:defRPr sz="2400" kern="1200">
          <a:solidFill>
            <a:schemeClr val="tx1"/>
          </a:solidFill>
          <a:latin typeface="+mn-lt"/>
          <a:ea typeface="+mn-ea"/>
          <a:cs typeface="+mn-cs"/>
        </a:defRPr>
      </a:lvl1pPr>
      <a:lvl2pPr marL="609515" algn="l" defTabSz="1219031" rtl="0" eaLnBrk="1" latinLnBrk="0" hangingPunct="1">
        <a:defRPr sz="2400" kern="1200">
          <a:solidFill>
            <a:schemeClr val="tx1"/>
          </a:solidFill>
          <a:latin typeface="+mn-lt"/>
          <a:ea typeface="+mn-ea"/>
          <a:cs typeface="+mn-cs"/>
        </a:defRPr>
      </a:lvl2pPr>
      <a:lvl3pPr marL="1219031" algn="l" defTabSz="1219031" rtl="0" eaLnBrk="1" latinLnBrk="0" hangingPunct="1">
        <a:defRPr sz="2400" kern="1200">
          <a:solidFill>
            <a:schemeClr val="tx1"/>
          </a:solidFill>
          <a:latin typeface="+mn-lt"/>
          <a:ea typeface="+mn-ea"/>
          <a:cs typeface="+mn-cs"/>
        </a:defRPr>
      </a:lvl3pPr>
      <a:lvl4pPr marL="1828546" algn="l" defTabSz="1219031" rtl="0" eaLnBrk="1" latinLnBrk="0" hangingPunct="1">
        <a:defRPr sz="2400" kern="1200">
          <a:solidFill>
            <a:schemeClr val="tx1"/>
          </a:solidFill>
          <a:latin typeface="+mn-lt"/>
          <a:ea typeface="+mn-ea"/>
          <a:cs typeface="+mn-cs"/>
        </a:defRPr>
      </a:lvl4pPr>
      <a:lvl5pPr marL="2438062" algn="l" defTabSz="1219031" rtl="0" eaLnBrk="1" latinLnBrk="0" hangingPunct="1">
        <a:defRPr sz="2400" kern="1200">
          <a:solidFill>
            <a:schemeClr val="tx1"/>
          </a:solidFill>
          <a:latin typeface="+mn-lt"/>
          <a:ea typeface="+mn-ea"/>
          <a:cs typeface="+mn-cs"/>
        </a:defRPr>
      </a:lvl5pPr>
      <a:lvl6pPr marL="3047577" algn="l" defTabSz="1219031" rtl="0" eaLnBrk="1" latinLnBrk="0" hangingPunct="1">
        <a:defRPr sz="2400" kern="1200">
          <a:solidFill>
            <a:schemeClr val="tx1"/>
          </a:solidFill>
          <a:latin typeface="+mn-lt"/>
          <a:ea typeface="+mn-ea"/>
          <a:cs typeface="+mn-cs"/>
        </a:defRPr>
      </a:lvl6pPr>
      <a:lvl7pPr marL="3657093" algn="l" defTabSz="1219031" rtl="0" eaLnBrk="1" latinLnBrk="0" hangingPunct="1">
        <a:defRPr sz="2400" kern="1200">
          <a:solidFill>
            <a:schemeClr val="tx1"/>
          </a:solidFill>
          <a:latin typeface="+mn-lt"/>
          <a:ea typeface="+mn-ea"/>
          <a:cs typeface="+mn-cs"/>
        </a:defRPr>
      </a:lvl7pPr>
      <a:lvl8pPr marL="4266608" algn="l" defTabSz="1219031" rtl="0" eaLnBrk="1" latinLnBrk="0" hangingPunct="1">
        <a:defRPr sz="2400" kern="1200">
          <a:solidFill>
            <a:schemeClr val="tx1"/>
          </a:solidFill>
          <a:latin typeface="+mn-lt"/>
          <a:ea typeface="+mn-ea"/>
          <a:cs typeface="+mn-cs"/>
        </a:defRPr>
      </a:lvl8pPr>
      <a:lvl9pPr marL="4876123" algn="l" defTabSz="1219031"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8.xml"/><Relationship Id="rId1" Type="http://schemas.openxmlformats.org/officeDocument/2006/relationships/themeOverride" Target="../theme/themeOverride1.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slideLayout" Target="../slideLayouts/slideLayout11.xml"/><Relationship Id="rId1" Type="http://schemas.openxmlformats.org/officeDocument/2006/relationships/themeOverride" Target="../theme/themeOverride2.xml"/><Relationship Id="rId5" Type="http://schemas.openxmlformats.org/officeDocument/2006/relationships/image" Target="../media/image10.jpeg"/><Relationship Id="rId4" Type="http://schemas.openxmlformats.org/officeDocument/2006/relationships/image" Target="../media/image9.jpeg"/></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11.xml"/><Relationship Id="rId7" Type="http://schemas.openxmlformats.org/officeDocument/2006/relationships/image" Target="../media/image13.png"/><Relationship Id="rId2" Type="http://schemas.openxmlformats.org/officeDocument/2006/relationships/vmlDrawing" Target="../drawings/vmlDrawing1.vml"/><Relationship Id="rId1" Type="http://schemas.openxmlformats.org/officeDocument/2006/relationships/themeOverride" Target="../theme/themeOverride3.xml"/><Relationship Id="rId6" Type="http://schemas.openxmlformats.org/officeDocument/2006/relationships/image" Target="../media/image12.png"/><Relationship Id="rId5" Type="http://schemas.openxmlformats.org/officeDocument/2006/relationships/image" Target="../media/image11.emf"/><Relationship Id="rId4" Type="http://schemas.openxmlformats.org/officeDocument/2006/relationships/oleObject" Target="../embeddings/oleObject1.bin"/></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4.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hemeOverride" Target="../theme/themeOverride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8" name="Text Box 5"/>
          <p:cNvSpPr txBox="1">
            <a:spLocks noChangeArrowheads="1"/>
          </p:cNvSpPr>
          <p:nvPr/>
        </p:nvSpPr>
        <p:spPr bwMode="auto">
          <a:xfrm>
            <a:off x="3479800" y="3407833"/>
            <a:ext cx="6350000" cy="666786"/>
          </a:xfrm>
          <a:prstGeom prst="rect">
            <a:avLst/>
          </a:prstGeom>
          <a:noFill/>
          <a:ln>
            <a:noFill/>
          </a:ln>
        </p:spPr>
        <p:txBody>
          <a:bodyPr>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marL="228594" indent="-228594">
              <a:spcBef>
                <a:spcPct val="0"/>
              </a:spcBef>
              <a:buFontTx/>
              <a:buChar char="-"/>
              <a:defRPr/>
            </a:pPr>
            <a:endParaRPr lang="en-GB" altLang="en-US" sz="1600" i="1" dirty="0">
              <a:latin typeface="Arial" panose="020B0604020202020204" pitchFamily="34" charset="0"/>
            </a:endParaRPr>
          </a:p>
          <a:p>
            <a:pPr marL="380990" indent="-380990">
              <a:spcBef>
                <a:spcPct val="0"/>
              </a:spcBef>
              <a:buFontTx/>
              <a:buChar char="-"/>
              <a:defRPr/>
            </a:pPr>
            <a:endParaRPr lang="en-GB" altLang="en-US" sz="2133" dirty="0">
              <a:latin typeface="Times New Roman" panose="02020603050405020304" pitchFamily="18" charset="0"/>
            </a:endParaRPr>
          </a:p>
        </p:txBody>
      </p:sp>
      <p:sp>
        <p:nvSpPr>
          <p:cNvPr id="6149" name="AutoShape 14"/>
          <p:cNvSpPr>
            <a:spLocks noChangeArrowheads="1"/>
          </p:cNvSpPr>
          <p:nvPr/>
        </p:nvSpPr>
        <p:spPr bwMode="auto">
          <a:xfrm>
            <a:off x="10585" y="6373285"/>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6150" name="TextBox 6"/>
          <p:cNvSpPr txBox="1">
            <a:spLocks noChangeArrowheads="1"/>
          </p:cNvSpPr>
          <p:nvPr/>
        </p:nvSpPr>
        <p:spPr bwMode="auto">
          <a:xfrm>
            <a:off x="19051" y="6364818"/>
            <a:ext cx="8295216"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dirty="0">
                <a:solidFill>
                  <a:schemeClr val="bg1"/>
                </a:solidFill>
                <a:latin typeface="Arial" panose="020B0604020202020204" pitchFamily="34" charset="0"/>
              </a:rPr>
              <a:t>S1-220008</a:t>
            </a:r>
            <a:r>
              <a:rPr lang="en-GB" altLang="en-US" sz="1067" dirty="0">
                <a:solidFill>
                  <a:schemeClr val="bg1"/>
                </a:solidFill>
                <a:latin typeface="Arial" panose="020B0604020202020204" pitchFamily="34" charset="0"/>
              </a:rPr>
              <a:t>, 3GPP TSG SA1#97e, 14 - 24 February 2022, e-meeting</a:t>
            </a:r>
          </a:p>
        </p:txBody>
      </p:sp>
      <p:sp>
        <p:nvSpPr>
          <p:cNvPr id="8" name="副标题 2"/>
          <p:cNvSpPr>
            <a:spLocks noGrp="1"/>
          </p:cNvSpPr>
          <p:nvPr>
            <p:ph type="subTitle" idx="1"/>
          </p:nvPr>
        </p:nvSpPr>
        <p:spPr>
          <a:xfrm>
            <a:off x="1828800" y="4607404"/>
            <a:ext cx="8534400" cy="1752600"/>
          </a:xfrm>
        </p:spPr>
        <p:txBody>
          <a:bodyPr/>
          <a:lstStyle/>
          <a:p>
            <a:r>
              <a:rPr lang="en-US" altLang="zh-CN" dirty="0" smtClean="0"/>
              <a:t>China Mobile</a:t>
            </a:r>
            <a:endParaRPr lang="zh-CN" altLang="en-US" dirty="0"/>
          </a:p>
        </p:txBody>
      </p:sp>
      <p:sp>
        <p:nvSpPr>
          <p:cNvPr id="9" name="标题 1"/>
          <p:cNvSpPr txBox="1">
            <a:spLocks/>
          </p:cNvSpPr>
          <p:nvPr/>
        </p:nvSpPr>
        <p:spPr>
          <a:xfrm>
            <a:off x="1353312" y="2615062"/>
            <a:ext cx="10363200" cy="1470025"/>
          </a:xfrm>
          <a:prstGeom prst="rect">
            <a:avLst/>
          </a:prstGeom>
        </p:spPr>
        <p:txBody>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kern="0" dirty="0" smtClean="0"/>
              <a:t>Motivation of </a:t>
            </a:r>
            <a:r>
              <a:rPr lang="en-GB" altLang="zh-CN" kern="0" dirty="0" smtClean="0"/>
              <a:t>Study on System Enhancements for Reducing Carbon Emissions</a:t>
            </a:r>
            <a:endParaRPr lang="zh-CN" altLang="en-US" kern="0" dirty="0"/>
          </a:p>
        </p:txBody>
      </p:sp>
    </p:spTree>
    <p:extLst>
      <p:ext uri="{BB962C8B-B14F-4D97-AF65-F5344CB8AC3E}">
        <p14:creationId xmlns:p14="http://schemas.microsoft.com/office/powerpoint/2010/main" val="3764572601"/>
      </p:ext>
    </p:extLst>
  </p:cSld>
  <p:clrMapOvr>
    <a:masterClrMapping/>
  </p:clrMapOvr>
  <p:transition spd="slow">
    <p:fad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203747" y="182861"/>
            <a:ext cx="9102725" cy="943327"/>
          </a:xfrm>
        </p:spPr>
        <p:txBody>
          <a:bodyPr/>
          <a:lstStyle/>
          <a:p>
            <a:pPr algn="l"/>
            <a:r>
              <a:rPr lang="en-US" altLang="zh-CN" sz="3600" dirty="0" smtClean="0"/>
              <a:t>Motivation and typical scenarios</a:t>
            </a:r>
            <a:endParaRPr lang="zh-CN" altLang="en-US" sz="3600" dirty="0"/>
          </a:p>
        </p:txBody>
      </p:sp>
      <p:sp>
        <p:nvSpPr>
          <p:cNvPr id="3" name="矩形 2"/>
          <p:cNvSpPr/>
          <p:nvPr/>
        </p:nvSpPr>
        <p:spPr>
          <a:xfrm>
            <a:off x="533714" y="2069515"/>
            <a:ext cx="4910407" cy="3600986"/>
          </a:xfrm>
          <a:prstGeom prst="rect">
            <a:avLst/>
          </a:prstGeom>
        </p:spPr>
        <p:txBody>
          <a:bodyPr wrap="square">
            <a:spAutoFit/>
          </a:bodyPr>
          <a:lstStyle/>
          <a:p>
            <a:pPr marL="285750" indent="-285750" hangingPunct="0">
              <a:spcAft>
                <a:spcPts val="900"/>
              </a:spcAft>
              <a:buFont typeface="Arial" panose="020B0604020202020204" pitchFamily="34" charset="0"/>
              <a:buChar char="•"/>
            </a:pPr>
            <a:r>
              <a:rPr lang="en-GB" altLang="zh-CN" dirty="0" smtClean="0">
                <a:solidFill>
                  <a:srgbClr val="000000"/>
                </a:solidFill>
                <a:latin typeface="+mj-lt"/>
                <a:ea typeface="等线" panose="02010600030101010101" pitchFamily="2" charset="-122"/>
              </a:rPr>
              <a:t>After the study of EE in SA, SA5 and </a:t>
            </a:r>
            <a:r>
              <a:rPr lang="en-GB" altLang="zh-CN" dirty="0" smtClean="0">
                <a:solidFill>
                  <a:srgbClr val="000000"/>
                </a:solidFill>
                <a:latin typeface="+mj-lt"/>
                <a:ea typeface="等线" panose="02010600030101010101" pitchFamily="2" charset="-122"/>
              </a:rPr>
              <a:t>RAN</a:t>
            </a: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Apart from the </a:t>
            </a:r>
            <a:r>
              <a:rPr lang="en-US" altLang="zh-CN" dirty="0">
                <a:solidFill>
                  <a:srgbClr val="000000"/>
                </a:solidFill>
                <a:latin typeface="+mj-lt"/>
                <a:ea typeface="等线" panose="02010600030101010101" pitchFamily="2" charset="-122"/>
              </a:rPr>
              <a:t>e</a:t>
            </a:r>
            <a:r>
              <a:rPr lang="en-US" altLang="zh-CN" dirty="0" smtClean="0">
                <a:solidFill>
                  <a:srgbClr val="000000"/>
                </a:solidFill>
                <a:latin typeface="+mj-lt"/>
                <a:ea typeface="等线" panose="02010600030101010101" pitchFamily="2" charset="-122"/>
              </a:rPr>
              <a:t>xisting study in each domain, there’s gap in </a:t>
            </a:r>
            <a:r>
              <a:rPr lang="en-GB" altLang="zh-CN" dirty="0" smtClean="0">
                <a:solidFill>
                  <a:srgbClr val="000000"/>
                </a:solidFill>
                <a:latin typeface="+mj-lt"/>
                <a:ea typeface="等线" panose="02010600030101010101" pitchFamily="2" charset="-122"/>
              </a:rPr>
              <a:t>generating </a:t>
            </a:r>
            <a:r>
              <a:rPr lang="en-GB" altLang="zh-CN" dirty="0" smtClean="0">
                <a:solidFill>
                  <a:srgbClr val="000000"/>
                </a:solidFill>
                <a:latin typeface="+mj-lt"/>
                <a:ea typeface="等线" panose="02010600030101010101" pitchFamily="2" charset="-122"/>
              </a:rPr>
              <a:t>systematic requirements to controlling </a:t>
            </a:r>
            <a:r>
              <a:rPr lang="en-GB" altLang="zh-CN" dirty="0">
                <a:solidFill>
                  <a:srgbClr val="000000"/>
                </a:solidFill>
                <a:latin typeface="+mj-lt"/>
                <a:ea typeface="等线" panose="02010600030101010101" pitchFamily="2" charset="-122"/>
              </a:rPr>
              <a:t>the carbon </a:t>
            </a:r>
            <a:r>
              <a:rPr lang="en-GB" altLang="zh-CN" dirty="0" smtClean="0">
                <a:solidFill>
                  <a:srgbClr val="000000"/>
                </a:solidFill>
                <a:latin typeface="+mj-lt"/>
                <a:ea typeface="等线" panose="02010600030101010101" pitchFamily="2" charset="-122"/>
              </a:rPr>
              <a:t>releasing </a:t>
            </a: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Reduce energy consumption which is benefit </a:t>
            </a:r>
            <a:r>
              <a:rPr lang="en-US" altLang="zh-CN" dirty="0">
                <a:solidFill>
                  <a:srgbClr val="000000"/>
                </a:solidFill>
                <a:latin typeface="+mj-lt"/>
                <a:ea typeface="等线" panose="02010600030101010101" pitchFamily="2" charset="-122"/>
              </a:rPr>
              <a:t>from cost decreasing and benefit </a:t>
            </a:r>
            <a:r>
              <a:rPr lang="en-US" altLang="zh-CN" dirty="0" smtClean="0">
                <a:solidFill>
                  <a:srgbClr val="000000"/>
                </a:solidFill>
                <a:latin typeface="+mj-lt"/>
                <a:ea typeface="等线" panose="02010600030101010101" pitchFamily="2" charset="-122"/>
              </a:rPr>
              <a:t>increasing for equipment producer and operators</a:t>
            </a:r>
          </a:p>
          <a:p>
            <a:pPr marL="285750"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rPr>
              <a:t>Introduce signal aspect in considering control carbon emission</a:t>
            </a:r>
          </a:p>
          <a:p>
            <a:pPr marL="285750" indent="-285750" hangingPunct="0">
              <a:spcAft>
                <a:spcPts val="900"/>
              </a:spcAft>
              <a:buFont typeface="Arial" panose="020B0604020202020204" pitchFamily="34" charset="0"/>
              <a:buChar char="•"/>
            </a:pPr>
            <a:endParaRPr lang="zh-CN" altLang="zh-CN" dirty="0">
              <a:solidFill>
                <a:srgbClr val="000000"/>
              </a:solidFill>
              <a:latin typeface="+mj-lt"/>
              <a:ea typeface="等线" panose="02010600030101010101" pitchFamily="2" charset="-122"/>
            </a:endParaRPr>
          </a:p>
        </p:txBody>
      </p:sp>
      <p:sp>
        <p:nvSpPr>
          <p:cNvPr id="4" name="标题 1"/>
          <p:cNvSpPr txBox="1">
            <a:spLocks/>
          </p:cNvSpPr>
          <p:nvPr/>
        </p:nvSpPr>
        <p:spPr bwMode="auto">
          <a:xfrm>
            <a:off x="371990" y="1126188"/>
            <a:ext cx="4555413" cy="77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sz="2800" kern="0" dirty="0" smtClean="0">
                <a:solidFill>
                  <a:schemeClr val="accent3">
                    <a:lumMod val="75000"/>
                  </a:schemeClr>
                </a:solidFill>
              </a:rPr>
              <a:t>Main goals &amp; benefits</a:t>
            </a:r>
            <a:endParaRPr lang="zh-CN" altLang="en-US" sz="2800" kern="0" dirty="0">
              <a:solidFill>
                <a:schemeClr val="accent3">
                  <a:lumMod val="75000"/>
                </a:schemeClr>
              </a:solidFill>
            </a:endParaRPr>
          </a:p>
        </p:txBody>
      </p:sp>
      <p:sp>
        <p:nvSpPr>
          <p:cNvPr id="5" name="标题 1"/>
          <p:cNvSpPr txBox="1">
            <a:spLocks/>
          </p:cNvSpPr>
          <p:nvPr/>
        </p:nvSpPr>
        <p:spPr bwMode="auto">
          <a:xfrm>
            <a:off x="6268166" y="1126188"/>
            <a:ext cx="4555413" cy="775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r>
              <a:rPr lang="en-US" altLang="zh-CN" sz="2800" kern="0" dirty="0" smtClean="0">
                <a:solidFill>
                  <a:schemeClr val="accent3">
                    <a:lumMod val="75000"/>
                  </a:schemeClr>
                </a:solidFill>
              </a:rPr>
              <a:t>Target scenarios</a:t>
            </a:r>
            <a:endParaRPr lang="zh-CN" altLang="en-US" sz="2800" kern="0" dirty="0">
              <a:solidFill>
                <a:schemeClr val="accent3">
                  <a:lumMod val="75000"/>
                </a:schemeClr>
              </a:solidFill>
            </a:endParaRPr>
          </a:p>
        </p:txBody>
      </p:sp>
      <p:sp>
        <p:nvSpPr>
          <p:cNvPr id="6" name="矩形 5"/>
          <p:cNvSpPr/>
          <p:nvPr/>
        </p:nvSpPr>
        <p:spPr>
          <a:xfrm>
            <a:off x="6686353" y="2639177"/>
            <a:ext cx="4973068" cy="2285241"/>
          </a:xfrm>
          <a:prstGeom prst="rect">
            <a:avLst/>
          </a:prstGeom>
        </p:spPr>
        <p:txBody>
          <a:bodyPr wrap="square">
            <a:spAutoFit/>
          </a:bodyPr>
          <a:lstStyle/>
          <a:p>
            <a:pPr marL="285750" indent="-285750" hangingPunct="0">
              <a:spcAft>
                <a:spcPts val="900"/>
              </a:spcAft>
              <a:buFont typeface="Arial" panose="020B0604020202020204" pitchFamily="34" charset="0"/>
              <a:buChar char="•"/>
            </a:pPr>
            <a:r>
              <a:rPr lang="en-US" altLang="zh-CN" sz="2000" kern="0" dirty="0"/>
              <a:t>Use case </a:t>
            </a:r>
            <a:r>
              <a:rPr lang="en-US" altLang="zh-CN" sz="2000" kern="0" dirty="0" smtClean="0"/>
              <a:t>1: </a:t>
            </a:r>
            <a:r>
              <a:rPr lang="en-US" altLang="zh-CN" sz="2000" dirty="0">
                <a:solidFill>
                  <a:srgbClr val="000000"/>
                </a:solidFill>
                <a:latin typeface="+mj-lt"/>
                <a:ea typeface="等线" panose="02010600030101010101" pitchFamily="2" charset="-122"/>
              </a:rPr>
              <a:t>switch off certain base station for energy saving</a:t>
            </a:r>
            <a:endParaRPr lang="en-GB" altLang="zh-CN" sz="2000" dirty="0" smtClean="0">
              <a:solidFill>
                <a:srgbClr val="000000"/>
              </a:solidFill>
              <a:latin typeface="+mj-lt"/>
              <a:ea typeface="等线" panose="02010600030101010101" pitchFamily="2" charset="-122"/>
            </a:endParaRPr>
          </a:p>
          <a:p>
            <a:pPr marL="285750" indent="-285750" hangingPunct="0">
              <a:spcAft>
                <a:spcPts val="900"/>
              </a:spcAft>
              <a:buFont typeface="Arial" panose="020B0604020202020204" pitchFamily="34" charset="0"/>
              <a:buChar char="•"/>
            </a:pPr>
            <a:r>
              <a:rPr lang="en-US" altLang="zh-CN" sz="2000" kern="0" dirty="0"/>
              <a:t>Use case </a:t>
            </a:r>
            <a:r>
              <a:rPr lang="en-US" altLang="zh-CN" sz="2000" kern="0" dirty="0" smtClean="0"/>
              <a:t>2: </a:t>
            </a:r>
            <a:r>
              <a:rPr lang="en-US" altLang="zh-CN" sz="2000" dirty="0" smtClean="0"/>
              <a:t>heterogeneous </a:t>
            </a:r>
            <a:r>
              <a:rPr lang="en-US" altLang="zh-CN" sz="2000" dirty="0"/>
              <a:t>connection</a:t>
            </a:r>
          </a:p>
          <a:p>
            <a:pPr marL="285750" indent="-285750" hangingPunct="0">
              <a:spcAft>
                <a:spcPts val="900"/>
              </a:spcAft>
              <a:buFont typeface="Arial" panose="020B0604020202020204" pitchFamily="34" charset="0"/>
              <a:buChar char="•"/>
            </a:pPr>
            <a:r>
              <a:rPr lang="en-US" altLang="zh-CN" sz="2000" kern="0" dirty="0" smtClean="0"/>
              <a:t>Use </a:t>
            </a:r>
            <a:r>
              <a:rPr lang="en-US" altLang="zh-CN" sz="2000" kern="0" dirty="0"/>
              <a:t>case 3: satellite and terrestrial integrated </a:t>
            </a:r>
            <a:r>
              <a:rPr lang="en-US" altLang="zh-CN" sz="2000" kern="0" dirty="0" smtClean="0"/>
              <a:t>cover</a:t>
            </a:r>
          </a:p>
          <a:p>
            <a:pPr marL="285750" indent="-285750" hangingPunct="0">
              <a:spcAft>
                <a:spcPts val="900"/>
              </a:spcAft>
              <a:buFont typeface="Arial" panose="020B0604020202020204" pitchFamily="34" charset="0"/>
              <a:buChar char="•"/>
            </a:pPr>
            <a:r>
              <a:rPr lang="en-US" altLang="zh-CN" sz="2000" kern="0" dirty="0"/>
              <a:t>Use case </a:t>
            </a:r>
            <a:r>
              <a:rPr lang="en-US" altLang="zh-CN" sz="2000" kern="0" dirty="0" smtClean="0"/>
              <a:t>4: dual connectivity</a:t>
            </a:r>
            <a:endParaRPr lang="en-US" altLang="zh-CN" sz="2000" kern="0" dirty="0"/>
          </a:p>
        </p:txBody>
      </p:sp>
    </p:spTree>
    <p:extLst>
      <p:ext uri="{BB962C8B-B14F-4D97-AF65-F5344CB8AC3E}">
        <p14:creationId xmlns:p14="http://schemas.microsoft.com/office/powerpoint/2010/main" val="1281540604"/>
      </p:ext>
    </p:extLst>
  </p:cSld>
  <p:clrMapOvr>
    <a:overrideClrMapping bg1="lt1" tx1="dk1" bg2="lt2" tx2="dk2" accent1="accent1" accent2="accent2" accent3="accent3" accent4="accent4" accent5="accent5" accent6="accent6" hlink="hlink" folHlink="folHlink"/>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p:cNvSpPr txBox="1">
            <a:spLocks/>
          </p:cNvSpPr>
          <p:nvPr/>
        </p:nvSpPr>
        <p:spPr bwMode="auto">
          <a:xfrm>
            <a:off x="210484" y="105563"/>
            <a:ext cx="898744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Use case 1: </a:t>
            </a:r>
            <a:r>
              <a:rPr lang="en-US" altLang="zh-CN" sz="2400" b="1" kern="0" dirty="0"/>
              <a:t>satellite and terrestrial integrated cover</a:t>
            </a:r>
            <a:endParaRPr lang="zh-CN" altLang="en-US" sz="2400" b="1" kern="0" dirty="0"/>
          </a:p>
        </p:txBody>
      </p:sp>
      <p:sp>
        <p:nvSpPr>
          <p:cNvPr id="44" name="矩形 43"/>
          <p:cNvSpPr/>
          <p:nvPr/>
        </p:nvSpPr>
        <p:spPr>
          <a:xfrm>
            <a:off x="4149213" y="892852"/>
            <a:ext cx="7885472" cy="3877985"/>
          </a:xfrm>
          <a:prstGeom prst="rect">
            <a:avLst/>
          </a:prstGeom>
        </p:spPr>
        <p:txBody>
          <a:bodyPr wrap="square">
            <a:spAutoFit/>
          </a:bodyPr>
          <a:lstStyle/>
          <a:p>
            <a:pPr marL="285750" lvl="1" indent="-285750"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5G-Advanced network consider involve satellite. RAN, 5GC NF, Application can be deployed in ground or satellite. In critical area, network may access via satellite only. </a:t>
            </a:r>
            <a:r>
              <a:rPr lang="en-US" altLang="zh-CN" dirty="0" smtClean="0">
                <a:solidFill>
                  <a:srgbClr val="000000"/>
                </a:solidFill>
                <a:ea typeface="等线" panose="02010600030101010101" pitchFamily="2" charset="-122"/>
                <a:cs typeface="Times New Roman" panose="02020603050405020304" pitchFamily="18" charset="0"/>
              </a:rPr>
              <a:t>In </a:t>
            </a:r>
            <a:r>
              <a:rPr lang="en-US" altLang="zh-CN" dirty="0">
                <a:solidFill>
                  <a:srgbClr val="000000"/>
                </a:solidFill>
                <a:ea typeface="等线" panose="02010600030101010101" pitchFamily="2" charset="-122"/>
                <a:cs typeface="Times New Roman" panose="02020603050405020304" pitchFamily="18" charset="0"/>
              </a:rPr>
              <a:t>some area, UE can access network via both RAN in ground and satellite.</a:t>
            </a:r>
          </a:p>
          <a:p>
            <a:pPr marL="742950" lvl="2" indent="-285750" hangingPunct="0">
              <a:spcAft>
                <a:spcPts val="900"/>
              </a:spcAft>
              <a:buFont typeface="Arial" panose="020B0604020202020204" pitchFamily="34" charset="0"/>
              <a:buChar char="•"/>
            </a:pPr>
            <a:r>
              <a:rPr lang="en-US" altLang="zh-CN" dirty="0" smtClean="0">
                <a:solidFill>
                  <a:srgbClr val="000000"/>
                </a:solidFill>
                <a:ea typeface="等线" panose="02010600030101010101" pitchFamily="2" charset="-122"/>
                <a:cs typeface="Times New Roman" panose="02020603050405020304" pitchFamily="18" charset="0"/>
              </a:rPr>
              <a:t>Bring in methods of evaluate systematic level of carbon emission</a:t>
            </a:r>
          </a:p>
          <a:p>
            <a:pPr marL="742950" lvl="2" indent="-285750" hangingPunct="0">
              <a:spcAft>
                <a:spcPts val="900"/>
              </a:spcAft>
              <a:buFont typeface="Arial" panose="020B0604020202020204" pitchFamily="34" charset="0"/>
              <a:buChar char="•"/>
            </a:pPr>
            <a:r>
              <a:rPr lang="en-US" altLang="zh-CN" dirty="0" smtClean="0">
                <a:solidFill>
                  <a:srgbClr val="000000"/>
                </a:solidFill>
                <a:ea typeface="等线" panose="02010600030101010101" pitchFamily="2" charset="-122"/>
                <a:cs typeface="Times New Roman" panose="02020603050405020304" pitchFamily="18" charset="0"/>
              </a:rPr>
              <a:t>Consider carbon emission as a dimension in routing selection. </a:t>
            </a:r>
            <a:r>
              <a:rPr lang="en-US" altLang="zh-CN" dirty="0">
                <a:solidFill>
                  <a:srgbClr val="000000"/>
                </a:solidFill>
                <a:ea typeface="等线" panose="02010600030101010101" pitchFamily="2" charset="-122"/>
                <a:cs typeface="Times New Roman" panose="02020603050405020304" pitchFamily="18" charset="0"/>
              </a:rPr>
              <a:t>Especially in long distance communication, multi-hop routing will lead to energy consumption</a:t>
            </a:r>
            <a:r>
              <a:rPr lang="en-US" altLang="zh-CN" dirty="0" smtClean="0">
                <a:solidFill>
                  <a:srgbClr val="000000"/>
                </a:solidFill>
                <a:ea typeface="等线" panose="02010600030101010101" pitchFamily="2" charset="-122"/>
                <a:cs typeface="Times New Roman" panose="02020603050405020304" pitchFamily="18" charset="0"/>
              </a:rPr>
              <a:t>.</a:t>
            </a:r>
          </a:p>
          <a:p>
            <a:pPr marL="271463" lvl="2" indent="-271463" hangingPunct="0">
              <a:spcAft>
                <a:spcPts val="9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GEO launch cost is high. Energy in GEO is not limited. While LEO launch has low cost, low latency, small size and energy limited.</a:t>
            </a:r>
          </a:p>
          <a:p>
            <a:pPr marL="728663" lvl="3" indent="-271463" hangingPunct="0">
              <a:spcAft>
                <a:spcPts val="900"/>
              </a:spcAft>
              <a:buFont typeface="Arial" panose="020B0604020202020204" pitchFamily="34" charset="0"/>
              <a:buChar char="•"/>
            </a:pPr>
            <a:r>
              <a:rPr lang="en-US" altLang="zh-CN" dirty="0">
                <a:solidFill>
                  <a:srgbClr val="000000"/>
                </a:solidFill>
                <a:latin typeface="+mj-lt"/>
                <a:ea typeface="等线" panose="02010600030101010101" pitchFamily="2" charset="-122"/>
                <a:cs typeface="Times New Roman" panose="02020603050405020304" pitchFamily="18" charset="0"/>
              </a:rPr>
              <a:t>S</a:t>
            </a:r>
            <a:r>
              <a:rPr lang="en-US" altLang="zh-CN" dirty="0" smtClean="0">
                <a:solidFill>
                  <a:srgbClr val="000000"/>
                </a:solidFill>
                <a:ea typeface="等线" panose="02010600030101010101" pitchFamily="2" charset="-122"/>
                <a:cs typeface="Times New Roman" panose="02020603050405020304" pitchFamily="18" charset="0"/>
              </a:rPr>
              <a:t>ystem </a:t>
            </a:r>
            <a:r>
              <a:rPr lang="en-US" altLang="zh-CN" dirty="0">
                <a:solidFill>
                  <a:srgbClr val="000000"/>
                </a:solidFill>
                <a:ea typeface="等线" panose="02010600030101010101" pitchFamily="2" charset="-122"/>
                <a:cs typeface="Times New Roman" panose="02020603050405020304" pitchFamily="18" charset="0"/>
              </a:rPr>
              <a:t>energy efficient design due to energy </a:t>
            </a:r>
            <a:r>
              <a:rPr lang="en-US" altLang="zh-CN" dirty="0" smtClean="0">
                <a:solidFill>
                  <a:srgbClr val="000000"/>
                </a:solidFill>
                <a:ea typeface="等线" panose="02010600030101010101" pitchFamily="2" charset="-122"/>
                <a:cs typeface="Times New Roman" panose="02020603050405020304" pitchFamily="18" charset="0"/>
              </a:rPr>
              <a:t>limited, especially in low-orbit satellite scenario. </a:t>
            </a:r>
            <a:endParaRPr lang="en-US" altLang="zh-CN" dirty="0" smtClean="0">
              <a:solidFill>
                <a:srgbClr val="000000"/>
              </a:solidFill>
              <a:latin typeface="+mj-lt"/>
              <a:ea typeface="等线" panose="02010600030101010101" pitchFamily="2" charset="-122"/>
              <a:cs typeface="Times New Roman" panose="02020603050405020304" pitchFamily="18" charset="0"/>
            </a:endParaRPr>
          </a:p>
        </p:txBody>
      </p:sp>
      <p:pic>
        <p:nvPicPr>
          <p:cNvPr id="45" name="图片 44"/>
          <p:cNvPicPr/>
          <p:nvPr/>
        </p:nvPicPr>
        <p:blipFill>
          <a:blip r:embed="rId3" cstate="print"/>
          <a:srcRect/>
          <a:stretch>
            <a:fillRect/>
          </a:stretch>
        </p:blipFill>
        <p:spPr bwMode="auto">
          <a:xfrm>
            <a:off x="210484" y="927249"/>
            <a:ext cx="3938729" cy="3502383"/>
          </a:xfrm>
          <a:prstGeom prst="rect">
            <a:avLst/>
          </a:prstGeom>
          <a:noFill/>
        </p:spPr>
      </p:pic>
      <p:sp>
        <p:nvSpPr>
          <p:cNvPr id="5" name="标题 1"/>
          <p:cNvSpPr>
            <a:spLocks noGrp="1"/>
          </p:cNvSpPr>
          <p:nvPr>
            <p:ph type="title"/>
          </p:nvPr>
        </p:nvSpPr>
        <p:spPr>
          <a:xfrm>
            <a:off x="210484" y="4185780"/>
            <a:ext cx="8500897" cy="1143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algn="l" eaLnBrk="1" hangingPunct="1"/>
            <a:r>
              <a:rPr lang="en-US" altLang="zh-CN" sz="2400" b="1" dirty="0">
                <a:latin typeface="+mn-lt"/>
                <a:ea typeface="+mj-ea"/>
                <a:cs typeface="+mj-cs"/>
              </a:rPr>
              <a:t>Use case </a:t>
            </a:r>
            <a:r>
              <a:rPr lang="en-US" altLang="zh-CN" sz="2400" b="1" dirty="0" smtClean="0">
                <a:latin typeface="+mn-lt"/>
                <a:ea typeface="+mj-ea"/>
                <a:cs typeface="+mj-cs"/>
              </a:rPr>
              <a:t>2</a:t>
            </a:r>
            <a:r>
              <a:rPr lang="zh-CN" altLang="en-US" sz="2400" b="1" dirty="0" smtClean="0">
                <a:latin typeface="+mn-lt"/>
                <a:ea typeface="+mj-ea"/>
                <a:cs typeface="+mj-cs"/>
              </a:rPr>
              <a:t>：</a:t>
            </a:r>
            <a:r>
              <a:rPr lang="en-US" altLang="zh-CN" sz="2400" b="1" dirty="0" smtClean="0">
                <a:latin typeface="+mn-lt"/>
                <a:ea typeface="+mj-ea"/>
                <a:cs typeface="+mj-cs"/>
              </a:rPr>
              <a:t>switch </a:t>
            </a:r>
            <a:r>
              <a:rPr lang="en-US" altLang="zh-CN" sz="2400" b="1" dirty="0">
                <a:latin typeface="+mn-lt"/>
                <a:ea typeface="+mj-ea"/>
                <a:cs typeface="+mj-cs"/>
              </a:rPr>
              <a:t>off certain base station for energy saving</a:t>
            </a:r>
            <a:endParaRPr lang="zh-CN" altLang="en-US" sz="2400" b="1" dirty="0">
              <a:latin typeface="+mn-lt"/>
              <a:ea typeface="+mj-ea"/>
              <a:cs typeface="+mj-cs"/>
            </a:endParaRPr>
          </a:p>
        </p:txBody>
      </p:sp>
      <p:sp>
        <p:nvSpPr>
          <p:cNvPr id="6" name="文本框 5"/>
          <p:cNvSpPr txBox="1"/>
          <p:nvPr/>
        </p:nvSpPr>
        <p:spPr>
          <a:xfrm>
            <a:off x="4149213" y="5165711"/>
            <a:ext cx="7656208" cy="923330"/>
          </a:xfrm>
          <a:prstGeom prst="rect">
            <a:avLst/>
          </a:prstGeom>
          <a:noFill/>
        </p:spPr>
        <p:txBody>
          <a:bodyPr wrap="square" rtlCol="0">
            <a:spAutoFit/>
          </a:bodyPr>
          <a:lstStyle/>
          <a:p>
            <a:r>
              <a:rPr lang="en-US" altLang="zh-CN" dirty="0" smtClean="0"/>
              <a:t>At off-peak time, 5GS could consider switch of certain light-loaded base stations for reduce carbon emission. Where and how to migrate the connected users need to be considered. </a:t>
            </a:r>
            <a:endParaRPr lang="zh-CN" altLang="en-US" dirty="0"/>
          </a:p>
        </p:txBody>
      </p:sp>
      <p:grpSp>
        <p:nvGrpSpPr>
          <p:cNvPr id="7" name="组合 6"/>
          <p:cNvGrpSpPr/>
          <p:nvPr/>
        </p:nvGrpSpPr>
        <p:grpSpPr>
          <a:xfrm>
            <a:off x="599767" y="4897853"/>
            <a:ext cx="2615228" cy="1778699"/>
            <a:chOff x="1362467" y="2117213"/>
            <a:chExt cx="3250166" cy="2271906"/>
          </a:xfrm>
        </p:grpSpPr>
        <p:pic>
          <p:nvPicPr>
            <p:cNvPr id="8"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685166" y="2117213"/>
              <a:ext cx="493320" cy="84361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https://gimg2.baidu.com/image_search/src=http%3A%2F%2Fpic.soutu123.com%2Felement_origin_min_pic%2F01%2F60%2F07%2F0757487cadc0ae6.jpg%21%2Ffw%2F700%2Fquality%2F90%2Funsharp%2Ftrue%2Fcompress%2Ftrue&amp;refer=http%3A%2F%2Fpic.soutu123.com&amp;app=2002&amp;size=f9999,10000&amp;q=a80&amp;n=0&amp;g=0n&amp;fmt=jpeg?sec=1645949651&amp;t=8edaaca72d5c5ba5a862ba494eb6ed49"/>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370732" y="2117213"/>
              <a:ext cx="493320" cy="843614"/>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047237" y="3719424"/>
              <a:ext cx="669695" cy="669695"/>
            </a:xfrm>
            <a:prstGeom prst="rect">
              <a:avLst/>
            </a:prstGeom>
            <a:noFill/>
            <a:extLst>
              <a:ext uri="{909E8E84-426E-40DD-AFC4-6F175D3DCCD1}">
                <a14:hiddenFill xmlns:a14="http://schemas.microsoft.com/office/drawing/2010/main">
                  <a:solidFill>
                    <a:srgbClr val="FFFFFF"/>
                  </a:solidFill>
                </a14:hiddenFill>
              </a:ext>
            </a:extLst>
          </p:spPr>
        </p:pic>
        <p:sp>
          <p:nvSpPr>
            <p:cNvPr id="11" name="文本框 10"/>
            <p:cNvSpPr txBox="1"/>
            <p:nvPr/>
          </p:nvSpPr>
          <p:spPr>
            <a:xfrm>
              <a:off x="3042973" y="2565353"/>
              <a:ext cx="980501" cy="369332"/>
            </a:xfrm>
            <a:prstGeom prst="rect">
              <a:avLst/>
            </a:prstGeom>
            <a:noFill/>
          </p:spPr>
          <p:txBody>
            <a:bodyPr wrap="square" rtlCol="0">
              <a:spAutoFit/>
            </a:bodyPr>
            <a:lstStyle/>
            <a:p>
              <a:r>
                <a:rPr lang="en-US" altLang="zh-CN" b="1" dirty="0" smtClean="0"/>
                <a:t>2</a:t>
              </a:r>
              <a:endParaRPr lang="zh-CN" altLang="en-US" b="1" dirty="0"/>
            </a:p>
          </p:txBody>
        </p:sp>
        <p:sp>
          <p:nvSpPr>
            <p:cNvPr id="12" name="文本框 11"/>
            <p:cNvSpPr txBox="1"/>
            <p:nvPr/>
          </p:nvSpPr>
          <p:spPr>
            <a:xfrm>
              <a:off x="1362467" y="2575832"/>
              <a:ext cx="980501" cy="369332"/>
            </a:xfrm>
            <a:prstGeom prst="rect">
              <a:avLst/>
            </a:prstGeom>
            <a:noFill/>
          </p:spPr>
          <p:txBody>
            <a:bodyPr wrap="square" rtlCol="0">
              <a:spAutoFit/>
            </a:bodyPr>
            <a:lstStyle/>
            <a:p>
              <a:r>
                <a:rPr lang="en-US" altLang="zh-CN" b="1" dirty="0" smtClean="0"/>
                <a:t>1</a:t>
              </a:r>
              <a:endParaRPr lang="zh-CN" altLang="en-US" b="1" dirty="0"/>
            </a:p>
          </p:txBody>
        </p:sp>
        <p:sp>
          <p:nvSpPr>
            <p:cNvPr id="13" name="任意多边形 12"/>
            <p:cNvSpPr/>
            <p:nvPr/>
          </p:nvSpPr>
          <p:spPr bwMode="auto">
            <a:xfrm>
              <a:off x="1946294" y="2949169"/>
              <a:ext cx="232192" cy="763373"/>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4" name="任意多边形 13"/>
            <p:cNvSpPr/>
            <p:nvPr/>
          </p:nvSpPr>
          <p:spPr bwMode="auto">
            <a:xfrm rot="1505342" flipH="1">
              <a:off x="2807182" y="2771617"/>
              <a:ext cx="536582" cy="1102119"/>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5" name="文本框 14"/>
            <p:cNvSpPr txBox="1"/>
            <p:nvPr/>
          </p:nvSpPr>
          <p:spPr>
            <a:xfrm>
              <a:off x="1757136" y="2981996"/>
              <a:ext cx="698090" cy="584775"/>
            </a:xfrm>
            <a:prstGeom prst="rect">
              <a:avLst/>
            </a:prstGeom>
            <a:noFill/>
          </p:spPr>
          <p:txBody>
            <a:bodyPr wrap="square" rtlCol="0">
              <a:spAutoFit/>
            </a:bodyPr>
            <a:lstStyle/>
            <a:p>
              <a:r>
                <a:rPr lang="en-US" altLang="zh-CN" sz="3200" dirty="0" smtClean="0">
                  <a:solidFill>
                    <a:srgbClr val="FF0000"/>
                  </a:solidFill>
                </a:rPr>
                <a:t>X</a:t>
              </a:r>
              <a:endParaRPr lang="zh-CN" altLang="en-US" sz="3200" dirty="0">
                <a:solidFill>
                  <a:srgbClr val="FF0000"/>
                </a:solidFill>
              </a:endParaRPr>
            </a:p>
          </p:txBody>
        </p:sp>
        <p:pic>
          <p:nvPicPr>
            <p:cNvPr id="16"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353779" y="3702279"/>
              <a:ext cx="669695" cy="669695"/>
            </a:xfrm>
            <a:prstGeom prst="rect">
              <a:avLst/>
            </a:prstGeom>
            <a:noFill/>
            <a:extLst>
              <a:ext uri="{909E8E84-426E-40DD-AFC4-6F175D3DCCD1}">
                <a14:hiddenFill xmlns:a14="http://schemas.microsoft.com/office/drawing/2010/main">
                  <a:solidFill>
                    <a:srgbClr val="FFFFFF"/>
                  </a:solidFill>
                </a14:hiddenFill>
              </a:ext>
            </a:extLst>
          </p:spPr>
        </p:pic>
        <p:pic>
          <p:nvPicPr>
            <p:cNvPr id="17" name="Picture 4" descr="https://gimg2.baidu.com/image_search/src=http%3A%2F%2Fpic.51yuansu.com%2Fpic2%2Fcover%2F00%2F30%2F69%2F58108dbd42757_610.jpg&amp;refer=http%3A%2F%2Fpic.51yuansu.com&amp;app=2002&amp;size=f9999,10000&amp;q=a80&amp;n=0&amp;g=0n&amp;fmt=jpeg?sec=1645949690&amp;t=50c4f32f1cf16e4b967194699543120e"/>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42938" y="3717151"/>
              <a:ext cx="669695" cy="669695"/>
            </a:xfrm>
            <a:prstGeom prst="rect">
              <a:avLst/>
            </a:prstGeom>
            <a:noFill/>
            <a:extLst>
              <a:ext uri="{909E8E84-426E-40DD-AFC4-6F175D3DCCD1}">
                <a14:hiddenFill xmlns:a14="http://schemas.microsoft.com/office/drawing/2010/main">
                  <a:solidFill>
                    <a:srgbClr val="FFFFFF"/>
                  </a:solidFill>
                </a14:hiddenFill>
              </a:ext>
            </a:extLst>
          </p:spPr>
        </p:pic>
        <p:sp>
          <p:nvSpPr>
            <p:cNvPr id="18" name="任意多边形 17"/>
            <p:cNvSpPr/>
            <p:nvPr/>
          </p:nvSpPr>
          <p:spPr bwMode="auto">
            <a:xfrm>
              <a:off x="3591987" y="2934685"/>
              <a:ext cx="232192" cy="763373"/>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sp>
          <p:nvSpPr>
            <p:cNvPr id="19" name="任意多边形 18"/>
            <p:cNvSpPr/>
            <p:nvPr/>
          </p:nvSpPr>
          <p:spPr bwMode="auto">
            <a:xfrm>
              <a:off x="3695720" y="2919813"/>
              <a:ext cx="525800" cy="764241"/>
            </a:xfrm>
            <a:custGeom>
              <a:avLst/>
              <a:gdLst>
                <a:gd name="connsiteX0" fmla="*/ 179686 w 179686"/>
                <a:gd name="connsiteY0" fmla="*/ 708660 h 708660"/>
                <a:gd name="connsiteX1" fmla="*/ 19666 w 179686"/>
                <a:gd name="connsiteY1" fmla="*/ 331470 h 708660"/>
                <a:gd name="connsiteX2" fmla="*/ 8236 w 179686"/>
                <a:gd name="connsiteY2" fmla="*/ 0 h 708660"/>
              </a:gdLst>
              <a:ahLst/>
              <a:cxnLst>
                <a:cxn ang="0">
                  <a:pos x="connsiteX0" y="connsiteY0"/>
                </a:cxn>
                <a:cxn ang="0">
                  <a:pos x="connsiteX1" y="connsiteY1"/>
                </a:cxn>
                <a:cxn ang="0">
                  <a:pos x="connsiteX2" y="connsiteY2"/>
                </a:cxn>
              </a:cxnLst>
              <a:rect l="l" t="t" r="r" b="b"/>
              <a:pathLst>
                <a:path w="179686" h="708660">
                  <a:moveTo>
                    <a:pt x="179686" y="708660"/>
                  </a:moveTo>
                  <a:cubicBezTo>
                    <a:pt x="113963" y="579120"/>
                    <a:pt x="48241" y="449580"/>
                    <a:pt x="19666" y="331470"/>
                  </a:cubicBezTo>
                  <a:cubicBezTo>
                    <a:pt x="-8909" y="213360"/>
                    <a:pt x="-337" y="106680"/>
                    <a:pt x="8236" y="0"/>
                  </a:cubicBezTo>
                </a:path>
              </a:pathLst>
            </a:custGeom>
            <a:noFill/>
            <a:ln w="9525" cap="flat" cmpd="sng" algn="ctr">
              <a:solidFill>
                <a:schemeClr val="tx1"/>
              </a:solidFill>
              <a:prstDash val="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zh-CN" altLang="en-US" sz="1000" b="0" i="0" u="none" strike="noStrike" cap="none" normalizeH="0" baseline="0" smtClean="0">
                <a:ln>
                  <a:noFill/>
                </a:ln>
                <a:solidFill>
                  <a:schemeClr val="tx1"/>
                </a:solidFill>
                <a:effectLst/>
                <a:latin typeface="Arial" charset="0"/>
              </a:endParaRPr>
            </a:p>
          </p:txBody>
        </p:sp>
      </p:grpSp>
    </p:spTree>
    <p:extLst>
      <p:ext uri="{BB962C8B-B14F-4D97-AF65-F5344CB8AC3E}">
        <p14:creationId xmlns:p14="http://schemas.microsoft.com/office/powerpoint/2010/main" val="173855754"/>
      </p:ext>
    </p:extLst>
  </p:cSld>
  <p:clrMapOvr>
    <a:overrideClrMapping bg1="lt1" tx1="dk1" bg2="lt2" tx2="dk2" accent1="accent1" accent2="accent2" accent3="accent3" accent4="accent4" accent5="accent5" accent6="accent6" hlink="hlink" folHlink="folHlink"/>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标题 1"/>
          <p:cNvSpPr txBox="1">
            <a:spLocks/>
          </p:cNvSpPr>
          <p:nvPr/>
        </p:nvSpPr>
        <p:spPr bwMode="auto">
          <a:xfrm>
            <a:off x="209227" y="-133992"/>
            <a:ext cx="6345234"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1" fontAlgn="base" hangingPunct="1">
              <a:spcBef>
                <a:spcPct val="0"/>
              </a:spcBef>
              <a:spcAft>
                <a:spcPct val="0"/>
              </a:spcAft>
              <a:defRPr sz="4200">
                <a:solidFill>
                  <a:srgbClr val="FF0000"/>
                </a:solidFill>
                <a:latin typeface="+mj-lt"/>
                <a:ea typeface="+mj-ea"/>
                <a:cs typeface="+mj-cs"/>
              </a:defRPr>
            </a:lvl1pPr>
            <a:lvl2pPr algn="ctr" rtl="0" eaLnBrk="1" fontAlgn="base" hangingPunct="1">
              <a:spcBef>
                <a:spcPct val="0"/>
              </a:spcBef>
              <a:spcAft>
                <a:spcPct val="0"/>
              </a:spcAft>
              <a:defRPr sz="4200">
                <a:solidFill>
                  <a:srgbClr val="FF0000"/>
                </a:solidFill>
                <a:latin typeface="Calibri" pitchFamily="34" charset="0"/>
              </a:defRPr>
            </a:lvl2pPr>
            <a:lvl3pPr algn="ctr" rtl="0" eaLnBrk="1" fontAlgn="base" hangingPunct="1">
              <a:spcBef>
                <a:spcPct val="0"/>
              </a:spcBef>
              <a:spcAft>
                <a:spcPct val="0"/>
              </a:spcAft>
              <a:defRPr sz="4200">
                <a:solidFill>
                  <a:srgbClr val="FF0000"/>
                </a:solidFill>
                <a:latin typeface="Calibri" pitchFamily="34" charset="0"/>
              </a:defRPr>
            </a:lvl3pPr>
            <a:lvl4pPr algn="ctr" rtl="0" eaLnBrk="1" fontAlgn="base" hangingPunct="1">
              <a:spcBef>
                <a:spcPct val="0"/>
              </a:spcBef>
              <a:spcAft>
                <a:spcPct val="0"/>
              </a:spcAft>
              <a:defRPr sz="4200">
                <a:solidFill>
                  <a:srgbClr val="FF0000"/>
                </a:solidFill>
                <a:latin typeface="Calibri" pitchFamily="34" charset="0"/>
              </a:defRPr>
            </a:lvl4pPr>
            <a:lvl5pPr algn="ctr" rtl="0" eaLnBrk="1" fontAlgn="base" hangingPunct="1">
              <a:spcBef>
                <a:spcPct val="0"/>
              </a:spcBef>
              <a:spcAft>
                <a:spcPct val="0"/>
              </a:spcAft>
              <a:defRPr sz="4200">
                <a:solidFill>
                  <a:srgbClr val="FF0000"/>
                </a:solidFill>
                <a:latin typeface="Calibri" pitchFamily="34" charset="0"/>
              </a:defRPr>
            </a:lvl5pPr>
            <a:lvl6pPr marL="609585" algn="ctr" rtl="0" eaLnBrk="1" fontAlgn="base" hangingPunct="1">
              <a:spcBef>
                <a:spcPct val="0"/>
              </a:spcBef>
              <a:spcAft>
                <a:spcPct val="0"/>
              </a:spcAft>
              <a:defRPr sz="4267">
                <a:solidFill>
                  <a:srgbClr val="FF0000"/>
                </a:solidFill>
                <a:latin typeface="Calibri" pitchFamily="34" charset="0"/>
              </a:defRPr>
            </a:lvl6pPr>
            <a:lvl7pPr marL="1219170" algn="ctr" rtl="0" eaLnBrk="1" fontAlgn="base" hangingPunct="1">
              <a:spcBef>
                <a:spcPct val="0"/>
              </a:spcBef>
              <a:spcAft>
                <a:spcPct val="0"/>
              </a:spcAft>
              <a:defRPr sz="4267">
                <a:solidFill>
                  <a:srgbClr val="FF0000"/>
                </a:solidFill>
                <a:latin typeface="Calibri" pitchFamily="34" charset="0"/>
              </a:defRPr>
            </a:lvl7pPr>
            <a:lvl8pPr marL="1828754" algn="ctr" rtl="0" eaLnBrk="1" fontAlgn="base" hangingPunct="1">
              <a:spcBef>
                <a:spcPct val="0"/>
              </a:spcBef>
              <a:spcAft>
                <a:spcPct val="0"/>
              </a:spcAft>
              <a:defRPr sz="4267">
                <a:solidFill>
                  <a:srgbClr val="FF0000"/>
                </a:solidFill>
                <a:latin typeface="Calibri" pitchFamily="34" charset="0"/>
              </a:defRPr>
            </a:lvl8pPr>
            <a:lvl9pPr marL="2438339" algn="ctr" rtl="0" eaLnBrk="1" fontAlgn="base" hangingPunct="1">
              <a:spcBef>
                <a:spcPct val="0"/>
              </a:spcBef>
              <a:spcAft>
                <a:spcPct val="0"/>
              </a:spcAft>
              <a:defRPr sz="4267">
                <a:solidFill>
                  <a:srgbClr val="FF0000"/>
                </a:solidFill>
                <a:latin typeface="Calibri" pitchFamily="34" charset="0"/>
              </a:defRPr>
            </a:lvl9pPr>
          </a:lstStyle>
          <a:p>
            <a:pPr algn="l"/>
            <a:r>
              <a:rPr lang="en-US" altLang="zh-CN" sz="2400" b="1" kern="0" dirty="0" smtClean="0"/>
              <a:t>Use case 3</a:t>
            </a:r>
            <a:r>
              <a:rPr lang="zh-CN" altLang="en-US" sz="2400" b="1" kern="0" dirty="0" smtClean="0"/>
              <a:t>：</a:t>
            </a:r>
            <a:r>
              <a:rPr lang="en-US" altLang="zh-CN" sz="2400" b="1" kern="0" dirty="0" smtClean="0"/>
              <a:t>heterogeneous </a:t>
            </a:r>
            <a:r>
              <a:rPr lang="en-US" altLang="zh-CN" sz="2400" b="1" kern="0" dirty="0"/>
              <a:t>connection</a:t>
            </a:r>
            <a:endParaRPr lang="zh-CN" altLang="en-US" sz="2400" b="1" kern="0" dirty="0"/>
          </a:p>
        </p:txBody>
      </p:sp>
      <p:graphicFrame>
        <p:nvGraphicFramePr>
          <p:cNvPr id="10" name="对象 9"/>
          <p:cNvGraphicFramePr>
            <a:graphicFrameLocks noChangeAspect="1"/>
          </p:cNvGraphicFramePr>
          <p:nvPr>
            <p:extLst>
              <p:ext uri="{D42A27DB-BD31-4B8C-83A1-F6EECF244321}">
                <p14:modId xmlns:p14="http://schemas.microsoft.com/office/powerpoint/2010/main" val="2715069324"/>
              </p:ext>
            </p:extLst>
          </p:nvPr>
        </p:nvGraphicFramePr>
        <p:xfrm>
          <a:off x="-88379" y="585369"/>
          <a:ext cx="5564830" cy="2551584"/>
        </p:xfrm>
        <a:graphic>
          <a:graphicData uri="http://schemas.openxmlformats.org/presentationml/2006/ole">
            <mc:AlternateContent xmlns:mc="http://schemas.openxmlformats.org/markup-compatibility/2006">
              <mc:Choice xmlns:v="urn:schemas-microsoft-com:vml" Requires="v">
                <p:oleObj spid="_x0000_s1061" r:id="rId4" imgW="7360852" imgH="2958830" progId="Visio.Drawing.11">
                  <p:embed/>
                </p:oleObj>
              </mc:Choice>
              <mc:Fallback>
                <p:oleObj r:id="rId4" imgW="7360852" imgH="2958830" progId="Visio.Drawing.11">
                  <p:embed/>
                  <p:pic>
                    <p:nvPicPr>
                      <p:cNvPr id="0" name="Object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8379" y="585369"/>
                        <a:ext cx="5564830" cy="2551584"/>
                      </a:xfrm>
                      <a:prstGeom prst="rect">
                        <a:avLst/>
                      </a:prstGeom>
                      <a:noFill/>
                    </p:spPr>
                  </p:pic>
                </p:oleObj>
              </mc:Fallback>
            </mc:AlternateContent>
          </a:graphicData>
        </a:graphic>
      </p:graphicFrame>
      <p:sp>
        <p:nvSpPr>
          <p:cNvPr id="15" name="文本框 14"/>
          <p:cNvSpPr txBox="1"/>
          <p:nvPr/>
        </p:nvSpPr>
        <p:spPr>
          <a:xfrm>
            <a:off x="5808941" y="1316643"/>
            <a:ext cx="5305036" cy="923330"/>
          </a:xfrm>
          <a:prstGeom prst="rect">
            <a:avLst/>
          </a:prstGeom>
          <a:noFill/>
        </p:spPr>
        <p:txBody>
          <a:bodyPr wrap="square" rtlCol="0">
            <a:spAutoFit/>
          </a:bodyPr>
          <a:lstStyle/>
          <a:p>
            <a:r>
              <a:rPr lang="en-US" altLang="zh-CN" dirty="0" smtClean="0"/>
              <a:t>In </a:t>
            </a:r>
            <a:r>
              <a:rPr lang="en-GB" altLang="zh-CN" dirty="0"/>
              <a:t>5G Core Network with untrusted non-3GPP </a:t>
            </a:r>
            <a:r>
              <a:rPr lang="en-GB" altLang="zh-CN" dirty="0" smtClean="0"/>
              <a:t>access, AMF/N3IWF could turn into energy saving mode when non-3GPP access decreases </a:t>
            </a:r>
            <a:endParaRPr lang="zh-CN" altLang="en-US" dirty="0">
              <a:solidFill>
                <a:srgbClr val="FF0000"/>
              </a:solidFill>
            </a:endParaRPr>
          </a:p>
        </p:txBody>
      </p:sp>
      <p:sp>
        <p:nvSpPr>
          <p:cNvPr id="23" name="标题 1"/>
          <p:cNvSpPr>
            <a:spLocks noGrp="1"/>
          </p:cNvSpPr>
          <p:nvPr>
            <p:ph type="title"/>
          </p:nvPr>
        </p:nvSpPr>
        <p:spPr>
          <a:xfrm>
            <a:off x="208252" y="2703935"/>
            <a:ext cx="5517401" cy="1143000"/>
          </a:xfrm>
        </p:spPr>
        <p:txBody>
          <a:bodyPr/>
          <a:lstStyle/>
          <a:p>
            <a:pPr algn="l"/>
            <a:r>
              <a:rPr lang="en-US" altLang="zh-CN" sz="2400" b="1" dirty="0" smtClean="0"/>
              <a:t>Use case 4: </a:t>
            </a:r>
            <a:r>
              <a:rPr lang="en-US" altLang="zh-CN" sz="2400" b="1" dirty="0"/>
              <a:t>dual connectivity</a:t>
            </a:r>
            <a:endParaRPr lang="zh-CN" altLang="en-US" sz="2400" b="1" dirty="0"/>
          </a:p>
        </p:txBody>
      </p:sp>
      <p:sp>
        <p:nvSpPr>
          <p:cNvPr id="24" name="矩形 23"/>
          <p:cNvSpPr/>
          <p:nvPr/>
        </p:nvSpPr>
        <p:spPr>
          <a:xfrm>
            <a:off x="5549484" y="3121515"/>
            <a:ext cx="6505195" cy="1792798"/>
          </a:xfrm>
          <a:prstGeom prst="rect">
            <a:avLst/>
          </a:prstGeom>
        </p:spPr>
        <p:txBody>
          <a:bodyPr wrap="square">
            <a:spAutoFit/>
          </a:bodyPr>
          <a:lstStyle/>
          <a:p>
            <a:pPr marL="285750" lvl="1"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 terminal access different networks via different frequency, e.g. </a:t>
            </a:r>
            <a:r>
              <a:rPr lang="en-US" altLang="zh-CN" dirty="0" err="1" smtClean="0">
                <a:solidFill>
                  <a:srgbClr val="000000"/>
                </a:solidFill>
                <a:latin typeface="+mj-lt"/>
                <a:ea typeface="等线" panose="02010600030101010101" pitchFamily="2" charset="-122"/>
                <a:cs typeface="Times New Roman" panose="02020603050405020304" pitchFamily="18" charset="0"/>
              </a:rPr>
              <a:t>IoT</a:t>
            </a:r>
            <a:r>
              <a:rPr lang="en-US" altLang="zh-CN" dirty="0" smtClean="0">
                <a:solidFill>
                  <a:srgbClr val="000000"/>
                </a:solidFill>
                <a:latin typeface="+mj-lt"/>
                <a:ea typeface="等线" panose="02010600030101010101" pitchFamily="2" charset="-122"/>
                <a:cs typeface="Times New Roman" panose="02020603050405020304" pitchFamily="18" charset="0"/>
              </a:rPr>
              <a:t> service via 4.9GHz spectrum while other services via 2.6GHz </a:t>
            </a:r>
            <a:r>
              <a:rPr lang="en-US" altLang="zh-CN" dirty="0" smtClean="0">
                <a:solidFill>
                  <a:srgbClr val="000000"/>
                </a:solidFill>
                <a:ea typeface="等线" panose="02010600030101010101" pitchFamily="2" charset="-122"/>
                <a:cs typeface="Times New Roman" panose="02020603050405020304" pitchFamily="18" charset="0"/>
              </a:rPr>
              <a:t>spectrum. RAN supports both 2.6GHz and 4.9GHz.</a:t>
            </a:r>
          </a:p>
          <a:p>
            <a:pPr marL="742950" lvl="2"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At off-peak time, there may be no service access in 4.9GHz (or 2.6GHz). It leads to energy waste for network and considering energy efficient solution for this cell.</a:t>
            </a:r>
            <a:endParaRPr lang="en-US" altLang="zh-CN" dirty="0">
              <a:solidFill>
                <a:srgbClr val="000000"/>
              </a:solidFill>
              <a:latin typeface="+mj-lt"/>
              <a:ea typeface="等线" panose="02010600030101010101" pitchFamily="2" charset="-122"/>
              <a:cs typeface="Times New Roman" panose="02020603050405020304" pitchFamily="18" charset="0"/>
            </a:endParaRPr>
          </a:p>
        </p:txBody>
      </p:sp>
      <p:grpSp>
        <p:nvGrpSpPr>
          <p:cNvPr id="25" name="组合 24"/>
          <p:cNvGrpSpPr/>
          <p:nvPr/>
        </p:nvGrpSpPr>
        <p:grpSpPr>
          <a:xfrm>
            <a:off x="363345" y="3562390"/>
            <a:ext cx="4971254" cy="1367360"/>
            <a:chOff x="216970" y="1557120"/>
            <a:chExt cx="4971254" cy="1720292"/>
          </a:xfrm>
        </p:grpSpPr>
        <p:sp>
          <p:nvSpPr>
            <p:cNvPr id="26" name="平行四边形 25"/>
            <p:cNvSpPr/>
            <p:nvPr/>
          </p:nvSpPr>
          <p:spPr>
            <a:xfrm>
              <a:off x="2691873" y="1557120"/>
              <a:ext cx="2496351" cy="707656"/>
            </a:xfrm>
            <a:prstGeom prst="parallelogram">
              <a:avLst/>
            </a:prstGeom>
            <a:solidFill>
              <a:srgbClr val="F2CED2">
                <a:alpha val="36078"/>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27" name="平行四边形 26"/>
            <p:cNvSpPr/>
            <p:nvPr/>
          </p:nvSpPr>
          <p:spPr>
            <a:xfrm>
              <a:off x="2558938" y="2583959"/>
              <a:ext cx="2509595" cy="693453"/>
            </a:xfrm>
            <a:prstGeom prst="parallelogram">
              <a:avLst/>
            </a:prstGeom>
            <a:solidFill>
              <a:srgbClr val="89C3E5">
                <a:alpha val="43137"/>
              </a:srgb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28" name="TextBox 11"/>
            <p:cNvSpPr txBox="1"/>
            <p:nvPr/>
          </p:nvSpPr>
          <p:spPr bwMode="auto">
            <a:xfrm>
              <a:off x="3660509" y="1750560"/>
              <a:ext cx="435517" cy="195882"/>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1100" dirty="0" smtClean="0">
                  <a:latin typeface="微软雅黑" panose="020B0503020204020204" pitchFamily="34" charset="-122"/>
                  <a:ea typeface="微软雅黑" panose="020B0503020204020204" pitchFamily="34" charset="-122"/>
                </a:rPr>
                <a:t>URLLC</a:t>
              </a:r>
              <a:endParaRPr lang="zh-CN" altLang="en-US" sz="1100" dirty="0" smtClean="0">
                <a:latin typeface="微软雅黑" panose="020B0503020204020204" pitchFamily="34" charset="-122"/>
                <a:ea typeface="微软雅黑" panose="020B0503020204020204" pitchFamily="34" charset="-122"/>
              </a:endParaRPr>
            </a:p>
          </p:txBody>
        </p:sp>
        <p:sp>
          <p:nvSpPr>
            <p:cNvPr id="29" name="TextBox 12"/>
            <p:cNvSpPr txBox="1"/>
            <p:nvPr/>
          </p:nvSpPr>
          <p:spPr bwMode="auto">
            <a:xfrm>
              <a:off x="3812470" y="2775616"/>
              <a:ext cx="838729" cy="406251"/>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1100" dirty="0" err="1" smtClean="0">
                  <a:latin typeface="微软雅黑" panose="020B0503020204020204" pitchFamily="34" charset="-122"/>
                  <a:ea typeface="微软雅黑" panose="020B0503020204020204" pitchFamily="34" charset="-122"/>
                </a:rPr>
                <a:t>mMTC</a:t>
              </a:r>
              <a:endParaRPr lang="zh-CN" altLang="en-US" sz="1100" dirty="0" smtClean="0">
                <a:latin typeface="微软雅黑" panose="020B0503020204020204" pitchFamily="34" charset="-122"/>
                <a:ea typeface="微软雅黑" panose="020B0503020204020204" pitchFamily="34" charset="-122"/>
              </a:endParaRPr>
            </a:p>
          </p:txBody>
        </p:sp>
        <p:sp>
          <p:nvSpPr>
            <p:cNvPr id="30" name="TextBox 36"/>
            <p:cNvSpPr txBox="1"/>
            <p:nvPr/>
          </p:nvSpPr>
          <p:spPr bwMode="auto">
            <a:xfrm>
              <a:off x="2254001" y="1817440"/>
              <a:ext cx="536781" cy="253866"/>
            </a:xfrm>
            <a:prstGeom prst="rect">
              <a:avLst/>
            </a:prstGeom>
            <a:noFill/>
            <a:ln w="9525">
              <a:noFill/>
              <a:miter lim="800000"/>
              <a:headEnd/>
              <a:tailEnd/>
            </a:ln>
          </p:spPr>
          <p:txBody>
            <a:bodyPr wrap="none" rtlCol="0">
              <a:no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2.6G</a:t>
              </a:r>
              <a:endParaRPr lang="zh-CN" altLang="en-US" sz="900" dirty="0" smtClean="0">
                <a:latin typeface="微软雅黑" pitchFamily="34" charset="-122"/>
                <a:ea typeface="微软雅黑" pitchFamily="34" charset="-122"/>
              </a:endParaRPr>
            </a:p>
          </p:txBody>
        </p:sp>
        <p:sp>
          <p:nvSpPr>
            <p:cNvPr id="31" name="Freeform 5"/>
            <p:cNvSpPr>
              <a:spLocks/>
            </p:cNvSpPr>
            <p:nvPr/>
          </p:nvSpPr>
          <p:spPr bwMode="auto">
            <a:xfrm>
              <a:off x="2956939" y="1638946"/>
              <a:ext cx="6337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2" name="847982307"/>
            <p:cNvSpPr txBox="1"/>
            <p:nvPr/>
          </p:nvSpPr>
          <p:spPr>
            <a:xfrm>
              <a:off x="2950418" y="1868610"/>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33" name="Freeform 5"/>
            <p:cNvSpPr>
              <a:spLocks/>
            </p:cNvSpPr>
            <p:nvPr/>
          </p:nvSpPr>
          <p:spPr bwMode="auto">
            <a:xfrm>
              <a:off x="3022100" y="2652576"/>
              <a:ext cx="5262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34" name="847982307"/>
            <p:cNvSpPr txBox="1"/>
            <p:nvPr/>
          </p:nvSpPr>
          <p:spPr>
            <a:xfrm>
              <a:off x="2997590" y="2886864"/>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35" name="Freeform 13"/>
            <p:cNvSpPr>
              <a:spLocks/>
            </p:cNvSpPr>
            <p:nvPr/>
          </p:nvSpPr>
          <p:spPr bwMode="auto">
            <a:xfrm rot="4063291" flipV="1">
              <a:off x="1619808" y="1664416"/>
              <a:ext cx="208162" cy="1013804"/>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chemeClr val="accent2">
                <a:lumMod val="60000"/>
                <a:lumOff val="40000"/>
              </a:schemeClr>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36" name="Freeform 13"/>
            <p:cNvSpPr>
              <a:spLocks/>
            </p:cNvSpPr>
            <p:nvPr/>
          </p:nvSpPr>
          <p:spPr bwMode="auto">
            <a:xfrm rot="17414306">
              <a:off x="1619302" y="2057622"/>
              <a:ext cx="256443" cy="1040232"/>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68A3D8"/>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cxnSp>
          <p:nvCxnSpPr>
            <p:cNvPr id="37" name="直接连接符 36"/>
            <p:cNvCxnSpPr/>
            <p:nvPr/>
          </p:nvCxnSpPr>
          <p:spPr>
            <a:xfrm flipV="1">
              <a:off x="2586005" y="2198387"/>
              <a:ext cx="589786" cy="315646"/>
            </a:xfrm>
            <a:prstGeom prst="line">
              <a:avLst/>
            </a:prstGeom>
            <a:ln w="190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2586005" y="2514034"/>
              <a:ext cx="473461" cy="418381"/>
            </a:xfrm>
            <a:prstGeom prst="line">
              <a:avLst/>
            </a:prstGeom>
            <a:ln w="19050">
              <a:solidFill>
                <a:srgbClr val="00B0F0"/>
              </a:solidFill>
            </a:ln>
          </p:spPr>
          <p:style>
            <a:lnRef idx="1">
              <a:schemeClr val="accent1"/>
            </a:lnRef>
            <a:fillRef idx="0">
              <a:schemeClr val="accent1"/>
            </a:fillRef>
            <a:effectRef idx="0">
              <a:schemeClr val="accent1"/>
            </a:effectRef>
            <a:fontRef idx="minor">
              <a:schemeClr val="tx1"/>
            </a:fontRef>
          </p:style>
        </p:cxnSp>
        <p:pic>
          <p:nvPicPr>
            <p:cNvPr id="39" name="图片 96" descr="基站.png"/>
            <p:cNvPicPr>
              <a:picLocks noChangeAspect="1"/>
            </p:cNvPicPr>
            <p:nvPr/>
          </p:nvPicPr>
          <p:blipFill>
            <a:blip r:embed="rId6" cstate="print"/>
            <a:stretch>
              <a:fillRect/>
            </a:stretch>
          </p:blipFill>
          <p:spPr bwMode="auto">
            <a:xfrm>
              <a:off x="2182024" y="2183608"/>
              <a:ext cx="415612" cy="630579"/>
            </a:xfrm>
            <a:prstGeom prst="rect">
              <a:avLst/>
            </a:prstGeom>
            <a:ln w="6350">
              <a:noFill/>
              <a:headEnd type="triangle" w="med" len="med"/>
              <a:tailEnd type="triangle" w="med" len="med"/>
            </a:ln>
          </p:spPr>
        </p:pic>
        <p:grpSp>
          <p:nvGrpSpPr>
            <p:cNvPr id="40" name="组合 139"/>
            <p:cNvGrpSpPr/>
            <p:nvPr/>
          </p:nvGrpSpPr>
          <p:grpSpPr>
            <a:xfrm rot="16200000">
              <a:off x="2262395" y="1892321"/>
              <a:ext cx="308682" cy="578997"/>
              <a:chOff x="4432300" y="5486400"/>
              <a:chExt cx="1308100" cy="673100"/>
            </a:xfrm>
          </p:grpSpPr>
          <p:grpSp>
            <p:nvGrpSpPr>
              <p:cNvPr id="44" name="组合 140"/>
              <p:cNvGrpSpPr/>
              <p:nvPr/>
            </p:nvGrpSpPr>
            <p:grpSpPr>
              <a:xfrm>
                <a:off x="4432300" y="5486400"/>
                <a:ext cx="1308100" cy="673100"/>
                <a:chOff x="4432300" y="5486400"/>
                <a:chExt cx="1308100" cy="673100"/>
              </a:xfrm>
            </p:grpSpPr>
            <p:sp>
              <p:nvSpPr>
                <p:cNvPr id="51" name="弧形 50"/>
                <p:cNvSpPr/>
                <p:nvPr/>
              </p:nvSpPr>
              <p:spPr>
                <a:xfrm>
                  <a:off x="4432300" y="5486400"/>
                  <a:ext cx="1308100"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52" name="弧形 51"/>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45" name="组合 141"/>
              <p:cNvGrpSpPr/>
              <p:nvPr/>
            </p:nvGrpSpPr>
            <p:grpSpPr>
              <a:xfrm>
                <a:off x="4572000" y="5575300"/>
                <a:ext cx="1016000" cy="482600"/>
                <a:chOff x="4432300" y="5486400"/>
                <a:chExt cx="1308100" cy="673100"/>
              </a:xfrm>
            </p:grpSpPr>
            <p:sp>
              <p:nvSpPr>
                <p:cNvPr id="49" name="弧形 48"/>
                <p:cNvSpPr/>
                <p:nvPr/>
              </p:nvSpPr>
              <p:spPr>
                <a:xfrm>
                  <a:off x="4432305" y="5486400"/>
                  <a:ext cx="1126338"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50" name="弧形 49"/>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46" name="组合 142"/>
              <p:cNvGrpSpPr/>
              <p:nvPr/>
            </p:nvGrpSpPr>
            <p:grpSpPr>
              <a:xfrm>
                <a:off x="4722203" y="5676894"/>
                <a:ext cx="675298" cy="266700"/>
                <a:chOff x="4402791" y="5486400"/>
                <a:chExt cx="1337609" cy="673102"/>
              </a:xfrm>
            </p:grpSpPr>
            <p:sp>
              <p:nvSpPr>
                <p:cNvPr id="47" name="弧形 46"/>
                <p:cNvSpPr/>
                <p:nvPr/>
              </p:nvSpPr>
              <p:spPr>
                <a:xfrm>
                  <a:off x="4402791" y="5486401"/>
                  <a:ext cx="1079753" cy="673101"/>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48" name="弧形 47"/>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sp>
          <p:nvSpPr>
            <p:cNvPr id="41" name="矩形 40"/>
            <p:cNvSpPr/>
            <p:nvPr/>
          </p:nvSpPr>
          <p:spPr>
            <a:xfrm>
              <a:off x="1882640" y="2296442"/>
              <a:ext cx="433132" cy="230832"/>
            </a:xfrm>
            <a:prstGeom prst="rect">
              <a:avLst/>
            </a:prstGeom>
          </p:spPr>
          <p:txBody>
            <a:bodyPr wrap="none">
              <a:sp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4.9G</a:t>
              </a:r>
              <a:endParaRPr lang="zh-CN" altLang="en-US" sz="900" dirty="0">
                <a:latin typeface="微软雅黑" pitchFamily="34" charset="-122"/>
                <a:ea typeface="微软雅黑" pitchFamily="34" charset="-122"/>
              </a:endParaRPr>
            </a:p>
          </p:txBody>
        </p:sp>
        <p:pic>
          <p:nvPicPr>
            <p:cNvPr id="42" name="图片 41"/>
            <p:cNvPicPr>
              <a:picLocks noChangeAspect="1"/>
            </p:cNvPicPr>
            <p:nvPr/>
          </p:nvPicPr>
          <p:blipFill rotWithShape="1">
            <a:blip r:embed="rId7">
              <a:extLst>
                <a:ext uri="{28A0092B-C50C-407E-A947-70E740481C1C}">
                  <a14:useLocalDpi xmlns:a14="http://schemas.microsoft.com/office/drawing/2010/main" val="0"/>
                </a:ext>
              </a:extLst>
            </a:blip>
            <a:srcRect l="29014" t="29542" r="52471" b="54915"/>
            <a:stretch/>
          </p:blipFill>
          <p:spPr>
            <a:xfrm>
              <a:off x="450113" y="1990721"/>
              <a:ext cx="822960" cy="690880"/>
            </a:xfrm>
            <a:prstGeom prst="rect">
              <a:avLst/>
            </a:prstGeom>
            <a:ln>
              <a:solidFill>
                <a:schemeClr val="accent1"/>
              </a:solidFill>
            </a:ln>
          </p:spPr>
        </p:pic>
        <p:sp>
          <p:nvSpPr>
            <p:cNvPr id="43" name="TextBox 89"/>
            <p:cNvSpPr txBox="1"/>
            <p:nvPr/>
          </p:nvSpPr>
          <p:spPr bwMode="auto">
            <a:xfrm>
              <a:off x="216970" y="2681601"/>
              <a:ext cx="816672" cy="216403"/>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900" dirty="0" smtClean="0">
                  <a:latin typeface="微软雅黑" pitchFamily="34" charset="-122"/>
                  <a:ea typeface="微软雅黑" pitchFamily="34" charset="-122"/>
                </a:rPr>
                <a:t>2.6G and 4.9G terminal</a:t>
              </a:r>
              <a:endParaRPr lang="zh-CN" altLang="en-US" sz="900" dirty="0" smtClean="0">
                <a:latin typeface="微软雅黑" pitchFamily="34" charset="-122"/>
                <a:ea typeface="微软雅黑" pitchFamily="34" charset="-122"/>
              </a:endParaRPr>
            </a:p>
          </p:txBody>
        </p:sp>
      </p:grpSp>
      <p:grpSp>
        <p:nvGrpSpPr>
          <p:cNvPr id="53" name="组合 52"/>
          <p:cNvGrpSpPr/>
          <p:nvPr/>
        </p:nvGrpSpPr>
        <p:grpSpPr>
          <a:xfrm>
            <a:off x="363345" y="5272733"/>
            <a:ext cx="5171764" cy="1391354"/>
            <a:chOff x="183509" y="4440515"/>
            <a:chExt cx="5171764" cy="1391354"/>
          </a:xfrm>
        </p:grpSpPr>
        <p:sp>
          <p:nvSpPr>
            <p:cNvPr id="54" name="平行四边形 53"/>
            <p:cNvSpPr/>
            <p:nvPr/>
          </p:nvSpPr>
          <p:spPr>
            <a:xfrm>
              <a:off x="2858922" y="4637607"/>
              <a:ext cx="2496351" cy="707656"/>
            </a:xfrm>
            <a:prstGeom prst="parallelogram">
              <a:avLst/>
            </a:prstGeom>
            <a:solidFill>
              <a:schemeClr val="bg1">
                <a:lumMod val="75000"/>
                <a:alpha val="36078"/>
              </a:schemeClr>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050" dirty="0">
                <a:solidFill>
                  <a:schemeClr val="tx1"/>
                </a:solidFill>
                <a:latin typeface="微软雅黑" panose="020B0503020204020204" pitchFamily="34" charset="-122"/>
                <a:ea typeface="微软雅黑" panose="020B0503020204020204" pitchFamily="34" charset="-122"/>
              </a:endParaRPr>
            </a:p>
          </p:txBody>
        </p:sp>
        <p:sp>
          <p:nvSpPr>
            <p:cNvPr id="55" name="TextBox 36"/>
            <p:cNvSpPr txBox="1"/>
            <p:nvPr/>
          </p:nvSpPr>
          <p:spPr bwMode="auto">
            <a:xfrm>
              <a:off x="2288707" y="4440515"/>
              <a:ext cx="536781" cy="253866"/>
            </a:xfrm>
            <a:prstGeom prst="rect">
              <a:avLst/>
            </a:prstGeom>
            <a:noFill/>
            <a:ln w="9525">
              <a:noFill/>
              <a:miter lim="800000"/>
              <a:headEnd/>
              <a:tailEnd/>
            </a:ln>
          </p:spPr>
          <p:txBody>
            <a:bodyPr wrap="none" rtlCol="0">
              <a:no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2.6G</a:t>
              </a:r>
              <a:endParaRPr lang="zh-CN" altLang="en-US" sz="900" dirty="0" smtClean="0">
                <a:latin typeface="微软雅黑" pitchFamily="34" charset="-122"/>
                <a:ea typeface="微软雅黑" pitchFamily="34" charset="-122"/>
              </a:endParaRPr>
            </a:p>
          </p:txBody>
        </p:sp>
        <p:sp>
          <p:nvSpPr>
            <p:cNvPr id="56" name="Freeform 5"/>
            <p:cNvSpPr>
              <a:spLocks/>
            </p:cNvSpPr>
            <p:nvPr/>
          </p:nvSpPr>
          <p:spPr bwMode="auto">
            <a:xfrm>
              <a:off x="3123988" y="4719433"/>
              <a:ext cx="6337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sp>
          <p:nvSpPr>
            <p:cNvPr id="57" name="847982307"/>
            <p:cNvSpPr txBox="1"/>
            <p:nvPr/>
          </p:nvSpPr>
          <p:spPr>
            <a:xfrm>
              <a:off x="3117467" y="4949097"/>
              <a:ext cx="732893" cy="261610"/>
            </a:xfrm>
            <a:prstGeom prst="rect">
              <a:avLst/>
            </a:prstGeom>
            <a:noFill/>
            <a:ln>
              <a:noFill/>
              <a:prstDash val="solid"/>
            </a:ln>
          </p:spPr>
          <p:txBody>
            <a:bodyPr wrap="none" rtlCol="0">
              <a:spAutoFit/>
            </a:bodyPr>
            <a:lstStyle/>
            <a:p>
              <a:pPr defTabSz="1219272" fontAlgn="auto">
                <a:spcBef>
                  <a:spcPts val="0"/>
                </a:spcBef>
                <a:spcAft>
                  <a:spcPts val="0"/>
                </a:spcAft>
              </a:pPr>
              <a:r>
                <a:rPr lang="en-US" altLang="zh-CN" sz="1050" dirty="0">
                  <a:latin typeface="微软雅黑" pitchFamily="34" charset="-122"/>
                  <a:ea typeface="微软雅黑" pitchFamily="34" charset="-122"/>
                  <a:cs typeface="Arial" panose="020B0604020202020204" pitchFamily="34" charset="0"/>
                </a:rPr>
                <a:t>5G Core</a:t>
              </a:r>
              <a:endParaRPr lang="zh-CN" altLang="en-US" sz="1050" dirty="0">
                <a:latin typeface="微软雅黑" pitchFamily="34" charset="-122"/>
                <a:ea typeface="微软雅黑" pitchFamily="34" charset="-122"/>
                <a:cs typeface="Arial" panose="020B0604020202020204" pitchFamily="34" charset="0"/>
              </a:endParaRPr>
            </a:p>
          </p:txBody>
        </p:sp>
        <p:sp>
          <p:nvSpPr>
            <p:cNvPr id="58" name="Freeform 5"/>
            <p:cNvSpPr>
              <a:spLocks/>
            </p:cNvSpPr>
            <p:nvPr/>
          </p:nvSpPr>
          <p:spPr bwMode="auto">
            <a:xfrm>
              <a:off x="3056806" y="5275651"/>
              <a:ext cx="526249" cy="556218"/>
            </a:xfrm>
            <a:custGeom>
              <a:avLst/>
              <a:gdLst>
                <a:gd name="T0" fmla="*/ 608 w 800"/>
                <a:gd name="T1" fmla="*/ 141 h 502"/>
                <a:gd name="T2" fmla="*/ 576 w 800"/>
                <a:gd name="T3" fmla="*/ 143 h 502"/>
                <a:gd name="T4" fmla="*/ 372 w 800"/>
                <a:gd name="T5" fmla="*/ 0 h 502"/>
                <a:gd name="T6" fmla="*/ 160 w 800"/>
                <a:gd name="T7" fmla="*/ 201 h 502"/>
                <a:gd name="T8" fmla="*/ 162 w 800"/>
                <a:gd name="T9" fmla="*/ 230 h 502"/>
                <a:gd name="T10" fmla="*/ 145 w 800"/>
                <a:gd name="T11" fmla="*/ 229 h 502"/>
                <a:gd name="T12" fmla="*/ 0 w 800"/>
                <a:gd name="T13" fmla="*/ 365 h 502"/>
                <a:gd name="T14" fmla="*/ 145 w 800"/>
                <a:gd name="T15" fmla="*/ 502 h 502"/>
                <a:gd name="T16" fmla="*/ 609 w 800"/>
                <a:gd name="T17" fmla="*/ 502 h 502"/>
                <a:gd name="T18" fmla="*/ 800 w 800"/>
                <a:gd name="T19" fmla="*/ 321 h 502"/>
                <a:gd name="T20" fmla="*/ 608 w 800"/>
                <a:gd name="T21" fmla="*/ 141 h 5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0" h="502">
                  <a:moveTo>
                    <a:pt x="608" y="141"/>
                  </a:moveTo>
                  <a:cubicBezTo>
                    <a:pt x="597" y="141"/>
                    <a:pt x="587" y="142"/>
                    <a:pt x="576" y="143"/>
                  </a:cubicBezTo>
                  <a:cubicBezTo>
                    <a:pt x="550" y="61"/>
                    <a:pt x="469" y="0"/>
                    <a:pt x="372" y="0"/>
                  </a:cubicBezTo>
                  <a:cubicBezTo>
                    <a:pt x="255" y="0"/>
                    <a:pt x="160" y="90"/>
                    <a:pt x="160" y="201"/>
                  </a:cubicBezTo>
                  <a:cubicBezTo>
                    <a:pt x="160" y="211"/>
                    <a:pt x="161" y="220"/>
                    <a:pt x="162" y="230"/>
                  </a:cubicBezTo>
                  <a:cubicBezTo>
                    <a:pt x="156" y="229"/>
                    <a:pt x="151" y="229"/>
                    <a:pt x="145" y="229"/>
                  </a:cubicBezTo>
                  <a:cubicBezTo>
                    <a:pt x="65" y="229"/>
                    <a:pt x="0" y="290"/>
                    <a:pt x="0" y="365"/>
                  </a:cubicBezTo>
                  <a:cubicBezTo>
                    <a:pt x="0" y="441"/>
                    <a:pt x="65" y="502"/>
                    <a:pt x="145" y="502"/>
                  </a:cubicBezTo>
                  <a:lnTo>
                    <a:pt x="609" y="502"/>
                  </a:lnTo>
                  <a:cubicBezTo>
                    <a:pt x="714" y="502"/>
                    <a:pt x="800" y="421"/>
                    <a:pt x="800" y="321"/>
                  </a:cubicBezTo>
                  <a:cubicBezTo>
                    <a:pt x="800" y="222"/>
                    <a:pt x="714" y="141"/>
                    <a:pt x="608" y="141"/>
                  </a:cubicBezTo>
                  <a:close/>
                </a:path>
              </a:pathLst>
            </a:custGeom>
            <a:noFill/>
            <a:ln w="25400">
              <a:solidFill>
                <a:schemeClr val="bg1"/>
              </a:solidFill>
              <a:prstDash val="solid"/>
            </a:ln>
          </p:spPr>
          <p:txBody>
            <a:bodyPr anchor="ctr" anchorCtr="0"/>
            <a:lstStyle/>
            <a:p>
              <a:pPr algn="ctr" defTabSz="783262"/>
              <a:endParaRPr lang="zh-CN" altLang="en-US" sz="800" dirty="0">
                <a:latin typeface="微软雅黑" panose="020B0503020204020204" pitchFamily="34" charset="-122"/>
                <a:ea typeface="微软雅黑" panose="020B0503020204020204" pitchFamily="34" charset="-122"/>
                <a:cs typeface="Arial" panose="020B0604020202020204" pitchFamily="34" charset="0"/>
              </a:endParaRPr>
            </a:p>
          </p:txBody>
        </p:sp>
        <p:cxnSp>
          <p:nvCxnSpPr>
            <p:cNvPr id="59" name="直接连接符 58"/>
            <p:cNvCxnSpPr>
              <a:endCxn id="54" idx="5"/>
            </p:cNvCxnSpPr>
            <p:nvPr/>
          </p:nvCxnSpPr>
          <p:spPr>
            <a:xfrm flipV="1">
              <a:off x="2620711" y="4991435"/>
              <a:ext cx="326668" cy="145673"/>
            </a:xfrm>
            <a:prstGeom prst="line">
              <a:avLst/>
            </a:prstGeom>
            <a:ln w="19050">
              <a:solidFill>
                <a:schemeClr val="tx1"/>
              </a:solidFill>
            </a:ln>
          </p:spPr>
          <p:style>
            <a:lnRef idx="1">
              <a:schemeClr val="accent1"/>
            </a:lnRef>
            <a:fillRef idx="0">
              <a:schemeClr val="accent1"/>
            </a:fillRef>
            <a:effectRef idx="0">
              <a:schemeClr val="accent1"/>
            </a:effectRef>
            <a:fontRef idx="minor">
              <a:schemeClr val="tx1"/>
            </a:fontRef>
          </p:style>
        </p:cxnSp>
        <p:pic>
          <p:nvPicPr>
            <p:cNvPr id="60" name="图片 96" descr="基站.png"/>
            <p:cNvPicPr>
              <a:picLocks noChangeAspect="1"/>
            </p:cNvPicPr>
            <p:nvPr/>
          </p:nvPicPr>
          <p:blipFill>
            <a:blip r:embed="rId6" cstate="print"/>
            <a:stretch>
              <a:fillRect/>
            </a:stretch>
          </p:blipFill>
          <p:spPr bwMode="auto">
            <a:xfrm>
              <a:off x="2216730" y="4806683"/>
              <a:ext cx="415612" cy="630579"/>
            </a:xfrm>
            <a:prstGeom prst="rect">
              <a:avLst/>
            </a:prstGeom>
            <a:ln w="6350">
              <a:noFill/>
              <a:headEnd type="triangle" w="med" len="med"/>
              <a:tailEnd type="triangle" w="med" len="med"/>
            </a:ln>
          </p:spPr>
        </p:pic>
        <p:grpSp>
          <p:nvGrpSpPr>
            <p:cNvPr id="61" name="组合 139"/>
            <p:cNvGrpSpPr/>
            <p:nvPr/>
          </p:nvGrpSpPr>
          <p:grpSpPr>
            <a:xfrm rot="16200000">
              <a:off x="2297101" y="4515396"/>
              <a:ext cx="308682" cy="578997"/>
              <a:chOff x="4432300" y="5486400"/>
              <a:chExt cx="1308100" cy="673100"/>
            </a:xfrm>
          </p:grpSpPr>
          <p:grpSp>
            <p:nvGrpSpPr>
              <p:cNvPr id="67" name="组合 140"/>
              <p:cNvGrpSpPr/>
              <p:nvPr/>
            </p:nvGrpSpPr>
            <p:grpSpPr>
              <a:xfrm>
                <a:off x="4432300" y="5486400"/>
                <a:ext cx="1308100" cy="673100"/>
                <a:chOff x="4432300" y="5486400"/>
                <a:chExt cx="1308100" cy="673100"/>
              </a:xfrm>
            </p:grpSpPr>
            <p:sp>
              <p:nvSpPr>
                <p:cNvPr id="74" name="弧形 73"/>
                <p:cNvSpPr/>
                <p:nvPr/>
              </p:nvSpPr>
              <p:spPr>
                <a:xfrm>
                  <a:off x="4432300" y="5486400"/>
                  <a:ext cx="1308100"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75" name="弧形 74"/>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68" name="组合 141"/>
              <p:cNvGrpSpPr/>
              <p:nvPr/>
            </p:nvGrpSpPr>
            <p:grpSpPr>
              <a:xfrm>
                <a:off x="4572000" y="5575300"/>
                <a:ext cx="1016000" cy="482600"/>
                <a:chOff x="4432300" y="5486400"/>
                <a:chExt cx="1308100" cy="673100"/>
              </a:xfrm>
            </p:grpSpPr>
            <p:sp>
              <p:nvSpPr>
                <p:cNvPr id="72" name="弧形 71"/>
                <p:cNvSpPr/>
                <p:nvPr/>
              </p:nvSpPr>
              <p:spPr>
                <a:xfrm>
                  <a:off x="4432305" y="5486400"/>
                  <a:ext cx="1126338" cy="673100"/>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73" name="弧形 72"/>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nvGrpSpPr>
              <p:cNvPr id="69" name="组合 142"/>
              <p:cNvGrpSpPr/>
              <p:nvPr/>
            </p:nvGrpSpPr>
            <p:grpSpPr>
              <a:xfrm>
                <a:off x="4722203" y="5676894"/>
                <a:ext cx="675298" cy="266700"/>
                <a:chOff x="4402791" y="5486400"/>
                <a:chExt cx="1337609" cy="673102"/>
              </a:xfrm>
            </p:grpSpPr>
            <p:sp>
              <p:nvSpPr>
                <p:cNvPr id="70" name="弧形 69"/>
                <p:cNvSpPr/>
                <p:nvPr/>
              </p:nvSpPr>
              <p:spPr>
                <a:xfrm>
                  <a:off x="4402791" y="5486401"/>
                  <a:ext cx="1079753" cy="673101"/>
                </a:xfrm>
                <a:prstGeom prst="arc">
                  <a:avLst>
                    <a:gd name="adj1" fmla="val 16200000"/>
                    <a:gd name="adj2" fmla="val 5598112"/>
                  </a:avLst>
                </a:prstGeom>
                <a:ln w="3810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sp>
              <p:nvSpPr>
                <p:cNvPr id="71" name="弧形 70"/>
                <p:cNvSpPr/>
                <p:nvPr/>
              </p:nvSpPr>
              <p:spPr>
                <a:xfrm rot="10800000">
                  <a:off x="4432300" y="5486400"/>
                  <a:ext cx="1308100" cy="673100"/>
                </a:xfrm>
                <a:prstGeom prst="arc">
                  <a:avLst>
                    <a:gd name="adj1" fmla="val 16200000"/>
                    <a:gd name="adj2" fmla="val 5598112"/>
                  </a:avLst>
                </a:prstGeom>
                <a:ln w="38100">
                  <a:solidFill>
                    <a:srgbClr val="00B0F0"/>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050">
                    <a:latin typeface="微软雅黑" panose="020B0503020204020204" pitchFamily="34" charset="-122"/>
                    <a:ea typeface="微软雅黑" panose="020B0503020204020204" pitchFamily="34" charset="-122"/>
                  </a:endParaRPr>
                </a:p>
              </p:txBody>
            </p:sp>
          </p:grpSp>
        </p:grpSp>
        <p:sp>
          <p:nvSpPr>
            <p:cNvPr id="62" name="矩形 61"/>
            <p:cNvSpPr/>
            <p:nvPr/>
          </p:nvSpPr>
          <p:spPr>
            <a:xfrm>
              <a:off x="1917346" y="4919517"/>
              <a:ext cx="433132" cy="230832"/>
            </a:xfrm>
            <a:prstGeom prst="rect">
              <a:avLst/>
            </a:prstGeom>
          </p:spPr>
          <p:txBody>
            <a:bodyPr wrap="none">
              <a:spAutoFit/>
            </a:bodyPr>
            <a:lstStyle/>
            <a:p>
              <a:pPr marL="287338" indent="-287338" algn="ctr" fontAlgn="base">
                <a:spcBef>
                  <a:spcPts val="600"/>
                </a:spcBef>
                <a:spcAft>
                  <a:spcPct val="0"/>
                </a:spcAft>
              </a:pPr>
              <a:r>
                <a:rPr lang="en-US" altLang="zh-CN" sz="900" dirty="0" smtClean="0">
                  <a:latin typeface="微软雅黑" pitchFamily="34" charset="-122"/>
                  <a:ea typeface="微软雅黑" pitchFamily="34" charset="-122"/>
                </a:rPr>
                <a:t>4.9G</a:t>
              </a:r>
              <a:endParaRPr lang="zh-CN" altLang="en-US" sz="900" dirty="0">
                <a:latin typeface="微软雅黑" pitchFamily="34" charset="-122"/>
                <a:ea typeface="微软雅黑" pitchFamily="34" charset="-122"/>
              </a:endParaRPr>
            </a:p>
          </p:txBody>
        </p:sp>
        <p:sp>
          <p:nvSpPr>
            <p:cNvPr id="63" name="Freeform 13"/>
            <p:cNvSpPr>
              <a:spLocks/>
            </p:cNvSpPr>
            <p:nvPr/>
          </p:nvSpPr>
          <p:spPr bwMode="auto">
            <a:xfrm rot="4063291" flipV="1">
              <a:off x="1586347" y="4311875"/>
              <a:ext cx="208162" cy="1013804"/>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chemeClr val="accent2">
                <a:lumMod val="60000"/>
                <a:lumOff val="40000"/>
              </a:schemeClr>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sp>
          <p:nvSpPr>
            <p:cNvPr id="64" name="Freeform 13"/>
            <p:cNvSpPr>
              <a:spLocks/>
            </p:cNvSpPr>
            <p:nvPr/>
          </p:nvSpPr>
          <p:spPr bwMode="auto">
            <a:xfrm rot="17414306">
              <a:off x="1585841" y="4705081"/>
              <a:ext cx="256443" cy="1040232"/>
            </a:xfrm>
            <a:custGeom>
              <a:avLst/>
              <a:gdLst>
                <a:gd name="T0" fmla="*/ 150813 w 404"/>
                <a:gd name="T1" fmla="*/ 641303 h 1294"/>
                <a:gd name="T2" fmla="*/ 32477 w 404"/>
                <a:gd name="T3" fmla="*/ 0 h 1294"/>
                <a:gd name="T4" fmla="*/ 83619 w 404"/>
                <a:gd name="T5" fmla="*/ 477442 h 1294"/>
                <a:gd name="T6" fmla="*/ 0 w 404"/>
                <a:gd name="T7" fmla="*/ 387610 h 1294"/>
                <a:gd name="T8" fmla="*/ 112363 w 404"/>
                <a:gd name="T9" fmla="*/ 1076325 h 1294"/>
                <a:gd name="T10" fmla="*/ 57861 w 404"/>
                <a:gd name="T11" fmla="*/ 570602 h 1294"/>
                <a:gd name="T12" fmla="*/ 150813 w 404"/>
                <a:gd name="T13" fmla="*/ 641303 h 1294"/>
                <a:gd name="T14" fmla="*/ 0 60000 65536"/>
                <a:gd name="T15" fmla="*/ 0 60000 65536"/>
                <a:gd name="T16" fmla="*/ 0 60000 65536"/>
                <a:gd name="T17" fmla="*/ 0 60000 65536"/>
                <a:gd name="T18" fmla="*/ 0 60000 65536"/>
                <a:gd name="T19" fmla="*/ 0 60000 65536"/>
                <a:gd name="T20" fmla="*/ 0 60000 65536"/>
                <a:gd name="T21" fmla="*/ 0 w 404"/>
                <a:gd name="T22" fmla="*/ 0 h 1294"/>
                <a:gd name="T23" fmla="*/ 404 w 404"/>
                <a:gd name="T24" fmla="*/ 1294 h 129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4" h="1294">
                  <a:moveTo>
                    <a:pt x="404" y="771"/>
                  </a:moveTo>
                  <a:lnTo>
                    <a:pt x="87" y="0"/>
                  </a:lnTo>
                  <a:lnTo>
                    <a:pt x="224" y="574"/>
                  </a:lnTo>
                  <a:lnTo>
                    <a:pt x="0" y="466"/>
                  </a:lnTo>
                  <a:lnTo>
                    <a:pt x="301" y="1294"/>
                  </a:lnTo>
                  <a:lnTo>
                    <a:pt x="155" y="686"/>
                  </a:lnTo>
                  <a:lnTo>
                    <a:pt x="404" y="771"/>
                  </a:lnTo>
                  <a:close/>
                </a:path>
              </a:pathLst>
            </a:custGeom>
            <a:solidFill>
              <a:srgbClr val="68A3D8"/>
            </a:solidFill>
            <a:ln w="9525">
              <a:noFill/>
              <a:round/>
              <a:headEnd/>
              <a:tailEnd/>
            </a:ln>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700" i="0" u="none" strike="noStrike" kern="0" cap="none" spc="0" normalizeH="0" baseline="0" noProof="0">
                <a:ln>
                  <a:noFill/>
                </a:ln>
                <a:effectLst/>
                <a:uLnTx/>
                <a:uFillTx/>
                <a:latin typeface="微软雅黑" panose="020B0503020204020204" pitchFamily="34" charset="-122"/>
                <a:ea typeface="微软雅黑" panose="020B0503020204020204" pitchFamily="34" charset="-122"/>
              </a:endParaRPr>
            </a:p>
          </p:txBody>
        </p:sp>
        <p:pic>
          <p:nvPicPr>
            <p:cNvPr id="65" name="图片 64"/>
            <p:cNvPicPr>
              <a:picLocks noChangeAspect="1"/>
            </p:cNvPicPr>
            <p:nvPr/>
          </p:nvPicPr>
          <p:blipFill rotWithShape="1">
            <a:blip r:embed="rId7">
              <a:extLst>
                <a:ext uri="{28A0092B-C50C-407E-A947-70E740481C1C}">
                  <a14:useLocalDpi xmlns:a14="http://schemas.microsoft.com/office/drawing/2010/main" val="0"/>
                </a:ext>
              </a:extLst>
            </a:blip>
            <a:srcRect l="29014" t="29542" r="52471" b="54915"/>
            <a:stretch/>
          </p:blipFill>
          <p:spPr>
            <a:xfrm>
              <a:off x="416652" y="4638180"/>
              <a:ext cx="822960" cy="690880"/>
            </a:xfrm>
            <a:prstGeom prst="rect">
              <a:avLst/>
            </a:prstGeom>
            <a:ln>
              <a:solidFill>
                <a:schemeClr val="accent1"/>
              </a:solidFill>
            </a:ln>
          </p:spPr>
        </p:pic>
        <p:sp>
          <p:nvSpPr>
            <p:cNvPr id="66" name="TextBox 89"/>
            <p:cNvSpPr txBox="1"/>
            <p:nvPr/>
          </p:nvSpPr>
          <p:spPr bwMode="auto">
            <a:xfrm>
              <a:off x="183509" y="5329060"/>
              <a:ext cx="816672" cy="216403"/>
            </a:xfrm>
            <a:prstGeom prst="rect">
              <a:avLst/>
            </a:prstGeom>
            <a:noFill/>
            <a:ln w="9525">
              <a:noFill/>
              <a:miter lim="800000"/>
              <a:headEnd/>
              <a:tailEnd/>
            </a:ln>
          </p:spPr>
          <p:txBody>
            <a:bodyPr wrap="none" rtlCol="0">
              <a:noAutofit/>
            </a:bodyPr>
            <a:lstStyle/>
            <a:p>
              <a:pPr marL="287338" indent="-287338" fontAlgn="base">
                <a:lnSpc>
                  <a:spcPct val="120000"/>
                </a:lnSpc>
                <a:spcBef>
                  <a:spcPts val="600"/>
                </a:spcBef>
                <a:spcAft>
                  <a:spcPct val="0"/>
                </a:spcAft>
              </a:pPr>
              <a:r>
                <a:rPr lang="en-US" altLang="zh-CN" sz="900" dirty="0" smtClean="0">
                  <a:latin typeface="微软雅黑" pitchFamily="34" charset="-122"/>
                  <a:ea typeface="微软雅黑" pitchFamily="34" charset="-122"/>
                </a:rPr>
                <a:t>2.6G and 4.9G terminal</a:t>
              </a:r>
              <a:endParaRPr lang="zh-CN" altLang="en-US" sz="900" dirty="0" smtClean="0">
                <a:latin typeface="微软雅黑" pitchFamily="34" charset="-122"/>
                <a:ea typeface="微软雅黑" pitchFamily="34" charset="-122"/>
              </a:endParaRPr>
            </a:p>
          </p:txBody>
        </p:sp>
      </p:grpSp>
      <p:sp>
        <p:nvSpPr>
          <p:cNvPr id="76" name="矩形 75"/>
          <p:cNvSpPr/>
          <p:nvPr/>
        </p:nvSpPr>
        <p:spPr>
          <a:xfrm>
            <a:off x="5476451" y="5272733"/>
            <a:ext cx="6505195" cy="1238801"/>
          </a:xfrm>
          <a:prstGeom prst="rect">
            <a:avLst/>
          </a:prstGeom>
        </p:spPr>
        <p:txBody>
          <a:bodyPr wrap="square">
            <a:spAutoFit/>
          </a:bodyPr>
          <a:lstStyle/>
          <a:p>
            <a:pPr marL="285750" lvl="1"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A terminal with high bandwidth requirement service, need 2.6G and 4.9G doing carrier aggregation. </a:t>
            </a:r>
          </a:p>
          <a:p>
            <a:pPr marL="742950" lvl="2" indent="-285750" hangingPunct="0">
              <a:spcAft>
                <a:spcPts val="300"/>
              </a:spcAft>
              <a:buFont typeface="Arial" panose="020B0604020202020204" pitchFamily="34" charset="0"/>
              <a:buChar char="•"/>
            </a:pPr>
            <a:r>
              <a:rPr lang="en-US" altLang="zh-CN" dirty="0" smtClean="0">
                <a:solidFill>
                  <a:srgbClr val="000000"/>
                </a:solidFill>
                <a:latin typeface="+mj-lt"/>
                <a:ea typeface="等线" panose="02010600030101010101" pitchFamily="2" charset="-122"/>
                <a:cs typeface="Times New Roman" panose="02020603050405020304" pitchFamily="18" charset="0"/>
              </a:rPr>
              <a:t>Consider the optimization of carbon emission with the cooperation of both frequency while providing this service.</a:t>
            </a:r>
            <a:endParaRPr lang="en-US" altLang="zh-CN" dirty="0">
              <a:solidFill>
                <a:srgbClr val="000000"/>
              </a:solidFill>
              <a:latin typeface="+mj-lt"/>
              <a:ea typeface="等线"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1654162368"/>
      </p:ext>
    </p:extLst>
  </p:cSld>
  <p:clrMapOvr>
    <a:overrideClrMapping bg1="lt1" tx1="dk1" bg2="lt2" tx2="dk2" accent1="accent1" accent2="accent2" accent3="accent3" accent4="accent4" accent5="accent5" accent6="accent6" hlink="hlink" folHlink="folHlink"/>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52463" y="228600"/>
            <a:ext cx="9237986" cy="1143000"/>
          </a:xfrm>
        </p:spPr>
        <p:txBody>
          <a:bodyPr/>
          <a:lstStyle/>
          <a:p>
            <a:pPr algn="l"/>
            <a:r>
              <a:rPr lang="en-US" altLang="zh-CN" sz="3200" b="1" dirty="0" smtClean="0"/>
              <a:t>Objectives:</a:t>
            </a:r>
            <a:endParaRPr lang="zh-CN" altLang="en-US" sz="3200" b="1" dirty="0"/>
          </a:p>
        </p:txBody>
      </p:sp>
      <p:sp>
        <p:nvSpPr>
          <p:cNvPr id="3" name="矩形 2"/>
          <p:cNvSpPr/>
          <p:nvPr/>
        </p:nvSpPr>
        <p:spPr>
          <a:xfrm>
            <a:off x="1014858" y="1660771"/>
            <a:ext cx="8513196" cy="4662815"/>
          </a:xfrm>
          <a:prstGeom prst="rect">
            <a:avLst/>
          </a:prstGeom>
        </p:spPr>
        <p:txBody>
          <a:bodyPr wrap="square">
            <a:spAutoFit/>
          </a:bodyPr>
          <a:lstStyle/>
          <a:p>
            <a:pPr marL="342900" lvl="0" indent="-342900" hangingPunct="0">
              <a:spcAft>
                <a:spcPts val="900"/>
              </a:spcAft>
              <a:buFont typeface="Times New Roman" panose="02020603050405020304" pitchFamily="18" charset="0"/>
              <a:buChar char="-"/>
            </a:pPr>
            <a:r>
              <a:rPr lang="en-GB" altLang="zh-CN" dirty="0">
                <a:solidFill>
                  <a:srgbClr val="000000"/>
                </a:solidFill>
                <a:ea typeface="Times New Roman" panose="02020603050405020304" pitchFamily="18" charset="0"/>
              </a:rPr>
              <a:t>Study use cases related to reduce </a:t>
            </a:r>
            <a:r>
              <a:rPr lang="en-US" altLang="zh-CN" dirty="0" smtClean="0">
                <a:solidFill>
                  <a:srgbClr val="000000"/>
                </a:solidFill>
                <a:ea typeface="Times New Roman" panose="02020603050405020304" pitchFamily="18" charset="0"/>
              </a:rPr>
              <a:t>carbon emission </a:t>
            </a:r>
            <a:r>
              <a:rPr lang="en-GB" altLang="zh-CN" dirty="0" smtClean="0">
                <a:solidFill>
                  <a:srgbClr val="000000"/>
                </a:solidFill>
                <a:ea typeface="Times New Roman" panose="02020603050405020304" pitchFamily="18" charset="0"/>
              </a:rPr>
              <a:t>of </a:t>
            </a:r>
            <a:r>
              <a:rPr lang="en-GB" altLang="zh-CN" dirty="0">
                <a:solidFill>
                  <a:srgbClr val="000000"/>
                </a:solidFill>
                <a:ea typeface="Times New Roman" panose="02020603050405020304" pitchFamily="18" charset="0"/>
              </a:rPr>
              <a:t>5GS and UE and potential </a:t>
            </a:r>
            <a:r>
              <a:rPr lang="en-GB" altLang="zh-CN" dirty="0" smtClean="0">
                <a:solidFill>
                  <a:srgbClr val="000000"/>
                </a:solidFill>
                <a:ea typeface="Times New Roman" panose="02020603050405020304" pitchFamily="18" charset="0"/>
              </a:rPr>
              <a:t>requirements, e.g.</a:t>
            </a:r>
            <a:endParaRPr lang="zh-CN" altLang="zh-CN" dirty="0" smtClean="0">
              <a:solidFill>
                <a:srgbClr val="000000"/>
              </a:solidFill>
              <a:ea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smtClean="0">
                <a:solidFill>
                  <a:srgbClr val="000000"/>
                </a:solidFill>
                <a:ea typeface="等线" panose="02010600030101010101" pitchFamily="2" charset="-122"/>
                <a:cs typeface="Times New Roman" panose="02020603050405020304" pitchFamily="18" charset="0"/>
              </a:rPr>
              <a:t>Reduce carbon emission of 5GS under heterogeneous connection (including WLAN and 5G network)</a:t>
            </a:r>
            <a:endParaRPr lang="zh-CN" altLang="zh-CN" dirty="0" smtClean="0">
              <a:solidFill>
                <a:srgbClr val="000000"/>
              </a:solidFill>
              <a:ea typeface="等线" panose="02010600030101010101" pitchFamily="2" charset="-122"/>
              <a:cs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a:solidFill>
                  <a:srgbClr val="000000"/>
                </a:solidFill>
                <a:ea typeface="等线" panose="02010600030101010101" pitchFamily="2" charset="-122"/>
                <a:cs typeface="Times New Roman" panose="02020603050405020304" pitchFamily="18" charset="0"/>
              </a:rPr>
              <a:t>Reduce carbon emission of 5GS </a:t>
            </a:r>
            <a:r>
              <a:rPr lang="en-GB" altLang="zh-CN" dirty="0" smtClean="0">
                <a:solidFill>
                  <a:srgbClr val="000000"/>
                </a:solidFill>
                <a:ea typeface="等线" panose="02010600030101010101" pitchFamily="2" charset="-122"/>
                <a:cs typeface="Times New Roman" panose="02020603050405020304" pitchFamily="18" charset="0"/>
              </a:rPr>
              <a:t>under </a:t>
            </a:r>
            <a:r>
              <a:rPr lang="en-GB" altLang="zh-CN" dirty="0">
                <a:solidFill>
                  <a:srgbClr val="000000"/>
                </a:solidFill>
                <a:ea typeface="等线" panose="02010600030101010101" pitchFamily="2" charset="-122"/>
                <a:cs typeface="Times New Roman" panose="02020603050405020304" pitchFamily="18" charset="0"/>
              </a:rPr>
              <a:t>dual connectivity scenario (e.g. </a:t>
            </a:r>
            <a:r>
              <a:rPr lang="en-GB" altLang="zh-CN" dirty="0" smtClean="0">
                <a:solidFill>
                  <a:srgbClr val="000000"/>
                </a:solidFill>
                <a:ea typeface="等线" panose="02010600030101010101" pitchFamily="2" charset="-122"/>
                <a:cs typeface="Times New Roman" panose="02020603050405020304" pitchFamily="18" charset="0"/>
              </a:rPr>
              <a:t>CA and DC with 2.6G </a:t>
            </a:r>
            <a:r>
              <a:rPr lang="en-GB" altLang="zh-CN" dirty="0">
                <a:solidFill>
                  <a:srgbClr val="000000"/>
                </a:solidFill>
                <a:ea typeface="等线" panose="02010600030101010101" pitchFamily="2" charset="-122"/>
                <a:cs typeface="Times New Roman" panose="02020603050405020304" pitchFamily="18" charset="0"/>
              </a:rPr>
              <a:t>and 4.9 G)</a:t>
            </a:r>
            <a:endParaRPr lang="zh-CN" altLang="zh-CN" dirty="0">
              <a:solidFill>
                <a:srgbClr val="000000"/>
              </a:solidFill>
              <a:ea typeface="等线" panose="02010600030101010101" pitchFamily="2" charset="-122"/>
              <a:cs typeface="Times New Roman" panose="02020603050405020304" pitchFamily="18" charset="0"/>
            </a:endParaRPr>
          </a:p>
          <a:p>
            <a:pPr marL="742950" lvl="1" indent="-285750" hangingPunct="0">
              <a:spcAft>
                <a:spcPts val="900"/>
              </a:spcAft>
              <a:buFont typeface="Arial" panose="020B0604020202020204" pitchFamily="34" charset="0"/>
              <a:buChar char="•"/>
            </a:pPr>
            <a:r>
              <a:rPr lang="en-GB" altLang="zh-CN" dirty="0">
                <a:solidFill>
                  <a:srgbClr val="000000"/>
                </a:solidFill>
                <a:ea typeface="等线" panose="02010600030101010101" pitchFamily="2" charset="-122"/>
                <a:cs typeface="Times New Roman" panose="02020603050405020304" pitchFamily="18" charset="0"/>
              </a:rPr>
              <a:t>Reduce carbon emission </a:t>
            </a:r>
            <a:r>
              <a:rPr lang="en-GB" altLang="zh-CN" dirty="0" smtClean="0">
                <a:solidFill>
                  <a:srgbClr val="000000"/>
                </a:solidFill>
                <a:ea typeface="等线" panose="02010600030101010101" pitchFamily="2" charset="-122"/>
                <a:cs typeface="Times New Roman" panose="02020603050405020304" pitchFamily="18" charset="0"/>
              </a:rPr>
              <a:t>related </a:t>
            </a:r>
            <a:r>
              <a:rPr lang="en-GB" altLang="zh-CN" dirty="0">
                <a:solidFill>
                  <a:srgbClr val="000000"/>
                </a:solidFill>
                <a:ea typeface="等线" panose="02010600030101010101" pitchFamily="2" charset="-122"/>
                <a:cs typeface="Times New Roman" panose="02020603050405020304" pitchFamily="18" charset="0"/>
              </a:rPr>
              <a:t>to satellite and terrestrial integrated coverage </a:t>
            </a:r>
            <a:r>
              <a:rPr lang="en-GB" altLang="zh-CN" dirty="0" smtClean="0">
                <a:solidFill>
                  <a:srgbClr val="000000"/>
                </a:solidFill>
                <a:ea typeface="等线" panose="02010600030101010101" pitchFamily="2" charset="-122"/>
                <a:cs typeface="Times New Roman" panose="02020603050405020304" pitchFamily="18" charset="0"/>
              </a:rPr>
              <a:t>scenario (e.g. consider remote area and long distance communication).</a:t>
            </a:r>
          </a:p>
          <a:p>
            <a:pPr marL="742950" lvl="1" indent="-285750" hangingPunct="0">
              <a:spcAft>
                <a:spcPts val="900"/>
              </a:spcAft>
              <a:buFont typeface="Arial" panose="020B0604020202020204" pitchFamily="34" charset="0"/>
              <a:buChar char="•"/>
            </a:pPr>
            <a:r>
              <a:rPr lang="en-GB" altLang="zh-CN" dirty="0" smtClean="0">
                <a:solidFill>
                  <a:srgbClr val="000000"/>
                </a:solidFill>
                <a:ea typeface="等线" panose="02010600030101010101" pitchFamily="2" charset="-122"/>
                <a:cs typeface="Times New Roman" panose="02020603050405020304" pitchFamily="18" charset="0"/>
              </a:rPr>
              <a:t>Define different carbon emission level/mode under different scenarios (e.g. day and night time, off-peak and peak time, etc.)</a:t>
            </a:r>
          </a:p>
          <a:p>
            <a:pPr marL="742950" lvl="1" indent="-285750" hangingPunct="0">
              <a:spcAft>
                <a:spcPts val="900"/>
              </a:spcAft>
              <a:buFont typeface="Arial" panose="020B0604020202020204" pitchFamily="34" charset="0"/>
              <a:buChar char="•"/>
            </a:pPr>
            <a:r>
              <a:rPr lang="en-US" altLang="zh-CN" dirty="0" smtClean="0">
                <a:solidFill>
                  <a:srgbClr val="000000"/>
                </a:solidFill>
                <a:ea typeface="等线" panose="02010600030101010101" pitchFamily="2" charset="-122"/>
                <a:cs typeface="Times New Roman" panose="02020603050405020304" pitchFamily="18" charset="0"/>
              </a:rPr>
              <a:t>Consider </a:t>
            </a:r>
            <a:r>
              <a:rPr lang="en-US" altLang="zh-CN" dirty="0">
                <a:solidFill>
                  <a:srgbClr val="000000"/>
                </a:solidFill>
                <a:ea typeface="等线" panose="02010600030101010101" pitchFamily="2" charset="-122"/>
                <a:cs typeface="Times New Roman" panose="02020603050405020304" pitchFamily="18" charset="0"/>
              </a:rPr>
              <a:t>energy efficiency in connection, route and resource selection to </a:t>
            </a:r>
            <a:r>
              <a:rPr lang="en-US" altLang="zh-CN" dirty="0" smtClean="0">
                <a:solidFill>
                  <a:srgbClr val="000000"/>
                </a:solidFill>
                <a:ea typeface="等线" panose="02010600030101010101" pitchFamily="2" charset="-122"/>
                <a:cs typeface="Times New Roman" panose="02020603050405020304" pitchFamily="18" charset="0"/>
              </a:rPr>
              <a:t>minimize </a:t>
            </a:r>
            <a:r>
              <a:rPr lang="en-US" altLang="zh-CN" dirty="0">
                <a:solidFill>
                  <a:srgbClr val="000000"/>
                </a:solidFill>
                <a:ea typeface="等线" panose="02010600030101010101" pitchFamily="2" charset="-122"/>
                <a:cs typeface="Times New Roman" panose="02020603050405020304" pitchFamily="18" charset="0"/>
              </a:rPr>
              <a:t>the overall energy consumption for data transmission through the network.</a:t>
            </a:r>
            <a:endParaRPr lang="zh-CN" altLang="zh-CN" dirty="0">
              <a:solidFill>
                <a:srgbClr val="000000"/>
              </a:solidFill>
              <a:ea typeface="等线" panose="02010600030101010101" pitchFamily="2" charset="-122"/>
              <a:cs typeface="Times New Roman" panose="02020603050405020304" pitchFamily="18" charset="0"/>
            </a:endParaRPr>
          </a:p>
          <a:p>
            <a:pPr marL="342900" lvl="0" indent="-342900" hangingPunct="0">
              <a:spcAft>
                <a:spcPts val="900"/>
              </a:spcAft>
              <a:buFont typeface="Times New Roman" panose="02020603050405020304" pitchFamily="18" charset="0"/>
              <a:buChar char="-"/>
            </a:pPr>
            <a:r>
              <a:rPr lang="en-GB" altLang="zh-CN" dirty="0">
                <a:solidFill>
                  <a:srgbClr val="000000"/>
                </a:solidFill>
                <a:ea typeface="Times New Roman" panose="02020603050405020304" pitchFamily="18" charset="0"/>
              </a:rPr>
              <a:t>Other aspects include security, charging and privacy.</a:t>
            </a:r>
            <a:endParaRPr lang="zh-CN" altLang="zh-CN" dirty="0">
              <a:solidFill>
                <a:srgbClr val="000000"/>
              </a:solidFill>
              <a:effectLst/>
              <a:ea typeface="Times New Roman" panose="02020603050405020304" pitchFamily="18" charset="0"/>
            </a:endParaRPr>
          </a:p>
        </p:txBody>
      </p:sp>
    </p:spTree>
    <p:extLst>
      <p:ext uri="{BB962C8B-B14F-4D97-AF65-F5344CB8AC3E}">
        <p14:creationId xmlns:p14="http://schemas.microsoft.com/office/powerpoint/2010/main" val="3442243689"/>
      </p:ext>
    </p:extLst>
  </p:cSld>
  <p:clrMapOvr>
    <a:overrideClrMapping bg1="lt1" tx1="dk1" bg2="lt2" tx2="dk2" accent1="accent1" accent2="accent2" accent3="accent3" accent4="accent4" accent5="accent5" accent6="accent6" hlink="hlink" folHlink="folHlink"/>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endParaRPr lang="zh-CN" altLang="en-US"/>
          </a:p>
        </p:txBody>
      </p:sp>
      <p:sp>
        <p:nvSpPr>
          <p:cNvPr id="4" name="文本框 3"/>
          <p:cNvSpPr txBox="1"/>
          <p:nvPr/>
        </p:nvSpPr>
        <p:spPr>
          <a:xfrm>
            <a:off x="4618654" y="2827176"/>
            <a:ext cx="4040155" cy="707886"/>
          </a:xfrm>
          <a:prstGeom prst="rect">
            <a:avLst/>
          </a:prstGeom>
          <a:noFill/>
        </p:spPr>
        <p:txBody>
          <a:bodyPr wrap="square" rtlCol="0">
            <a:spAutoFit/>
          </a:bodyPr>
          <a:lstStyle/>
          <a:p>
            <a:r>
              <a:rPr lang="en-US" altLang="zh-CN" sz="4000" dirty="0" smtClean="0"/>
              <a:t>Thank you!</a:t>
            </a:r>
            <a:endParaRPr lang="zh-CN" altLang="en-US" sz="4000" dirty="0"/>
          </a:p>
        </p:txBody>
      </p:sp>
    </p:spTree>
    <p:extLst>
      <p:ext uri="{BB962C8B-B14F-4D97-AF65-F5344CB8AC3E}">
        <p14:creationId xmlns:p14="http://schemas.microsoft.com/office/powerpoint/2010/main" val="1189684872"/>
      </p:ext>
    </p:extLst>
  </p:cSld>
  <p:clrMapOvr>
    <a:overrideClrMapping bg1="lt1" tx1="dk1" bg2="lt2" tx2="dk2" accent1="accent1" accent2="accent2" accent3="accent3" accent4="accent4" accent5="accent5" accent6="accent6" hlink="hlink" folHlink="folHlink"/>
  </p:clrMapOvr>
  <p:transition spd="slow"/>
</p:sld>
</file>

<file path=ppt/theme/theme1.xml><?xml version="1.0" encoding="utf-8"?>
<a:theme xmlns:a="http://schemas.openxmlformats.org/drawingml/2006/main" name="33">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33" id="{970E216D-5523-4E27-BDA7-46024EE7912B}" vid="{C31BEF71-225D-4777-A534-150524F04754}"/>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3.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4.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ppt/theme/themeOverride5.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33</Template>
  <TotalTime>14691</TotalTime>
  <Words>680</Words>
  <Application>Microsoft Office PowerPoint</Application>
  <PresentationFormat>宽屏</PresentationFormat>
  <Paragraphs>55</Paragraphs>
  <Slides>6</Slides>
  <Notes>2</Notes>
  <HiddenSlides>0</HiddenSlides>
  <MMClips>0</MMClips>
  <ScaleCrop>false</ScaleCrop>
  <HeadingPairs>
    <vt:vector size="8" baseType="variant">
      <vt:variant>
        <vt:lpstr>已用的字体</vt:lpstr>
      </vt:variant>
      <vt:variant>
        <vt:i4>8</vt:i4>
      </vt:variant>
      <vt:variant>
        <vt:lpstr>主题</vt:lpstr>
      </vt:variant>
      <vt:variant>
        <vt:i4>3</vt:i4>
      </vt:variant>
      <vt:variant>
        <vt:lpstr>嵌入 OLE 服务器</vt:lpstr>
      </vt:variant>
      <vt:variant>
        <vt:i4>1</vt:i4>
      </vt:variant>
      <vt:variant>
        <vt:lpstr>幻灯片标题</vt:lpstr>
      </vt:variant>
      <vt:variant>
        <vt:i4>6</vt:i4>
      </vt:variant>
    </vt:vector>
  </HeadingPairs>
  <TitlesOfParts>
    <vt:vector size="18" baseType="lpstr">
      <vt:lpstr>ＭＳ Ｐゴシック</vt:lpstr>
      <vt:lpstr>ＭＳ Ｐゴシック</vt:lpstr>
      <vt:lpstr>等线</vt:lpstr>
      <vt:lpstr>宋体</vt:lpstr>
      <vt:lpstr>微软雅黑</vt:lpstr>
      <vt:lpstr>Arial</vt:lpstr>
      <vt:lpstr>Calibri</vt:lpstr>
      <vt:lpstr>Times New Roman</vt:lpstr>
      <vt:lpstr>33</vt:lpstr>
      <vt:lpstr>Office Theme</vt:lpstr>
      <vt:lpstr>1_Office Theme</vt:lpstr>
      <vt:lpstr>Visio.Drawing.11</vt:lpstr>
      <vt:lpstr>PowerPoint 演示文稿</vt:lpstr>
      <vt:lpstr>Motivation and typical scenarios</vt:lpstr>
      <vt:lpstr>Use case 2：switch off certain base station for energy saving</vt:lpstr>
      <vt:lpstr>Use case 4: dual connectivity</vt:lpstr>
      <vt:lpstr>Objectives:</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xiaonan11</dc:creator>
  <cp:lastModifiedBy>Xiaonan Shi 0127</cp:lastModifiedBy>
  <cp:revision>72</cp:revision>
  <dcterms:created xsi:type="dcterms:W3CDTF">2021-10-27T15:05:34Z</dcterms:created>
  <dcterms:modified xsi:type="dcterms:W3CDTF">2022-02-15T02:18:31Z</dcterms:modified>
</cp:coreProperties>
</file>