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1" r:id="rId3"/>
  </p:sldMasterIdLst>
  <p:notesMasterIdLst>
    <p:notesMasterId r:id="rId10"/>
  </p:notesMasterIdLst>
  <p:sldIdLst>
    <p:sldId id="270" r:id="rId4"/>
    <p:sldId id="267" r:id="rId5"/>
    <p:sldId id="269" r:id="rId6"/>
    <p:sldId id="263" r:id="rId7"/>
    <p:sldId id="262"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2022-02-10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extLst>
      <p:ext uri="{BB962C8B-B14F-4D97-AF65-F5344CB8AC3E}">
        <p14:creationId xmlns:p14="http://schemas.microsoft.com/office/powerpoint/2010/main" val="3177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9311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extLst>
      <p:ext uri="{BB962C8B-B14F-4D97-AF65-F5344CB8AC3E}">
        <p14:creationId xmlns:p14="http://schemas.microsoft.com/office/powerpoint/2010/main" val="365633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6339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210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361014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919187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344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318083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0031752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413" indent="-303213" algn="l" rtl="0" eaLnBrk="1" fontAlgn="base" hangingPunct="1">
        <a:spcBef>
          <a:spcPct val="20000"/>
        </a:spcBef>
        <a:spcAft>
          <a:spcPct val="0"/>
        </a:spcAft>
        <a:buBlip>
          <a:blip r:embed="rId12"/>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5703253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213097379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1.xml"/><Relationship Id="rId1" Type="http://schemas.openxmlformats.org/officeDocument/2006/relationships/themeOverride" Target="../theme/themeOverride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3.png"/><Relationship Id="rId2" Type="http://schemas.openxmlformats.org/officeDocument/2006/relationships/vmlDrawing" Target="../drawings/vmlDrawing1.vml"/><Relationship Id="rId1" Type="http://schemas.openxmlformats.org/officeDocument/2006/relationships/themeOverride" Target="../theme/themeOverride3.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solidFill>
                  <a:schemeClr val="bg1"/>
                </a:solidFill>
                <a:latin typeface="Arial" panose="020B0604020202020204" pitchFamily="34" charset="0"/>
              </a:rPr>
              <a:t>S1-220008</a:t>
            </a:r>
            <a:r>
              <a:rPr lang="en-GB" altLang="en-US" sz="1067" dirty="0">
                <a:solidFill>
                  <a:schemeClr val="bg1"/>
                </a:solidFill>
                <a:latin typeface="Arial" panose="020B0604020202020204" pitchFamily="34" charset="0"/>
              </a:rPr>
              <a:t>, 3GPP TSG SA1#97e, 14 - 24 February 2022, e-meeting</a:t>
            </a: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a:spLocks/>
          </p:cNvSpPr>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kern="0" dirty="0" smtClean="0"/>
              <a:t>Motivation of </a:t>
            </a:r>
            <a:r>
              <a:rPr lang="en-GB" altLang="zh-CN" kern="0" dirty="0" smtClean="0"/>
              <a:t>Study on System </a:t>
            </a:r>
            <a:r>
              <a:rPr lang="en-GB" altLang="zh-CN" kern="0" dirty="0" smtClean="0"/>
              <a:t>Enhancements </a:t>
            </a:r>
            <a:r>
              <a:rPr lang="en-GB" altLang="zh-CN" kern="0" dirty="0" smtClean="0"/>
              <a:t>for Reducing Carbon </a:t>
            </a:r>
            <a:r>
              <a:rPr lang="en-GB" altLang="zh-CN" kern="0" dirty="0" smtClean="0"/>
              <a:t>Emissions</a:t>
            </a:r>
            <a:endParaRPr lang="zh-CN" altLang="en-US" kern="0" dirty="0"/>
          </a:p>
        </p:txBody>
      </p:sp>
    </p:spTree>
    <p:extLst>
      <p:ext uri="{BB962C8B-B14F-4D97-AF65-F5344CB8AC3E}">
        <p14:creationId xmlns:p14="http://schemas.microsoft.com/office/powerpoint/2010/main" val="376457260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 and typical scenarios</a:t>
            </a:r>
            <a:endParaRPr lang="zh-CN" altLang="en-US" sz="3600" dirty="0"/>
          </a:p>
        </p:txBody>
      </p:sp>
      <p:sp>
        <p:nvSpPr>
          <p:cNvPr id="3" name="矩形 2"/>
          <p:cNvSpPr/>
          <p:nvPr/>
        </p:nvSpPr>
        <p:spPr>
          <a:xfrm>
            <a:off x="533714" y="2069515"/>
            <a:ext cx="4910407" cy="3716402"/>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After the study of EE in SA, SA5 and RAN</a:t>
            </a:r>
          </a:p>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Summarize systematic requirements to controlling </a:t>
            </a:r>
            <a:r>
              <a:rPr lang="en-GB" altLang="zh-CN" dirty="0">
                <a:solidFill>
                  <a:srgbClr val="000000"/>
                </a:solidFill>
                <a:latin typeface="+mj-lt"/>
                <a:ea typeface="等线" panose="02010600030101010101" pitchFamily="2" charset="-122"/>
              </a:rPr>
              <a:t>the carbon </a:t>
            </a:r>
            <a:r>
              <a:rPr lang="en-GB" altLang="zh-CN" dirty="0" smtClean="0">
                <a:solidFill>
                  <a:srgbClr val="000000"/>
                </a:solidFill>
                <a:latin typeface="+mj-lt"/>
                <a:ea typeface="等线" panose="02010600030101010101" pitchFamily="2" charset="-122"/>
              </a:rPr>
              <a:t>releasing </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Reduce energy consumption which is benefit </a:t>
            </a:r>
            <a:r>
              <a:rPr lang="en-US" altLang="zh-CN" dirty="0">
                <a:solidFill>
                  <a:srgbClr val="000000"/>
                </a:solidFill>
                <a:latin typeface="+mj-lt"/>
                <a:ea typeface="等线" panose="02010600030101010101" pitchFamily="2" charset="-122"/>
              </a:rPr>
              <a:t>from cost decreasing and benefit </a:t>
            </a:r>
            <a:r>
              <a:rPr lang="en-US" altLang="zh-CN" dirty="0" smtClean="0">
                <a:solidFill>
                  <a:srgbClr val="000000"/>
                </a:solidFill>
                <a:latin typeface="+mj-lt"/>
                <a:ea typeface="等线" panose="02010600030101010101" pitchFamily="2" charset="-122"/>
              </a:rPr>
              <a:t>increasing for equipment producer and operators</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Introduce signal aspect in considering control carbon emission</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Considering multi-scenario under carbon emission control </a:t>
            </a:r>
          </a:p>
          <a:p>
            <a:pPr marL="285750" indent="-285750" hangingPunct="0">
              <a:spcAft>
                <a:spcPts val="900"/>
              </a:spcAft>
              <a:buFont typeface="Arial" panose="020B0604020202020204" pitchFamily="34" charset="0"/>
              <a:buChar char="•"/>
            </a:pPr>
            <a:endParaRPr lang="zh-CN" altLang="zh-CN" dirty="0">
              <a:solidFill>
                <a:srgbClr val="000000"/>
              </a:solidFill>
              <a:latin typeface="+mj-lt"/>
              <a:ea typeface="等线" panose="02010600030101010101" pitchFamily="2" charset="-122"/>
            </a:endParaRPr>
          </a:p>
        </p:txBody>
      </p:sp>
      <p:sp>
        <p:nvSpPr>
          <p:cNvPr id="4" name="标题 1"/>
          <p:cNvSpPr txBox="1">
            <a:spLocks/>
          </p:cNvSpPr>
          <p:nvPr/>
        </p:nvSpPr>
        <p:spPr bwMode="auto">
          <a:xfrm>
            <a:off x="371990"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Main goals &amp; benefits</a:t>
            </a:r>
            <a:endParaRPr lang="zh-CN" altLang="en-US" sz="2800" kern="0" dirty="0">
              <a:solidFill>
                <a:schemeClr val="accent3">
                  <a:lumMod val="75000"/>
                </a:schemeClr>
              </a:solidFill>
            </a:endParaRPr>
          </a:p>
        </p:txBody>
      </p:sp>
      <p:sp>
        <p:nvSpPr>
          <p:cNvPr id="5" name="标题 1"/>
          <p:cNvSpPr txBox="1">
            <a:spLocks/>
          </p:cNvSpPr>
          <p:nvPr/>
        </p:nvSpPr>
        <p:spPr bwMode="auto">
          <a:xfrm>
            <a:off x="6268166"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Target scenarios</a:t>
            </a:r>
            <a:endParaRPr lang="zh-CN" altLang="en-US" sz="2800" kern="0" dirty="0">
              <a:solidFill>
                <a:schemeClr val="accent3">
                  <a:lumMod val="75000"/>
                </a:schemeClr>
              </a:solidFill>
            </a:endParaRPr>
          </a:p>
        </p:txBody>
      </p:sp>
      <p:sp>
        <p:nvSpPr>
          <p:cNvPr id="6" name="矩形 5"/>
          <p:cNvSpPr/>
          <p:nvPr/>
        </p:nvSpPr>
        <p:spPr>
          <a:xfrm>
            <a:off x="6686353" y="2639177"/>
            <a:ext cx="4973068" cy="2285241"/>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1: </a:t>
            </a:r>
            <a:r>
              <a:rPr lang="en-US" altLang="zh-CN" sz="2000" dirty="0">
                <a:solidFill>
                  <a:srgbClr val="000000"/>
                </a:solidFill>
                <a:latin typeface="+mj-lt"/>
                <a:ea typeface="等线" panose="02010600030101010101" pitchFamily="2" charset="-122"/>
              </a:rPr>
              <a:t>switch off certain base station for energy saving</a:t>
            </a:r>
            <a:endParaRPr lang="en-GB" altLang="zh-CN" sz="2000"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2: </a:t>
            </a:r>
            <a:r>
              <a:rPr lang="en-US" altLang="zh-CN" sz="2000" dirty="0" smtClean="0"/>
              <a:t>heterogeneous </a:t>
            </a:r>
            <a:r>
              <a:rPr lang="en-US" altLang="zh-CN" sz="2000" dirty="0"/>
              <a:t>connection</a:t>
            </a:r>
          </a:p>
          <a:p>
            <a:pPr marL="285750" indent="-285750" hangingPunct="0">
              <a:spcAft>
                <a:spcPts val="900"/>
              </a:spcAft>
              <a:buFont typeface="Arial" panose="020B0604020202020204" pitchFamily="34" charset="0"/>
              <a:buChar char="•"/>
            </a:pPr>
            <a:r>
              <a:rPr lang="en-US" altLang="zh-CN" sz="2000" kern="0" dirty="0" smtClean="0"/>
              <a:t>Use </a:t>
            </a:r>
            <a:r>
              <a:rPr lang="en-US" altLang="zh-CN" sz="2000" kern="0" dirty="0"/>
              <a:t>case 3: satellite and terrestrial integrated </a:t>
            </a:r>
            <a:r>
              <a:rPr lang="en-US" altLang="zh-CN" sz="2000" kern="0" dirty="0" smtClean="0"/>
              <a:t>cover</a:t>
            </a: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4: dual connectivity</a:t>
            </a:r>
            <a:endParaRPr lang="en-US" altLang="zh-CN" sz="2000" kern="0" dirty="0"/>
          </a:p>
        </p:txBody>
      </p:sp>
    </p:spTree>
    <p:extLst>
      <p:ext uri="{BB962C8B-B14F-4D97-AF65-F5344CB8AC3E}">
        <p14:creationId xmlns:p14="http://schemas.microsoft.com/office/powerpoint/2010/main" val="1281540604"/>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a:t>
            </a:r>
            <a:r>
              <a:rPr lang="en-US" altLang="zh-CN" sz="2400" b="1" kern="0" dirty="0" smtClean="0"/>
              <a:t>1: </a:t>
            </a:r>
            <a:r>
              <a:rPr lang="en-US" altLang="zh-CN" sz="2400" b="1" kern="0" dirty="0"/>
              <a:t>satellite and terrestrial integrated cover</a:t>
            </a:r>
            <a:endParaRPr lang="zh-CN" altLang="en-US" sz="2400" b="1" kern="0" dirty="0"/>
          </a:p>
        </p:txBody>
      </p:sp>
      <p:sp>
        <p:nvSpPr>
          <p:cNvPr id="44" name="矩形 43"/>
          <p:cNvSpPr/>
          <p:nvPr/>
        </p:nvSpPr>
        <p:spPr>
          <a:xfrm>
            <a:off x="4149213" y="892852"/>
            <a:ext cx="7885472" cy="3485570"/>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5G-Advanced network consider involve satellite. RAN, 5GC NF, Application can be deployed in ground or satellite. In critical area, network may access via satellite only.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dirty="0">
                <a:solidFill>
                  <a:srgbClr val="000000"/>
                </a:solidFill>
                <a:ea typeface="等线" panose="02010600030101010101" pitchFamily="2" charset="-122"/>
                <a:cs typeface="Times New Roman" panose="02020603050405020304" pitchFamily="18" charset="0"/>
              </a:rPr>
              <a:t>some area, UE can access network via both RAN in ground and satellite.</a:t>
            </a:r>
          </a:p>
          <a:p>
            <a:pPr marL="742950" lvl="2" indent="-285750" hangingPunct="0">
              <a:spcAft>
                <a:spcPts val="900"/>
              </a:spcAft>
              <a:buFont typeface="Arial" panose="020B0604020202020204" pitchFamily="34" charset="0"/>
              <a:buChar char="•"/>
            </a:pPr>
            <a:r>
              <a:rPr lang="en-US" altLang="zh-CN" dirty="0">
                <a:solidFill>
                  <a:srgbClr val="000000"/>
                </a:solidFill>
                <a:ea typeface="等线" panose="02010600030101010101" pitchFamily="2" charset="-122"/>
                <a:cs typeface="Times New Roman" panose="02020603050405020304" pitchFamily="18" charset="0"/>
              </a:rPr>
              <a:t>It should be taken into consideration that which method is more efficiency. Especially in long distance communication, multi-hop routing will lead to energy consumption</a:t>
            </a:r>
            <a:r>
              <a:rPr lang="en-US" altLang="zh-CN" dirty="0" smtClean="0">
                <a:solidFill>
                  <a:srgbClr val="000000"/>
                </a:solidFill>
                <a:ea typeface="等线" panose="02010600030101010101" pitchFamily="2" charset="-122"/>
                <a:cs typeface="Times New Roman" panose="02020603050405020304" pitchFamily="18" charset="0"/>
              </a:rPr>
              <a:t>.</a:t>
            </a:r>
          </a:p>
          <a:p>
            <a:pPr marL="271463" lvl="2" indent="-271463"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GEO launch cost is high. Energy in GEO is not limited. While LEO launch has low cost, low latency, small size and energy limited.</a:t>
            </a:r>
          </a:p>
          <a:p>
            <a:pPr marL="728663" lvl="3" indent="-271463" hangingPunct="0">
              <a:spcAft>
                <a:spcPts val="900"/>
              </a:spcAft>
              <a:buFont typeface="Arial" panose="020B0604020202020204" pitchFamily="34" charset="0"/>
              <a:buChar char="•"/>
            </a:pPr>
            <a:r>
              <a:rPr lang="en-US" altLang="zh-CN" dirty="0">
                <a:solidFill>
                  <a:srgbClr val="000000"/>
                </a:solidFill>
                <a:latin typeface="+mj-lt"/>
                <a:ea typeface="等线" panose="02010600030101010101" pitchFamily="2" charset="-122"/>
                <a:cs typeface="Times New Roman" panose="02020603050405020304" pitchFamily="18" charset="0"/>
              </a:rPr>
              <a:t>S</a:t>
            </a:r>
            <a:r>
              <a:rPr lang="en-US" altLang="zh-CN" dirty="0" smtClean="0">
                <a:solidFill>
                  <a:srgbClr val="000000"/>
                </a:solidFill>
                <a:ea typeface="等线" panose="02010600030101010101" pitchFamily="2" charset="-122"/>
                <a:cs typeface="Times New Roman" panose="02020603050405020304" pitchFamily="18" charset="0"/>
              </a:rPr>
              <a:t>ystem </a:t>
            </a:r>
            <a:r>
              <a:rPr lang="en-US" altLang="zh-CN" dirty="0">
                <a:solidFill>
                  <a:srgbClr val="000000"/>
                </a:solidFill>
                <a:ea typeface="等线" panose="02010600030101010101" pitchFamily="2" charset="-122"/>
                <a:cs typeface="Times New Roman" panose="02020603050405020304" pitchFamily="18" charset="0"/>
              </a:rPr>
              <a:t>energy efficient design due to energy </a:t>
            </a:r>
            <a:r>
              <a:rPr lang="en-US" altLang="zh-CN" dirty="0" smtClean="0">
                <a:solidFill>
                  <a:srgbClr val="000000"/>
                </a:solidFill>
                <a:ea typeface="等线" panose="02010600030101010101" pitchFamily="2" charset="-122"/>
                <a:cs typeface="Times New Roman" panose="02020603050405020304" pitchFamily="18" charset="0"/>
              </a:rPr>
              <a:t>limited, especially in low-orbit satellite scenario. </a:t>
            </a:r>
            <a:endParaRPr lang="en-US" altLang="zh-CN" dirty="0" smtClean="0">
              <a:solidFill>
                <a:srgbClr val="000000"/>
              </a:solidFill>
              <a:latin typeface="+mj-lt"/>
              <a:ea typeface="等线" panose="02010600030101010101" pitchFamily="2" charset="-122"/>
              <a:cs typeface="Times New Roman" panose="02020603050405020304" pitchFamily="18" charset="0"/>
            </a:endParaRPr>
          </a:p>
        </p:txBody>
      </p:sp>
      <p:pic>
        <p:nvPicPr>
          <p:cNvPr id="45" name="图片 44"/>
          <p:cNvPicPr/>
          <p:nvPr/>
        </p:nvPicPr>
        <p:blipFill>
          <a:blip r:embed="rId3" cstate="print"/>
          <a:srcRect/>
          <a:stretch>
            <a:fillRect/>
          </a:stretch>
        </p:blipFill>
        <p:spPr bwMode="auto">
          <a:xfrm>
            <a:off x="210484" y="927249"/>
            <a:ext cx="3938729" cy="3502383"/>
          </a:xfrm>
          <a:prstGeom prst="rect">
            <a:avLst/>
          </a:prstGeom>
          <a:noFill/>
        </p:spPr>
      </p:pic>
      <p:sp>
        <p:nvSpPr>
          <p:cNvPr id="5" name="标题 1"/>
          <p:cNvSpPr>
            <a:spLocks noGrp="1"/>
          </p:cNvSpPr>
          <p:nvPr>
            <p:ph type="title"/>
          </p:nvPr>
        </p:nvSpPr>
        <p:spPr>
          <a:xfrm>
            <a:off x="210484" y="4034465"/>
            <a:ext cx="8500897"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2400" b="1" dirty="0">
                <a:latin typeface="+mn-lt"/>
                <a:ea typeface="+mj-ea"/>
                <a:cs typeface="+mj-cs"/>
              </a:rPr>
              <a:t>Use case </a:t>
            </a:r>
            <a:r>
              <a:rPr lang="en-US" altLang="zh-CN" sz="2400" b="1" dirty="0" smtClean="0">
                <a:latin typeface="+mn-lt"/>
                <a:ea typeface="+mj-ea"/>
                <a:cs typeface="+mj-cs"/>
              </a:rPr>
              <a:t>2</a:t>
            </a:r>
            <a:r>
              <a:rPr lang="zh-CN" altLang="en-US" sz="2400" b="1" dirty="0" smtClean="0">
                <a:latin typeface="+mn-lt"/>
                <a:ea typeface="+mj-ea"/>
                <a:cs typeface="+mj-cs"/>
              </a:rPr>
              <a:t>：</a:t>
            </a:r>
            <a:r>
              <a:rPr lang="en-US" altLang="zh-CN" sz="2400" b="1" dirty="0" smtClean="0">
                <a:latin typeface="+mn-lt"/>
                <a:ea typeface="+mj-ea"/>
                <a:cs typeface="+mj-cs"/>
              </a:rPr>
              <a:t>switch </a:t>
            </a:r>
            <a:r>
              <a:rPr lang="en-US" altLang="zh-CN" sz="2400" b="1" dirty="0">
                <a:latin typeface="+mn-lt"/>
                <a:ea typeface="+mj-ea"/>
                <a:cs typeface="+mj-cs"/>
              </a:rPr>
              <a:t>off certain base station for energy saving</a:t>
            </a:r>
            <a:endParaRPr lang="zh-CN" altLang="en-US" sz="2400" b="1" dirty="0">
              <a:latin typeface="+mn-lt"/>
              <a:ea typeface="+mj-ea"/>
              <a:cs typeface="+mj-cs"/>
            </a:endParaRPr>
          </a:p>
        </p:txBody>
      </p:sp>
      <p:sp>
        <p:nvSpPr>
          <p:cNvPr id="6" name="文本框 5"/>
          <p:cNvSpPr txBox="1"/>
          <p:nvPr/>
        </p:nvSpPr>
        <p:spPr>
          <a:xfrm>
            <a:off x="4149213" y="5165711"/>
            <a:ext cx="7656208" cy="923330"/>
          </a:xfrm>
          <a:prstGeom prst="rect">
            <a:avLst/>
          </a:prstGeom>
          <a:noFill/>
        </p:spPr>
        <p:txBody>
          <a:bodyPr wrap="square" rtlCol="0">
            <a:spAutoFit/>
          </a:bodyPr>
          <a:lstStyle/>
          <a:p>
            <a:r>
              <a:rPr lang="en-US" altLang="zh-CN" dirty="0" smtClean="0"/>
              <a:t>At off-peak time, 5GS could consider switch of certain light-loaded base stations for reduce carbon emission. Where and how to migrate the connected users need to be considered. </a:t>
            </a:r>
            <a:endParaRPr lang="zh-CN" altLang="en-US" dirty="0"/>
          </a:p>
        </p:txBody>
      </p:sp>
      <p:grpSp>
        <p:nvGrpSpPr>
          <p:cNvPr id="7" name="组合 6"/>
          <p:cNvGrpSpPr/>
          <p:nvPr/>
        </p:nvGrpSpPr>
        <p:grpSpPr>
          <a:xfrm>
            <a:off x="599767" y="4897853"/>
            <a:ext cx="2615228" cy="1778699"/>
            <a:chOff x="1362467" y="2117213"/>
            <a:chExt cx="3250166" cy="2271906"/>
          </a:xfrm>
        </p:grpSpPr>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5166"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0732"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7237" y="3719424"/>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3042973" y="2565353"/>
              <a:ext cx="980501" cy="369332"/>
            </a:xfrm>
            <a:prstGeom prst="rect">
              <a:avLst/>
            </a:prstGeom>
            <a:noFill/>
          </p:spPr>
          <p:txBody>
            <a:bodyPr wrap="square" rtlCol="0">
              <a:spAutoFit/>
            </a:bodyPr>
            <a:lstStyle/>
            <a:p>
              <a:r>
                <a:rPr lang="en-US" altLang="zh-CN" b="1" dirty="0" smtClean="0"/>
                <a:t>2</a:t>
              </a:r>
              <a:endParaRPr lang="zh-CN" altLang="en-US" b="1" dirty="0"/>
            </a:p>
          </p:txBody>
        </p:sp>
        <p:sp>
          <p:nvSpPr>
            <p:cNvPr id="12" name="文本框 11"/>
            <p:cNvSpPr txBox="1"/>
            <p:nvPr/>
          </p:nvSpPr>
          <p:spPr>
            <a:xfrm>
              <a:off x="1362467" y="2575832"/>
              <a:ext cx="980501" cy="369332"/>
            </a:xfrm>
            <a:prstGeom prst="rect">
              <a:avLst/>
            </a:prstGeom>
            <a:noFill/>
          </p:spPr>
          <p:txBody>
            <a:bodyPr wrap="square" rtlCol="0">
              <a:spAutoFit/>
            </a:bodyPr>
            <a:lstStyle/>
            <a:p>
              <a:r>
                <a:rPr lang="en-US" altLang="zh-CN" b="1" dirty="0" smtClean="0"/>
                <a:t>1</a:t>
              </a:r>
              <a:endParaRPr lang="zh-CN" altLang="en-US" b="1" dirty="0"/>
            </a:p>
          </p:txBody>
        </p:sp>
        <p:sp>
          <p:nvSpPr>
            <p:cNvPr id="13" name="任意多边形 12"/>
            <p:cNvSpPr/>
            <p:nvPr/>
          </p:nvSpPr>
          <p:spPr bwMode="auto">
            <a:xfrm>
              <a:off x="1946294" y="2949169"/>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4" name="任意多边形 13"/>
            <p:cNvSpPr/>
            <p:nvPr/>
          </p:nvSpPr>
          <p:spPr bwMode="auto">
            <a:xfrm rot="1505342" flipH="1">
              <a:off x="2807182" y="2771617"/>
              <a:ext cx="536582" cy="1102119"/>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5" name="文本框 14"/>
            <p:cNvSpPr txBox="1"/>
            <p:nvPr/>
          </p:nvSpPr>
          <p:spPr>
            <a:xfrm>
              <a:off x="1757136" y="2981996"/>
              <a:ext cx="698090" cy="584775"/>
            </a:xfrm>
            <a:prstGeom prst="rect">
              <a:avLst/>
            </a:prstGeom>
            <a:noFill/>
          </p:spPr>
          <p:txBody>
            <a:bodyPr wrap="square" rtlCol="0">
              <a:spAutoFit/>
            </a:bodyPr>
            <a:lstStyle/>
            <a:p>
              <a:r>
                <a:rPr lang="en-US" altLang="zh-CN" sz="3200" dirty="0" smtClean="0">
                  <a:solidFill>
                    <a:srgbClr val="FF0000"/>
                  </a:solidFill>
                </a:rPr>
                <a:t>X</a:t>
              </a:r>
              <a:endParaRPr lang="zh-CN" altLang="en-US" sz="3200" dirty="0">
                <a:solidFill>
                  <a:srgbClr val="FF0000"/>
                </a:solidFill>
              </a:endParaRPr>
            </a:p>
          </p:txBody>
        </p:sp>
        <p:pic>
          <p:nvPicPr>
            <p:cNvPr id="16"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53779" y="3702279"/>
              <a:ext cx="669695" cy="6696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2938" y="3717151"/>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8" name="任意多边形 17"/>
            <p:cNvSpPr/>
            <p:nvPr/>
          </p:nvSpPr>
          <p:spPr bwMode="auto">
            <a:xfrm>
              <a:off x="3591987" y="2934685"/>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9" name="任意多边形 18"/>
            <p:cNvSpPr/>
            <p:nvPr/>
          </p:nvSpPr>
          <p:spPr bwMode="auto">
            <a:xfrm>
              <a:off x="3695720" y="2919813"/>
              <a:ext cx="525800" cy="764241"/>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173855754"/>
      </p:ext>
    </p:extLst>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09227" y="-133992"/>
            <a:ext cx="63452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a:t>
            </a:r>
            <a:r>
              <a:rPr lang="en-US" altLang="zh-CN" sz="2400" b="1" kern="0" dirty="0" smtClean="0"/>
              <a:t>3</a:t>
            </a:r>
            <a:r>
              <a:rPr lang="zh-CN" altLang="en-US" sz="2400" b="1" kern="0" dirty="0" smtClean="0"/>
              <a:t>：</a:t>
            </a:r>
            <a:r>
              <a:rPr lang="en-US" altLang="zh-CN" sz="2400" b="1" kern="0" dirty="0" smtClean="0"/>
              <a:t>heterogeneous </a:t>
            </a:r>
            <a:r>
              <a:rPr lang="en-US" altLang="zh-CN" sz="2400" b="1" kern="0" dirty="0"/>
              <a:t>connection</a:t>
            </a:r>
            <a:endParaRPr lang="zh-CN" altLang="en-US" sz="2400" b="1" kern="0" dirty="0"/>
          </a:p>
        </p:txBody>
      </p:sp>
      <p:graphicFrame>
        <p:nvGraphicFramePr>
          <p:cNvPr id="10" name="对象 9"/>
          <p:cNvGraphicFramePr>
            <a:graphicFrameLocks noChangeAspect="1"/>
          </p:cNvGraphicFramePr>
          <p:nvPr>
            <p:extLst>
              <p:ext uri="{D42A27DB-BD31-4B8C-83A1-F6EECF244321}">
                <p14:modId xmlns:p14="http://schemas.microsoft.com/office/powerpoint/2010/main" val="2715069324"/>
              </p:ext>
            </p:extLst>
          </p:nvPr>
        </p:nvGraphicFramePr>
        <p:xfrm>
          <a:off x="-88379" y="585369"/>
          <a:ext cx="5564830" cy="2551584"/>
        </p:xfrm>
        <a:graphic>
          <a:graphicData uri="http://schemas.openxmlformats.org/presentationml/2006/ole">
            <mc:AlternateContent xmlns:mc="http://schemas.openxmlformats.org/markup-compatibility/2006">
              <mc:Choice xmlns:v="urn:schemas-microsoft-com:vml" Requires="v">
                <p:oleObj spid="_x0000_s1060" r:id="rId4" imgW="7360852" imgH="2958830" progId="Visio.Drawing.11">
                  <p:embed/>
                </p:oleObj>
              </mc:Choice>
              <mc:Fallback>
                <p:oleObj r:id="rId4" imgW="7360852" imgH="2958830"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79" y="585369"/>
                        <a:ext cx="5564830" cy="2551584"/>
                      </a:xfrm>
                      <a:prstGeom prst="rect">
                        <a:avLst/>
                      </a:prstGeom>
                      <a:noFill/>
                    </p:spPr>
                  </p:pic>
                </p:oleObj>
              </mc:Fallback>
            </mc:AlternateContent>
          </a:graphicData>
        </a:graphic>
      </p:graphicFrame>
      <p:sp>
        <p:nvSpPr>
          <p:cNvPr id="15" name="文本框 14"/>
          <p:cNvSpPr txBox="1"/>
          <p:nvPr/>
        </p:nvSpPr>
        <p:spPr>
          <a:xfrm>
            <a:off x="5808941" y="1316643"/>
            <a:ext cx="5305036" cy="923330"/>
          </a:xfrm>
          <a:prstGeom prst="rect">
            <a:avLst/>
          </a:prstGeom>
          <a:noFill/>
        </p:spPr>
        <p:txBody>
          <a:bodyPr wrap="square" rtlCol="0">
            <a:spAutoFit/>
          </a:bodyPr>
          <a:lstStyle/>
          <a:p>
            <a:r>
              <a:rPr lang="en-US" altLang="zh-CN" dirty="0" smtClean="0"/>
              <a:t>In </a:t>
            </a:r>
            <a:r>
              <a:rPr lang="en-GB" altLang="zh-CN" dirty="0"/>
              <a:t>5G Core Network with untrusted non-3GPP </a:t>
            </a:r>
            <a:r>
              <a:rPr lang="en-GB" altLang="zh-CN" dirty="0" smtClean="0"/>
              <a:t>access, AMF/N3IWF could turn into energy saving mode when non-3GPP access decreases </a:t>
            </a:r>
            <a:endParaRPr lang="zh-CN" altLang="en-US" dirty="0">
              <a:solidFill>
                <a:srgbClr val="FF0000"/>
              </a:solidFill>
            </a:endParaRPr>
          </a:p>
        </p:txBody>
      </p:sp>
      <p:sp>
        <p:nvSpPr>
          <p:cNvPr id="23" name="标题 1"/>
          <p:cNvSpPr>
            <a:spLocks noGrp="1"/>
          </p:cNvSpPr>
          <p:nvPr>
            <p:ph type="title"/>
          </p:nvPr>
        </p:nvSpPr>
        <p:spPr>
          <a:xfrm>
            <a:off x="208252" y="2703935"/>
            <a:ext cx="5517401" cy="1143000"/>
          </a:xfrm>
        </p:spPr>
        <p:txBody>
          <a:bodyPr/>
          <a:lstStyle/>
          <a:p>
            <a:pPr algn="l"/>
            <a:r>
              <a:rPr lang="en-US" altLang="zh-CN" sz="2400" b="1" dirty="0" smtClean="0"/>
              <a:t>Use case 4: </a:t>
            </a:r>
            <a:r>
              <a:rPr lang="en-US" altLang="zh-CN" sz="2400" b="1" dirty="0"/>
              <a:t>dual connectivity</a:t>
            </a:r>
            <a:endParaRPr lang="zh-CN" altLang="en-US" sz="2400" b="1" dirty="0"/>
          </a:p>
        </p:txBody>
      </p:sp>
      <p:sp>
        <p:nvSpPr>
          <p:cNvPr id="24" name="矩形 23"/>
          <p:cNvSpPr/>
          <p:nvPr/>
        </p:nvSpPr>
        <p:spPr>
          <a:xfrm>
            <a:off x="5549484" y="3121515"/>
            <a:ext cx="6505195" cy="1792798"/>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access different networks via different frequency, e.g. </a:t>
            </a:r>
            <a:r>
              <a:rPr lang="en-US" altLang="zh-CN" dirty="0" err="1" smtClean="0">
                <a:solidFill>
                  <a:srgbClr val="000000"/>
                </a:solidFill>
                <a:latin typeface="+mj-lt"/>
                <a:ea typeface="等线" panose="02010600030101010101" pitchFamily="2" charset="-122"/>
                <a:cs typeface="Times New Roman" panose="02020603050405020304" pitchFamily="18" charset="0"/>
              </a:rPr>
              <a:t>IoT</a:t>
            </a:r>
            <a:r>
              <a:rPr lang="en-US" altLang="zh-CN" dirty="0" smtClean="0">
                <a:solidFill>
                  <a:srgbClr val="000000"/>
                </a:solidFill>
                <a:latin typeface="+mj-lt"/>
                <a:ea typeface="等线" panose="02010600030101010101" pitchFamily="2" charset="-122"/>
                <a:cs typeface="Times New Roman" panose="02020603050405020304" pitchFamily="18" charset="0"/>
              </a:rPr>
              <a:t> service via 4.9GHz spectrum while other services via 2.6GHz </a:t>
            </a:r>
            <a:r>
              <a:rPr lang="en-US" altLang="zh-CN" dirty="0" smtClean="0">
                <a:solidFill>
                  <a:srgbClr val="000000"/>
                </a:solidFill>
                <a:ea typeface="等线" panose="02010600030101010101" pitchFamily="2" charset="-122"/>
                <a:cs typeface="Times New Roman" panose="02020603050405020304" pitchFamily="18" charset="0"/>
              </a:rPr>
              <a:t>spectrum. RAN supports both 2.6GHz and 4.9GHz.</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At off-peak time, there may be no service access in 4.9GHz (or 2.6GHz). It leads to energy waste for network and considering energy efficient solution for this cell.</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grpSp>
        <p:nvGrpSpPr>
          <p:cNvPr id="25" name="组合 24"/>
          <p:cNvGrpSpPr/>
          <p:nvPr/>
        </p:nvGrpSpPr>
        <p:grpSpPr>
          <a:xfrm>
            <a:off x="363345" y="3562390"/>
            <a:ext cx="4971254" cy="1367360"/>
            <a:chOff x="216970" y="1557120"/>
            <a:chExt cx="4971254" cy="1720292"/>
          </a:xfrm>
        </p:grpSpPr>
        <p:sp>
          <p:nvSpPr>
            <p:cNvPr id="26" name="平行四边形 25"/>
            <p:cNvSpPr/>
            <p:nvPr/>
          </p:nvSpPr>
          <p:spPr>
            <a:xfrm>
              <a:off x="2691873" y="1557120"/>
              <a:ext cx="2496351" cy="707656"/>
            </a:xfrm>
            <a:prstGeom prst="parallelogram">
              <a:avLst/>
            </a:prstGeom>
            <a:solidFill>
              <a:srgbClr val="F2CED2">
                <a:alpha val="36078"/>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7" name="平行四边形 26"/>
            <p:cNvSpPr/>
            <p:nvPr/>
          </p:nvSpPr>
          <p:spPr>
            <a:xfrm>
              <a:off x="2558938" y="2583959"/>
              <a:ext cx="2509595" cy="693453"/>
            </a:xfrm>
            <a:prstGeom prst="parallelogram">
              <a:avLst/>
            </a:prstGeom>
            <a:solidFill>
              <a:srgbClr val="89C3E5">
                <a:alpha val="43137"/>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8" name="TextBox 11"/>
            <p:cNvSpPr txBox="1"/>
            <p:nvPr/>
          </p:nvSpPr>
          <p:spPr bwMode="auto">
            <a:xfrm>
              <a:off x="3660509" y="1750560"/>
              <a:ext cx="435517" cy="195882"/>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smtClean="0">
                  <a:latin typeface="微软雅黑" panose="020B0503020204020204" pitchFamily="34" charset="-122"/>
                  <a:ea typeface="微软雅黑" panose="020B0503020204020204" pitchFamily="34" charset="-122"/>
                </a:rPr>
                <a:t>URLLC</a:t>
              </a:r>
              <a:endParaRPr lang="zh-CN" altLang="en-US" sz="1100" dirty="0" smtClean="0">
                <a:latin typeface="微软雅黑" panose="020B0503020204020204" pitchFamily="34" charset="-122"/>
                <a:ea typeface="微软雅黑" panose="020B0503020204020204" pitchFamily="34" charset="-122"/>
              </a:endParaRPr>
            </a:p>
          </p:txBody>
        </p:sp>
        <p:sp>
          <p:nvSpPr>
            <p:cNvPr id="29" name="TextBox 12"/>
            <p:cNvSpPr txBox="1"/>
            <p:nvPr/>
          </p:nvSpPr>
          <p:spPr bwMode="auto">
            <a:xfrm>
              <a:off x="3812470" y="2775616"/>
              <a:ext cx="838729" cy="406251"/>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err="1" smtClean="0">
                  <a:latin typeface="微软雅黑" panose="020B0503020204020204" pitchFamily="34" charset="-122"/>
                  <a:ea typeface="微软雅黑" panose="020B0503020204020204" pitchFamily="34" charset="-122"/>
                </a:rPr>
                <a:t>mMTC</a:t>
              </a:r>
              <a:endParaRPr lang="zh-CN" altLang="en-US" sz="1100" dirty="0" smtClean="0">
                <a:latin typeface="微软雅黑" panose="020B0503020204020204" pitchFamily="34" charset="-122"/>
                <a:ea typeface="微软雅黑" panose="020B0503020204020204" pitchFamily="34" charset="-122"/>
              </a:endParaRPr>
            </a:p>
          </p:txBody>
        </p:sp>
        <p:sp>
          <p:nvSpPr>
            <p:cNvPr id="30" name="TextBox 36"/>
            <p:cNvSpPr txBox="1"/>
            <p:nvPr/>
          </p:nvSpPr>
          <p:spPr bwMode="auto">
            <a:xfrm>
              <a:off x="2254001" y="1817440"/>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31" name="Freeform 5"/>
            <p:cNvSpPr>
              <a:spLocks/>
            </p:cNvSpPr>
            <p:nvPr/>
          </p:nvSpPr>
          <p:spPr bwMode="auto">
            <a:xfrm>
              <a:off x="2956939" y="1638946"/>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847982307"/>
            <p:cNvSpPr txBox="1"/>
            <p:nvPr/>
          </p:nvSpPr>
          <p:spPr>
            <a:xfrm>
              <a:off x="2950418" y="1868610"/>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3" name="Freeform 5"/>
            <p:cNvSpPr>
              <a:spLocks/>
            </p:cNvSpPr>
            <p:nvPr/>
          </p:nvSpPr>
          <p:spPr bwMode="auto">
            <a:xfrm>
              <a:off x="3022100" y="2652576"/>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847982307"/>
            <p:cNvSpPr txBox="1"/>
            <p:nvPr/>
          </p:nvSpPr>
          <p:spPr>
            <a:xfrm>
              <a:off x="2997590" y="2886864"/>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5" name="Freeform 13"/>
            <p:cNvSpPr>
              <a:spLocks/>
            </p:cNvSpPr>
            <p:nvPr/>
          </p:nvSpPr>
          <p:spPr bwMode="auto">
            <a:xfrm rot="4063291" flipV="1">
              <a:off x="1619808" y="1664416"/>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6" name="Freeform 13"/>
            <p:cNvSpPr>
              <a:spLocks/>
            </p:cNvSpPr>
            <p:nvPr/>
          </p:nvSpPr>
          <p:spPr bwMode="auto">
            <a:xfrm rot="17414306">
              <a:off x="1619302" y="2057622"/>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cxnSp>
          <p:nvCxnSpPr>
            <p:cNvPr id="37" name="直接连接符 36"/>
            <p:cNvCxnSpPr/>
            <p:nvPr/>
          </p:nvCxnSpPr>
          <p:spPr>
            <a:xfrm flipV="1">
              <a:off x="2586005" y="2198387"/>
              <a:ext cx="589786" cy="315646"/>
            </a:xfrm>
            <a:prstGeom prst="lin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86005" y="2514034"/>
              <a:ext cx="473461" cy="41838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9" name="图片 96" descr="基站.png"/>
            <p:cNvPicPr>
              <a:picLocks noChangeAspect="1"/>
            </p:cNvPicPr>
            <p:nvPr/>
          </p:nvPicPr>
          <p:blipFill>
            <a:blip r:embed="rId6" cstate="print"/>
            <a:stretch>
              <a:fillRect/>
            </a:stretch>
          </p:blipFill>
          <p:spPr bwMode="auto">
            <a:xfrm>
              <a:off x="2182024" y="2183608"/>
              <a:ext cx="415612" cy="630579"/>
            </a:xfrm>
            <a:prstGeom prst="rect">
              <a:avLst/>
            </a:prstGeom>
            <a:ln w="6350">
              <a:noFill/>
              <a:headEnd type="triangle" w="med" len="med"/>
              <a:tailEnd type="triangle" w="med" len="med"/>
            </a:ln>
          </p:spPr>
        </p:pic>
        <p:grpSp>
          <p:nvGrpSpPr>
            <p:cNvPr id="40" name="组合 139"/>
            <p:cNvGrpSpPr/>
            <p:nvPr/>
          </p:nvGrpSpPr>
          <p:grpSpPr>
            <a:xfrm rot="16200000">
              <a:off x="2262395" y="1892321"/>
              <a:ext cx="308682" cy="578997"/>
              <a:chOff x="4432300" y="5486400"/>
              <a:chExt cx="1308100" cy="673100"/>
            </a:xfrm>
          </p:grpSpPr>
          <p:grpSp>
            <p:nvGrpSpPr>
              <p:cNvPr id="44" name="组合 140"/>
              <p:cNvGrpSpPr/>
              <p:nvPr/>
            </p:nvGrpSpPr>
            <p:grpSpPr>
              <a:xfrm>
                <a:off x="4432300" y="5486400"/>
                <a:ext cx="1308100" cy="673100"/>
                <a:chOff x="4432300" y="5486400"/>
                <a:chExt cx="1308100" cy="673100"/>
              </a:xfrm>
            </p:grpSpPr>
            <p:sp>
              <p:nvSpPr>
                <p:cNvPr id="51" name="弧形 50"/>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2" name="弧形 51"/>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5" name="组合 141"/>
              <p:cNvGrpSpPr/>
              <p:nvPr/>
            </p:nvGrpSpPr>
            <p:grpSpPr>
              <a:xfrm>
                <a:off x="4572000" y="5575300"/>
                <a:ext cx="1016000" cy="482600"/>
                <a:chOff x="4432300" y="5486400"/>
                <a:chExt cx="1308100" cy="673100"/>
              </a:xfrm>
            </p:grpSpPr>
            <p:sp>
              <p:nvSpPr>
                <p:cNvPr id="49" name="弧形 48"/>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0" name="弧形 49"/>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6" name="组合 142"/>
              <p:cNvGrpSpPr/>
              <p:nvPr/>
            </p:nvGrpSpPr>
            <p:grpSpPr>
              <a:xfrm>
                <a:off x="4722203" y="5676894"/>
                <a:ext cx="675298" cy="266700"/>
                <a:chOff x="4402791" y="5486400"/>
                <a:chExt cx="1337609" cy="673102"/>
              </a:xfrm>
            </p:grpSpPr>
            <p:sp>
              <p:nvSpPr>
                <p:cNvPr id="47" name="弧形 46"/>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48" name="弧形 47"/>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41" name="矩形 40"/>
            <p:cNvSpPr/>
            <p:nvPr/>
          </p:nvSpPr>
          <p:spPr>
            <a:xfrm>
              <a:off x="1882640" y="2296442"/>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pic>
          <p:nvPicPr>
            <p:cNvPr id="42" name="图片 41"/>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50113" y="1990721"/>
              <a:ext cx="822960" cy="690880"/>
            </a:xfrm>
            <a:prstGeom prst="rect">
              <a:avLst/>
            </a:prstGeom>
            <a:ln>
              <a:solidFill>
                <a:schemeClr val="accent1"/>
              </a:solidFill>
            </a:ln>
          </p:spPr>
        </p:pic>
        <p:sp>
          <p:nvSpPr>
            <p:cNvPr id="43" name="TextBox 89"/>
            <p:cNvSpPr txBox="1"/>
            <p:nvPr/>
          </p:nvSpPr>
          <p:spPr bwMode="auto">
            <a:xfrm>
              <a:off x="216970" y="2681601"/>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grpSp>
        <p:nvGrpSpPr>
          <p:cNvPr id="53" name="组合 52"/>
          <p:cNvGrpSpPr/>
          <p:nvPr/>
        </p:nvGrpSpPr>
        <p:grpSpPr>
          <a:xfrm>
            <a:off x="363345" y="5272733"/>
            <a:ext cx="5171764" cy="1391354"/>
            <a:chOff x="183509" y="4440515"/>
            <a:chExt cx="5171764" cy="1391354"/>
          </a:xfrm>
        </p:grpSpPr>
        <p:sp>
          <p:nvSpPr>
            <p:cNvPr id="54" name="平行四边形 53"/>
            <p:cNvSpPr/>
            <p:nvPr/>
          </p:nvSpPr>
          <p:spPr>
            <a:xfrm>
              <a:off x="2858922" y="4637607"/>
              <a:ext cx="2496351" cy="707656"/>
            </a:xfrm>
            <a:prstGeom prst="parallelogram">
              <a:avLst/>
            </a:prstGeom>
            <a:solidFill>
              <a:schemeClr val="bg1">
                <a:lumMod val="75000"/>
                <a:alpha val="3607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55" name="TextBox 36"/>
            <p:cNvSpPr txBox="1"/>
            <p:nvPr/>
          </p:nvSpPr>
          <p:spPr bwMode="auto">
            <a:xfrm>
              <a:off x="2288707" y="4440515"/>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56" name="Freeform 5"/>
            <p:cNvSpPr>
              <a:spLocks/>
            </p:cNvSpPr>
            <p:nvPr/>
          </p:nvSpPr>
          <p:spPr bwMode="auto">
            <a:xfrm>
              <a:off x="3123988" y="4719433"/>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847982307"/>
            <p:cNvSpPr txBox="1"/>
            <p:nvPr/>
          </p:nvSpPr>
          <p:spPr>
            <a:xfrm>
              <a:off x="3117467" y="4949097"/>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58" name="Freeform 5"/>
            <p:cNvSpPr>
              <a:spLocks/>
            </p:cNvSpPr>
            <p:nvPr/>
          </p:nvSpPr>
          <p:spPr bwMode="auto">
            <a:xfrm>
              <a:off x="3056806" y="5275651"/>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9" name="直接连接符 58"/>
            <p:cNvCxnSpPr>
              <a:endCxn id="54" idx="5"/>
            </p:cNvCxnSpPr>
            <p:nvPr/>
          </p:nvCxnSpPr>
          <p:spPr>
            <a:xfrm flipV="1">
              <a:off x="2620711" y="4991435"/>
              <a:ext cx="326668" cy="1456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96" descr="基站.png"/>
            <p:cNvPicPr>
              <a:picLocks noChangeAspect="1"/>
            </p:cNvPicPr>
            <p:nvPr/>
          </p:nvPicPr>
          <p:blipFill>
            <a:blip r:embed="rId6" cstate="print"/>
            <a:stretch>
              <a:fillRect/>
            </a:stretch>
          </p:blipFill>
          <p:spPr bwMode="auto">
            <a:xfrm>
              <a:off x="2216730" y="4806683"/>
              <a:ext cx="415612" cy="630579"/>
            </a:xfrm>
            <a:prstGeom prst="rect">
              <a:avLst/>
            </a:prstGeom>
            <a:ln w="6350">
              <a:noFill/>
              <a:headEnd type="triangle" w="med" len="med"/>
              <a:tailEnd type="triangle" w="med" len="med"/>
            </a:ln>
          </p:spPr>
        </p:pic>
        <p:grpSp>
          <p:nvGrpSpPr>
            <p:cNvPr id="61" name="组合 139"/>
            <p:cNvGrpSpPr/>
            <p:nvPr/>
          </p:nvGrpSpPr>
          <p:grpSpPr>
            <a:xfrm rot="16200000">
              <a:off x="2297101" y="4515396"/>
              <a:ext cx="308682" cy="578997"/>
              <a:chOff x="4432300" y="5486400"/>
              <a:chExt cx="1308100" cy="673100"/>
            </a:xfrm>
          </p:grpSpPr>
          <p:grpSp>
            <p:nvGrpSpPr>
              <p:cNvPr id="67" name="组合 140"/>
              <p:cNvGrpSpPr/>
              <p:nvPr/>
            </p:nvGrpSpPr>
            <p:grpSpPr>
              <a:xfrm>
                <a:off x="4432300" y="5486400"/>
                <a:ext cx="1308100" cy="673100"/>
                <a:chOff x="4432300" y="5486400"/>
                <a:chExt cx="1308100" cy="673100"/>
              </a:xfrm>
            </p:grpSpPr>
            <p:sp>
              <p:nvSpPr>
                <p:cNvPr id="74" name="弧形 73"/>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5" name="弧形 74"/>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8" name="组合 141"/>
              <p:cNvGrpSpPr/>
              <p:nvPr/>
            </p:nvGrpSpPr>
            <p:grpSpPr>
              <a:xfrm>
                <a:off x="4572000" y="5575300"/>
                <a:ext cx="1016000" cy="482600"/>
                <a:chOff x="4432300" y="5486400"/>
                <a:chExt cx="1308100" cy="673100"/>
              </a:xfrm>
            </p:grpSpPr>
            <p:sp>
              <p:nvSpPr>
                <p:cNvPr id="72" name="弧形 71"/>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3" name="弧形 72"/>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9" name="组合 142"/>
              <p:cNvGrpSpPr/>
              <p:nvPr/>
            </p:nvGrpSpPr>
            <p:grpSpPr>
              <a:xfrm>
                <a:off x="4722203" y="5676894"/>
                <a:ext cx="675298" cy="266700"/>
                <a:chOff x="4402791" y="5486400"/>
                <a:chExt cx="1337609" cy="673102"/>
              </a:xfrm>
            </p:grpSpPr>
            <p:sp>
              <p:nvSpPr>
                <p:cNvPr id="70" name="弧形 69"/>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1" name="弧形 70"/>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62" name="矩形 61"/>
            <p:cNvSpPr/>
            <p:nvPr/>
          </p:nvSpPr>
          <p:spPr>
            <a:xfrm>
              <a:off x="1917346" y="4919517"/>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sp>
          <p:nvSpPr>
            <p:cNvPr id="63" name="Freeform 13"/>
            <p:cNvSpPr>
              <a:spLocks/>
            </p:cNvSpPr>
            <p:nvPr/>
          </p:nvSpPr>
          <p:spPr bwMode="auto">
            <a:xfrm rot="4063291" flipV="1">
              <a:off x="1586347" y="4311875"/>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64" name="Freeform 13"/>
            <p:cNvSpPr>
              <a:spLocks/>
            </p:cNvSpPr>
            <p:nvPr/>
          </p:nvSpPr>
          <p:spPr bwMode="auto">
            <a:xfrm rot="17414306">
              <a:off x="1585841" y="4705081"/>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pic>
          <p:nvPicPr>
            <p:cNvPr id="65" name="图片 64"/>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16652" y="4638180"/>
              <a:ext cx="822960" cy="690880"/>
            </a:xfrm>
            <a:prstGeom prst="rect">
              <a:avLst/>
            </a:prstGeom>
            <a:ln>
              <a:solidFill>
                <a:schemeClr val="accent1"/>
              </a:solidFill>
            </a:ln>
          </p:spPr>
        </p:pic>
        <p:sp>
          <p:nvSpPr>
            <p:cNvPr id="66" name="TextBox 89"/>
            <p:cNvSpPr txBox="1"/>
            <p:nvPr/>
          </p:nvSpPr>
          <p:spPr bwMode="auto">
            <a:xfrm>
              <a:off x="183509" y="5329060"/>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sp>
        <p:nvSpPr>
          <p:cNvPr id="76" name="矩形 75"/>
          <p:cNvSpPr/>
          <p:nvPr/>
        </p:nvSpPr>
        <p:spPr>
          <a:xfrm>
            <a:off x="5476451" y="5272733"/>
            <a:ext cx="6505195" cy="1238801"/>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with high bandwidth requirement service, need 2.6G and 4.9G doing carrier aggregation. </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Consider the optimization of carbon emission with the cooperation of both frequency while providing this service.</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54162368"/>
      </p:ext>
    </p:extLst>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1014858" y="1660771"/>
            <a:ext cx="8513196" cy="4662815"/>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Study use cases related to reduce </a:t>
            </a:r>
            <a:r>
              <a:rPr lang="en-US" altLang="zh-CN" dirty="0" smtClean="0">
                <a:solidFill>
                  <a:srgbClr val="000000"/>
                </a:solidFill>
                <a:ea typeface="Times New Roman" panose="02020603050405020304" pitchFamily="18" charset="0"/>
              </a:rPr>
              <a:t>carbon emission </a:t>
            </a:r>
            <a:r>
              <a:rPr lang="en-GB" altLang="zh-CN" dirty="0" smtClean="0">
                <a:solidFill>
                  <a:srgbClr val="000000"/>
                </a:solidFill>
                <a:ea typeface="Times New Roman" panose="02020603050405020304" pitchFamily="18" charset="0"/>
              </a:rPr>
              <a:t>of </a:t>
            </a:r>
            <a:r>
              <a:rPr lang="en-GB" altLang="zh-CN" dirty="0">
                <a:solidFill>
                  <a:srgbClr val="000000"/>
                </a:solidFill>
                <a:ea typeface="Times New Roman" panose="02020603050405020304" pitchFamily="18" charset="0"/>
              </a:rPr>
              <a:t>5GS and UE and potential </a:t>
            </a:r>
            <a:r>
              <a:rPr lang="en-GB" altLang="zh-CN" dirty="0" smtClean="0">
                <a:solidFill>
                  <a:srgbClr val="000000"/>
                </a:solidFill>
                <a:ea typeface="Times New Roman" panose="02020603050405020304" pitchFamily="18" charset="0"/>
              </a:rPr>
              <a:t>requirements, e.g.</a:t>
            </a:r>
            <a:endParaRPr lang="zh-CN" altLang="zh-CN" dirty="0" smtClean="0">
              <a:solidFill>
                <a:srgbClr val="000000"/>
              </a:solidFill>
              <a:ea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Reduce carbon emission of 5GS under heterogeneous connection (including WLAN and 5G network)</a:t>
            </a:r>
            <a:endParaRPr lang="zh-CN" altLang="zh-CN" dirty="0" smtClean="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of 5GS </a:t>
            </a:r>
            <a:r>
              <a:rPr lang="en-GB" altLang="zh-CN" dirty="0" smtClean="0">
                <a:solidFill>
                  <a:srgbClr val="000000"/>
                </a:solidFill>
                <a:ea typeface="等线" panose="02010600030101010101" pitchFamily="2" charset="-122"/>
                <a:cs typeface="Times New Roman" panose="02020603050405020304" pitchFamily="18" charset="0"/>
              </a:rPr>
              <a:t>under </a:t>
            </a:r>
            <a:r>
              <a:rPr lang="en-GB" altLang="zh-CN" dirty="0">
                <a:solidFill>
                  <a:srgbClr val="000000"/>
                </a:solidFill>
                <a:ea typeface="等线" panose="02010600030101010101" pitchFamily="2" charset="-122"/>
                <a:cs typeface="Times New Roman" panose="02020603050405020304" pitchFamily="18" charset="0"/>
              </a:rPr>
              <a:t>dual connectivity scenario (e.g. </a:t>
            </a:r>
            <a:r>
              <a:rPr lang="en-GB" altLang="zh-CN" dirty="0" smtClean="0">
                <a:solidFill>
                  <a:srgbClr val="000000"/>
                </a:solidFill>
                <a:ea typeface="等线" panose="02010600030101010101" pitchFamily="2" charset="-122"/>
                <a:cs typeface="Times New Roman" panose="02020603050405020304" pitchFamily="18" charset="0"/>
              </a:rPr>
              <a:t>CA and DC with 2.6G </a:t>
            </a:r>
            <a:r>
              <a:rPr lang="en-GB" altLang="zh-CN" dirty="0">
                <a:solidFill>
                  <a:srgbClr val="000000"/>
                </a:solidFill>
                <a:ea typeface="等线" panose="02010600030101010101" pitchFamily="2" charset="-122"/>
                <a:cs typeface="Times New Roman" panose="02020603050405020304" pitchFamily="18" charset="0"/>
              </a:rPr>
              <a:t>and 4.9 G)</a:t>
            </a:r>
            <a:endParaRPr lang="zh-CN" altLang="zh-CN" dirty="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a:t>
            </a:r>
            <a:r>
              <a:rPr lang="en-GB" altLang="zh-CN" dirty="0" smtClean="0">
                <a:solidFill>
                  <a:srgbClr val="000000"/>
                </a:solidFill>
                <a:ea typeface="等线" panose="02010600030101010101" pitchFamily="2" charset="-122"/>
                <a:cs typeface="Times New Roman" panose="02020603050405020304" pitchFamily="18" charset="0"/>
              </a:rPr>
              <a:t>related </a:t>
            </a:r>
            <a:r>
              <a:rPr lang="en-GB" altLang="zh-CN" dirty="0">
                <a:solidFill>
                  <a:srgbClr val="000000"/>
                </a:solidFill>
                <a:ea typeface="等线" panose="02010600030101010101" pitchFamily="2" charset="-122"/>
                <a:cs typeface="Times New Roman" panose="02020603050405020304" pitchFamily="18" charset="0"/>
              </a:rPr>
              <a:t>to satellite and terrestrial integrated coverage </a:t>
            </a:r>
            <a:r>
              <a:rPr lang="en-GB" altLang="zh-CN" dirty="0" smtClean="0">
                <a:solidFill>
                  <a:srgbClr val="000000"/>
                </a:solidFill>
                <a:ea typeface="等线" panose="02010600030101010101" pitchFamily="2" charset="-122"/>
                <a:cs typeface="Times New Roman" panose="02020603050405020304" pitchFamily="18" charset="0"/>
              </a:rPr>
              <a:t>scenario (e.g. consider remote area and long distance communication).</a:t>
            </a: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Define different carbon emission level/mode under different scenarios (e.g. day and night time, off-peak and peak time, etc</a:t>
            </a:r>
            <a:r>
              <a:rPr lang="en-GB" altLang="zh-CN" dirty="0" smtClean="0">
                <a:solidFill>
                  <a:srgbClr val="000000"/>
                </a:solidFill>
                <a:ea typeface="等线" panose="02010600030101010101" pitchFamily="2" charset="-122"/>
                <a:cs typeface="Times New Roman" panose="02020603050405020304" pitchFamily="18" charset="0"/>
              </a:rPr>
              <a:t>.)</a:t>
            </a:r>
          </a:p>
          <a:p>
            <a:pPr marL="742950" lvl="1"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Consider </a:t>
            </a:r>
            <a:r>
              <a:rPr lang="en-US" altLang="zh-CN" dirty="0">
                <a:solidFill>
                  <a:srgbClr val="000000"/>
                </a:solidFill>
                <a:ea typeface="等线" panose="02010600030101010101" pitchFamily="2" charset="-122"/>
                <a:cs typeface="Times New Roman" panose="02020603050405020304" pitchFamily="18" charset="0"/>
              </a:rPr>
              <a:t>energy efficiency in connection, route and resource selection to </a:t>
            </a:r>
            <a:r>
              <a:rPr lang="en-US" altLang="zh-CN" dirty="0" smtClean="0">
                <a:solidFill>
                  <a:srgbClr val="000000"/>
                </a:solidFill>
                <a:ea typeface="等线" panose="02010600030101010101" pitchFamily="2" charset="-122"/>
                <a:cs typeface="Times New Roman" panose="02020603050405020304" pitchFamily="18" charset="0"/>
              </a:rPr>
              <a:t>minimize </a:t>
            </a:r>
            <a:r>
              <a:rPr lang="en-US" altLang="zh-CN" dirty="0">
                <a:solidFill>
                  <a:srgbClr val="000000"/>
                </a:solidFill>
                <a:ea typeface="等线" panose="02010600030101010101" pitchFamily="2" charset="-122"/>
                <a:cs typeface="Times New Roman" panose="02020603050405020304" pitchFamily="18" charset="0"/>
              </a:rPr>
              <a:t>the overall energy consumption for data transmission through the network.</a:t>
            </a:r>
            <a:endParaRPr lang="zh-CN" altLang="zh-CN" dirty="0">
              <a:solidFill>
                <a:srgbClr val="000000"/>
              </a:solidFill>
              <a:ea typeface="等线" panose="02010600030101010101" pitchFamily="2" charset="-122"/>
              <a:cs typeface="Times New Roman" panose="02020603050405020304" pitchFamily="18" charset="0"/>
            </a:endParaRPr>
          </a:p>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Other aspects include security, charging and privacy.</a:t>
            </a:r>
            <a:endParaRPr lang="zh-CN" altLang="zh-CN" dirty="0">
              <a:solidFill>
                <a:srgbClr val="000000"/>
              </a:solidFill>
              <a:effectLst/>
              <a:ea typeface="Times New Roman" panose="02020603050405020304" pitchFamily="18" charset="0"/>
            </a:endParaRPr>
          </a:p>
        </p:txBody>
      </p:sp>
    </p:spTree>
    <p:extLst>
      <p:ext uri="{BB962C8B-B14F-4D97-AF65-F5344CB8AC3E}">
        <p14:creationId xmlns:p14="http://schemas.microsoft.com/office/powerpoint/2010/main" val="3442243689"/>
      </p:ext>
    </p:extLst>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14686</TotalTime>
  <Words>667</Words>
  <Application>Microsoft Office PowerPoint</Application>
  <PresentationFormat>宽屏</PresentationFormat>
  <Paragraphs>55</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8" baseType="lpstr">
      <vt:lpstr>MS PGothic</vt:lpstr>
      <vt:lpstr>MS PGothic</vt:lpstr>
      <vt:lpstr>等线</vt:lpstr>
      <vt:lpstr>宋体</vt:lpstr>
      <vt:lpstr>微软雅黑</vt:lpstr>
      <vt:lpstr>Arial</vt:lpstr>
      <vt:lpstr>Calibri</vt:lpstr>
      <vt:lpstr>Times New Roman</vt:lpstr>
      <vt:lpstr>33</vt:lpstr>
      <vt:lpstr>Office Theme</vt:lpstr>
      <vt:lpstr>1_Office Theme</vt:lpstr>
      <vt:lpstr>Visio.Drawing.11</vt:lpstr>
      <vt:lpstr>PowerPoint 演示文稿</vt:lpstr>
      <vt:lpstr>Motivation and typical scenarios</vt:lpstr>
      <vt:lpstr>Use case 2：switch off certain base station for energy saving</vt:lpstr>
      <vt:lpstr>Use case 4: dual connectivity</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Shi 0127</cp:lastModifiedBy>
  <cp:revision>71</cp:revision>
  <dcterms:created xsi:type="dcterms:W3CDTF">2021-10-27T15:05:34Z</dcterms:created>
  <dcterms:modified xsi:type="dcterms:W3CDTF">2022-02-10T02:10:30Z</dcterms:modified>
</cp:coreProperties>
</file>