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0" autoAdjust="0"/>
    <p:restoredTop sz="94660"/>
  </p:normalViewPr>
  <p:slideViewPr>
    <p:cSldViewPr snapToGrid="0">
      <p:cViewPr varScale="1">
        <p:scale>
          <a:sx n="159" d="100"/>
          <a:sy n="159" d="100"/>
        </p:scale>
        <p:origin x="30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89527-E55A-4147-8DF2-E6260AAA0D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EAE9561-BCF2-4D4A-B39C-BF1B1D7A8D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87372E6-1588-4E00-8613-9BC96F8C8B78}"/>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A00B403D-FC25-495D-967A-D6B4BF05504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4CAA1BF-BB84-4721-9109-285FACE89C0E}"/>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474622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9BB67-6813-44E9-8510-30691A9B6A3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05D6658-F6CB-481C-A387-2F7DF1B35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85E91D-5EFF-4C5D-BD66-B19C17DFDE02}"/>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5C79B327-F448-44A6-8E21-E108121484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50EA08-E605-48D7-817E-64E0559DDE85}"/>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1791044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EF908A-1FED-4330-84A3-83CA08BF0BE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0A9EA7F-3CB1-4541-930C-6DC1A6A3FE3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6F08AF-E84D-48F9-A9E3-6382D66EAFF9}"/>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E86C0D0A-8A34-42D2-A384-F0B710A072F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44378A-817E-4F30-9808-94D4614D88A2}"/>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89842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7A20E-8E82-47D1-BF04-13954FA1132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BC80F4E-3203-4B9A-8801-15BC4A5F65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1C2760-4191-432E-AA41-460F487A7D4C}"/>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EE30A2EC-98D0-48DF-8E7B-6D4F8326A2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24AFC1-B20B-403C-B2D5-6E4203A43110}"/>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536792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21464-BE69-45C2-8245-9901FDED9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B3A701-379E-44EB-A4AB-474727057A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DB319D-414A-4510-A981-349EA9D4369E}"/>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401C6CD5-4DAE-45EB-9274-2C9CB09911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6B2B85-67A3-4711-B844-E9F7DFE19A57}"/>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4189284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12579-C442-4C27-BC62-F822E33050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34C7FD8-173D-4958-BCCB-F29C3E95FE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B561EB3-24E2-469B-8E86-02297FF347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F096B44-7F6F-4C57-9CFA-59F04E11DA85}"/>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6" name="Footer Placeholder 5">
            <a:extLst>
              <a:ext uri="{FF2B5EF4-FFF2-40B4-BE49-F238E27FC236}">
                <a16:creationId xmlns:a16="http://schemas.microsoft.com/office/drawing/2014/main" id="{3233ECF6-45D6-4700-ABDA-F8F55C4408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B1EDA5-5474-4800-9E54-D8AD8C31DABA}"/>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3922699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995E7-8894-4CA2-8FFF-BA0533ED467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BED1039-D18B-4204-B389-D458289E08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D7305B-5BE5-4EAA-8054-B6134B5121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BE493C5-A973-42E1-AE4E-C4578FBF51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008FEA-A963-46BE-897B-7920702D5D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8D286C7-2393-4DFD-9EE7-A4094D92B9CF}"/>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8" name="Footer Placeholder 7">
            <a:extLst>
              <a:ext uri="{FF2B5EF4-FFF2-40B4-BE49-F238E27FC236}">
                <a16:creationId xmlns:a16="http://schemas.microsoft.com/office/drawing/2014/main" id="{99E54F53-2315-4279-8D3B-EBDCBDCF29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91A2DFD-F4B9-4518-9DB5-E707A3E804FE}"/>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2926389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19D67-26B3-4461-A198-7D7B3BF2314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5EF148D-9CDF-44FA-BA95-D40F40F5BE82}"/>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4" name="Footer Placeholder 3">
            <a:extLst>
              <a:ext uri="{FF2B5EF4-FFF2-40B4-BE49-F238E27FC236}">
                <a16:creationId xmlns:a16="http://schemas.microsoft.com/office/drawing/2014/main" id="{1339F07A-26BA-429A-B7CF-BD951E78845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F50C401-7A90-4552-A370-CAD3B227AC2A}"/>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2468079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F166A8-2990-4683-B262-32D554F59D1C}"/>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3" name="Footer Placeholder 2">
            <a:extLst>
              <a:ext uri="{FF2B5EF4-FFF2-40B4-BE49-F238E27FC236}">
                <a16:creationId xmlns:a16="http://schemas.microsoft.com/office/drawing/2014/main" id="{71681326-81CB-4825-9A3F-B5E68C8DEA0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B5313F8-A122-4857-962D-C4270D3EE794}"/>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144316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9B043-66B0-4DE6-9B99-10708CC7B6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151807C-7EC3-42D6-8624-2E20969953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DD6E00B-E945-4EF7-818E-C53C881794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68E3F3-5C89-4E31-8612-176EC0E49FC6}"/>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6" name="Footer Placeholder 5">
            <a:extLst>
              <a:ext uri="{FF2B5EF4-FFF2-40B4-BE49-F238E27FC236}">
                <a16:creationId xmlns:a16="http://schemas.microsoft.com/office/drawing/2014/main" id="{E6BD2ECF-A2FC-460E-A7C0-10E8C7FA323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21C1FB-AEE4-4941-83D3-01D5042548C0}"/>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1020460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E4391-6D06-4A01-9485-308D604C0A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E278538-C2B5-4F23-98AB-C513C26D9D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70E1B9A-818E-4D66-B8A2-D724F3AE98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630517-282A-4F8C-A08D-28D49683BAF8}"/>
              </a:ext>
            </a:extLst>
          </p:cNvPr>
          <p:cNvSpPr>
            <a:spLocks noGrp="1"/>
          </p:cNvSpPr>
          <p:nvPr>
            <p:ph type="dt" sz="half" idx="10"/>
          </p:nvPr>
        </p:nvSpPr>
        <p:spPr/>
        <p:txBody>
          <a:bodyPr/>
          <a:lstStyle/>
          <a:p>
            <a:fld id="{A71D1D8C-BB7F-4BD2-8B2E-2797484D0D3A}" type="datetimeFigureOut">
              <a:rPr lang="en-GB" smtClean="0"/>
              <a:t>14/02/2022</a:t>
            </a:fld>
            <a:endParaRPr lang="en-GB"/>
          </a:p>
        </p:txBody>
      </p:sp>
      <p:sp>
        <p:nvSpPr>
          <p:cNvPr id="6" name="Footer Placeholder 5">
            <a:extLst>
              <a:ext uri="{FF2B5EF4-FFF2-40B4-BE49-F238E27FC236}">
                <a16:creationId xmlns:a16="http://schemas.microsoft.com/office/drawing/2014/main" id="{36842473-2806-4426-9945-0BE8DBC776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E7A9D35-281D-47BF-BBC9-990296EEC4FE}"/>
              </a:ext>
            </a:extLst>
          </p:cNvPr>
          <p:cNvSpPr>
            <a:spLocks noGrp="1"/>
          </p:cNvSpPr>
          <p:nvPr>
            <p:ph type="sldNum" sz="quarter" idx="12"/>
          </p:nvPr>
        </p:nvSpPr>
        <p:spPr/>
        <p:txBody>
          <a:bodyPr/>
          <a:lstStyle/>
          <a:p>
            <a:fld id="{C79D7398-1380-4105-8810-21FA06A265A7}" type="slidenum">
              <a:rPr lang="en-GB" smtClean="0"/>
              <a:t>‹#›</a:t>
            </a:fld>
            <a:endParaRPr lang="en-GB"/>
          </a:p>
        </p:txBody>
      </p:sp>
    </p:spTree>
    <p:extLst>
      <p:ext uri="{BB962C8B-B14F-4D97-AF65-F5344CB8AC3E}">
        <p14:creationId xmlns:p14="http://schemas.microsoft.com/office/powerpoint/2010/main" val="435817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852C51-13C4-47E5-A1E7-B1110349F0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9A5E7D3-DCB9-420A-99F4-9A8EC463C7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182DCFA-3CCB-43A0-B9B9-D3F06F408C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1D1D8C-BB7F-4BD2-8B2E-2797484D0D3A}" type="datetimeFigureOut">
              <a:rPr lang="en-GB" smtClean="0"/>
              <a:t>14/02/2022</a:t>
            </a:fld>
            <a:endParaRPr lang="en-GB"/>
          </a:p>
        </p:txBody>
      </p:sp>
      <p:sp>
        <p:nvSpPr>
          <p:cNvPr id="5" name="Footer Placeholder 4">
            <a:extLst>
              <a:ext uri="{FF2B5EF4-FFF2-40B4-BE49-F238E27FC236}">
                <a16:creationId xmlns:a16="http://schemas.microsoft.com/office/drawing/2014/main" id="{C89F7437-3D36-4A5A-83FB-41FD63302C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CE97AE1-DEEB-4E2F-B75A-850DE577D8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9D7398-1380-4105-8810-21FA06A265A7}" type="slidenum">
              <a:rPr lang="en-GB" smtClean="0"/>
              <a:t>‹#›</a:t>
            </a:fld>
            <a:endParaRPr lang="en-GB"/>
          </a:p>
        </p:txBody>
      </p:sp>
    </p:spTree>
    <p:extLst>
      <p:ext uri="{BB962C8B-B14F-4D97-AF65-F5344CB8AC3E}">
        <p14:creationId xmlns:p14="http://schemas.microsoft.com/office/powerpoint/2010/main" val="2941506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cid:image001.png@01D81C2E.F4335DB0"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groups/delegates-corner/writing-a-new-spe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EFA2E-28DA-4953-8C3B-868DC3B9F168}"/>
              </a:ext>
            </a:extLst>
          </p:cNvPr>
          <p:cNvSpPr>
            <a:spLocks noGrp="1"/>
          </p:cNvSpPr>
          <p:nvPr>
            <p:ph type="ctrTitle"/>
          </p:nvPr>
        </p:nvSpPr>
        <p:spPr>
          <a:xfrm>
            <a:off x="1421731" y="2018716"/>
            <a:ext cx="9144000" cy="2387600"/>
          </a:xfrm>
        </p:spPr>
        <p:txBody>
          <a:bodyPr/>
          <a:lstStyle/>
          <a:p>
            <a:r>
              <a:rPr lang="en-GB" dirty="0"/>
              <a:t>Opening Session Remarks for SA1#97e  </a:t>
            </a:r>
          </a:p>
        </p:txBody>
      </p:sp>
      <p:sp>
        <p:nvSpPr>
          <p:cNvPr id="4" name="TextBox 3">
            <a:extLst>
              <a:ext uri="{FF2B5EF4-FFF2-40B4-BE49-F238E27FC236}">
                <a16:creationId xmlns:a16="http://schemas.microsoft.com/office/drawing/2014/main" id="{CD5A61F3-442D-4C5F-B2BF-2EDEF8775947}"/>
              </a:ext>
            </a:extLst>
          </p:cNvPr>
          <p:cNvSpPr txBox="1"/>
          <p:nvPr/>
        </p:nvSpPr>
        <p:spPr>
          <a:xfrm>
            <a:off x="294883" y="294759"/>
            <a:ext cx="1299301" cy="369332"/>
          </a:xfrm>
          <a:prstGeom prst="rect">
            <a:avLst/>
          </a:prstGeom>
          <a:noFill/>
        </p:spPr>
        <p:txBody>
          <a:bodyPr wrap="square" rtlCol="0">
            <a:spAutoFit/>
          </a:bodyPr>
          <a:lstStyle/>
          <a:p>
            <a:r>
              <a:rPr lang="en-GB" b="1" dirty="0"/>
              <a:t>S1-220174</a:t>
            </a:r>
            <a:endParaRPr lang="nl-NL" dirty="0"/>
          </a:p>
        </p:txBody>
      </p:sp>
    </p:spTree>
    <p:extLst>
      <p:ext uri="{BB962C8B-B14F-4D97-AF65-F5344CB8AC3E}">
        <p14:creationId xmlns:p14="http://schemas.microsoft.com/office/powerpoint/2010/main" val="394681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A69FF-A1E3-4026-9E6E-6575178CA482}"/>
              </a:ext>
            </a:extLst>
          </p:cNvPr>
          <p:cNvSpPr>
            <a:spLocks noGrp="1"/>
          </p:cNvSpPr>
          <p:nvPr>
            <p:ph type="title"/>
          </p:nvPr>
        </p:nvSpPr>
        <p:spPr/>
        <p:txBody>
          <a:bodyPr/>
          <a:lstStyle/>
          <a:p>
            <a:r>
              <a:rPr lang="en-GB" dirty="0"/>
              <a:t>General Announcements</a:t>
            </a:r>
          </a:p>
        </p:txBody>
      </p:sp>
      <p:sp>
        <p:nvSpPr>
          <p:cNvPr id="3" name="Content Placeholder 2">
            <a:extLst>
              <a:ext uri="{FF2B5EF4-FFF2-40B4-BE49-F238E27FC236}">
                <a16:creationId xmlns:a16="http://schemas.microsoft.com/office/drawing/2014/main" id="{4FD5B6A7-1A7E-42FA-BC70-62AAD112AF08}"/>
              </a:ext>
            </a:extLst>
          </p:cNvPr>
          <p:cNvSpPr>
            <a:spLocks noGrp="1"/>
          </p:cNvSpPr>
          <p:nvPr>
            <p:ph idx="1"/>
          </p:nvPr>
        </p:nvSpPr>
        <p:spPr>
          <a:xfrm>
            <a:off x="838200" y="1825625"/>
            <a:ext cx="6723647" cy="4351338"/>
          </a:xfrm>
        </p:spPr>
        <p:txBody>
          <a:bodyPr/>
          <a:lstStyle/>
          <a:p>
            <a:r>
              <a:rPr lang="en-GB" dirty="0"/>
              <a:t>Please, in the future, respect the Registration deadlines.</a:t>
            </a:r>
          </a:p>
          <a:p>
            <a:r>
              <a:rPr lang="en-GB" dirty="0"/>
              <a:t>August meeting (Gothenburg, Sweden)</a:t>
            </a:r>
          </a:p>
          <a:p>
            <a:pPr lvl="1"/>
            <a:r>
              <a:rPr lang="en-GB" dirty="0"/>
              <a:t>Final decision March.</a:t>
            </a:r>
          </a:p>
          <a:p>
            <a:pPr lvl="1"/>
            <a:r>
              <a:rPr lang="en-GB" dirty="0"/>
              <a:t>Please be careful with the hotel reservation </a:t>
            </a:r>
          </a:p>
          <a:p>
            <a:r>
              <a:rPr lang="en-GB" dirty="0"/>
              <a:t>Study Acronyms – Please check Alain’s Guidelines.</a:t>
            </a:r>
          </a:p>
        </p:txBody>
      </p:sp>
      <p:pic>
        <p:nvPicPr>
          <p:cNvPr id="1026" name="Picture 2" descr="Gothia Towers, Göteborg – Bijgewerkte prijzen 2022">
            <a:extLst>
              <a:ext uri="{FF2B5EF4-FFF2-40B4-BE49-F238E27FC236}">
                <a16:creationId xmlns:a16="http://schemas.microsoft.com/office/drawing/2014/main" id="{87D7EDDA-8620-42AF-8E86-7203808F0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0604" y="236162"/>
            <a:ext cx="4758848" cy="304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803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1FC7DE-1AE1-42FF-BFCA-63E1B9F73EA8}"/>
              </a:ext>
            </a:extLst>
          </p:cNvPr>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27262" y="645107"/>
            <a:ext cx="10337475" cy="5730327"/>
          </a:xfrm>
          <a:prstGeom prst="rect">
            <a:avLst/>
          </a:prstGeom>
          <a:noFill/>
          <a:ln>
            <a:noFill/>
          </a:ln>
        </p:spPr>
      </p:pic>
    </p:spTree>
    <p:extLst>
      <p:ext uri="{BB962C8B-B14F-4D97-AF65-F5344CB8AC3E}">
        <p14:creationId xmlns:p14="http://schemas.microsoft.com/office/powerpoint/2010/main" val="1245479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13594-AF6C-4CA7-968C-564BAF81B4B5}"/>
              </a:ext>
            </a:extLst>
          </p:cNvPr>
          <p:cNvSpPr>
            <a:spLocks noGrp="1"/>
          </p:cNvSpPr>
          <p:nvPr>
            <p:ph type="title"/>
          </p:nvPr>
        </p:nvSpPr>
        <p:spPr/>
        <p:txBody>
          <a:bodyPr/>
          <a:lstStyle/>
          <a:p>
            <a:r>
              <a:rPr lang="en-GB" dirty="0"/>
              <a:t>Conference calls</a:t>
            </a:r>
          </a:p>
        </p:txBody>
      </p:sp>
      <p:sp>
        <p:nvSpPr>
          <p:cNvPr id="3" name="Content Placeholder 2">
            <a:extLst>
              <a:ext uri="{FF2B5EF4-FFF2-40B4-BE49-F238E27FC236}">
                <a16:creationId xmlns:a16="http://schemas.microsoft.com/office/drawing/2014/main" id="{4374AC44-E4C3-4D7F-9FEC-8F4D6A3DE429}"/>
              </a:ext>
            </a:extLst>
          </p:cNvPr>
          <p:cNvSpPr>
            <a:spLocks noGrp="1"/>
          </p:cNvSpPr>
          <p:nvPr>
            <p:ph idx="1"/>
          </p:nvPr>
        </p:nvSpPr>
        <p:spPr/>
        <p:txBody>
          <a:bodyPr>
            <a:normAutofit/>
          </a:bodyPr>
          <a:lstStyle/>
          <a:p>
            <a:r>
              <a:rPr lang="en-GB" dirty="0"/>
              <a:t>Plan for SA1#97e:</a:t>
            </a:r>
          </a:p>
          <a:p>
            <a:pPr lvl="1"/>
            <a:r>
              <a:rPr lang="en-GB" dirty="0"/>
              <a:t>CCs Monday and Tuesday: Presentation of SIDs.</a:t>
            </a:r>
          </a:p>
          <a:p>
            <a:pPr lvl="2"/>
            <a:r>
              <a:rPr lang="en-GB" dirty="0"/>
              <a:t> </a:t>
            </a:r>
            <a:r>
              <a:rPr lang="en-GB" b="1" dirty="0"/>
              <a:t>4 mins per slide set.</a:t>
            </a:r>
          </a:p>
          <a:p>
            <a:pPr lvl="2"/>
            <a:r>
              <a:rPr lang="en-GB" b="1" dirty="0"/>
              <a:t>Slides set which are not SID authors -&gt; please focus on differences with current SID</a:t>
            </a:r>
          </a:p>
          <a:p>
            <a:pPr lvl="2"/>
            <a:r>
              <a:rPr lang="en-GB" b="1" dirty="0"/>
              <a:t>Tuesday call need to be 3 hours.</a:t>
            </a:r>
            <a:endParaRPr lang="en-GB" dirty="0"/>
          </a:p>
          <a:p>
            <a:pPr lvl="1"/>
            <a:r>
              <a:rPr lang="en-GB" dirty="0"/>
              <a:t>CC Wednesday: LSs and General Topics (Rel18 and Pre-Rel18 CRs).</a:t>
            </a:r>
          </a:p>
          <a:p>
            <a:pPr lvl="1"/>
            <a:r>
              <a:rPr lang="en-GB" dirty="0"/>
              <a:t>CC Thursday: “Green light” meeting for SIDs.</a:t>
            </a:r>
          </a:p>
          <a:p>
            <a:pPr marL="914400" lvl="2" indent="0">
              <a:buNone/>
            </a:pPr>
            <a:r>
              <a:rPr lang="en-GB" dirty="0"/>
              <a:t>– We will prioritize SIDs with possibilities to be agreed. The rest, we open them </a:t>
            </a:r>
            <a:r>
              <a:rPr lang="en-GB" b="1" dirty="0"/>
              <a:t>best effort</a:t>
            </a:r>
            <a:r>
              <a:rPr lang="en-GB" dirty="0"/>
              <a:t>.</a:t>
            </a:r>
          </a:p>
          <a:p>
            <a:pPr marL="914400" lvl="2" indent="0">
              <a:buNone/>
            </a:pPr>
            <a:r>
              <a:rPr lang="en-GB" dirty="0"/>
              <a:t>– SIDs with consensus can be agreed.</a:t>
            </a:r>
          </a:p>
          <a:p>
            <a:pPr marL="1168400" lvl="2" indent="-254000">
              <a:buNone/>
            </a:pPr>
            <a:r>
              <a:rPr lang="en-GB" dirty="0"/>
              <a:t>– SIDs not ready to be agreed will still be discussed the rest of the meeting and “possibly” agreed during CC on Thursday 24</a:t>
            </a:r>
            <a:r>
              <a:rPr lang="en-GB" baseline="30000" dirty="0"/>
              <a:t>th</a:t>
            </a:r>
            <a:r>
              <a:rPr lang="en-GB" dirty="0"/>
              <a:t>. </a:t>
            </a:r>
          </a:p>
          <a:p>
            <a:endParaRPr lang="en-GB" dirty="0"/>
          </a:p>
        </p:txBody>
      </p:sp>
    </p:spTree>
    <p:extLst>
      <p:ext uri="{BB962C8B-B14F-4D97-AF65-F5344CB8AC3E}">
        <p14:creationId xmlns:p14="http://schemas.microsoft.com/office/powerpoint/2010/main" val="1048739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7590A-4FA1-4E59-B473-8B4B3AEDD330}"/>
              </a:ext>
            </a:extLst>
          </p:cNvPr>
          <p:cNvSpPr>
            <a:spLocks noGrp="1"/>
          </p:cNvSpPr>
          <p:nvPr>
            <p:ph type="title"/>
          </p:nvPr>
        </p:nvSpPr>
        <p:spPr/>
        <p:txBody>
          <a:bodyPr>
            <a:normAutofit/>
          </a:bodyPr>
          <a:lstStyle/>
          <a:p>
            <a:r>
              <a:rPr lang="en-GB" sz="7200" b="1" dirty="0"/>
              <a:t>Please </a:t>
            </a:r>
          </a:p>
        </p:txBody>
      </p:sp>
      <p:sp>
        <p:nvSpPr>
          <p:cNvPr id="3" name="Content Placeholder 2">
            <a:extLst>
              <a:ext uri="{FF2B5EF4-FFF2-40B4-BE49-F238E27FC236}">
                <a16:creationId xmlns:a16="http://schemas.microsoft.com/office/drawing/2014/main" id="{771BFED5-79DF-47E5-AB14-0B7F7E8D67BB}"/>
              </a:ext>
            </a:extLst>
          </p:cNvPr>
          <p:cNvSpPr>
            <a:spLocks noGrp="1"/>
          </p:cNvSpPr>
          <p:nvPr>
            <p:ph idx="1"/>
          </p:nvPr>
        </p:nvSpPr>
        <p:spPr>
          <a:xfrm>
            <a:off x="838200" y="1825625"/>
            <a:ext cx="5087353" cy="4351338"/>
          </a:xfrm>
        </p:spPr>
        <p:txBody>
          <a:bodyPr/>
          <a:lstStyle/>
          <a:p>
            <a:r>
              <a:rPr lang="en-GB" dirty="0"/>
              <a:t>SID proponents</a:t>
            </a:r>
          </a:p>
          <a:p>
            <a:pPr lvl="1"/>
            <a:r>
              <a:rPr lang="en-GB" dirty="0"/>
              <a:t>Listen to the group comments and be open-minded (e.g. merging, transform to WID,…).</a:t>
            </a:r>
          </a:p>
          <a:p>
            <a:pPr lvl="1"/>
            <a:r>
              <a:rPr lang="en-GB" dirty="0"/>
              <a:t>Talk to companies offline trying to address their comments.</a:t>
            </a:r>
          </a:p>
          <a:p>
            <a:pPr lvl="1"/>
            <a:r>
              <a:rPr lang="en-GB" dirty="0"/>
              <a:t>Provide revisions as needed.</a:t>
            </a:r>
          </a:p>
        </p:txBody>
      </p:sp>
      <p:sp>
        <p:nvSpPr>
          <p:cNvPr id="4" name="Content Placeholder 2">
            <a:extLst>
              <a:ext uri="{FF2B5EF4-FFF2-40B4-BE49-F238E27FC236}">
                <a16:creationId xmlns:a16="http://schemas.microsoft.com/office/drawing/2014/main" id="{DB7A083F-AAAC-451D-BB8D-CCB6CA3E87B3}"/>
              </a:ext>
            </a:extLst>
          </p:cNvPr>
          <p:cNvSpPr txBox="1">
            <a:spLocks/>
          </p:cNvSpPr>
          <p:nvPr/>
        </p:nvSpPr>
        <p:spPr>
          <a:xfrm>
            <a:off x="6663489" y="1783766"/>
            <a:ext cx="469031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Others</a:t>
            </a:r>
          </a:p>
          <a:p>
            <a:pPr lvl="1"/>
            <a:r>
              <a:rPr lang="en-GB" dirty="0"/>
              <a:t>Be specific with your comments and try to make them a.s.a.p. during the week.</a:t>
            </a:r>
          </a:p>
          <a:p>
            <a:pPr lvl="1"/>
            <a:r>
              <a:rPr lang="en-GB" dirty="0"/>
              <a:t>Help the chair to understand the “feeling” of the room.</a:t>
            </a:r>
          </a:p>
          <a:p>
            <a:pPr marL="457200" lvl="1" indent="0">
              <a:buNone/>
            </a:pPr>
            <a:endParaRPr lang="en-GB" dirty="0"/>
          </a:p>
          <a:p>
            <a:pPr lvl="1"/>
            <a:endParaRPr lang="en-GB" dirty="0"/>
          </a:p>
        </p:txBody>
      </p:sp>
    </p:spTree>
    <p:extLst>
      <p:ext uri="{BB962C8B-B14F-4D97-AF65-F5344CB8AC3E}">
        <p14:creationId xmlns:p14="http://schemas.microsoft.com/office/powerpoint/2010/main" val="157361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78008-EC11-4627-84F2-625C10F3C616}"/>
              </a:ext>
            </a:extLst>
          </p:cNvPr>
          <p:cNvSpPr>
            <a:spLocks noGrp="1"/>
          </p:cNvSpPr>
          <p:nvPr>
            <p:ph type="title"/>
          </p:nvPr>
        </p:nvSpPr>
        <p:spPr/>
        <p:txBody>
          <a:bodyPr/>
          <a:lstStyle/>
          <a:p>
            <a:r>
              <a:rPr lang="en-GB" dirty="0"/>
              <a:t>SIDs announcements</a:t>
            </a:r>
          </a:p>
        </p:txBody>
      </p:sp>
      <p:sp>
        <p:nvSpPr>
          <p:cNvPr id="3" name="Content Placeholder 2">
            <a:extLst>
              <a:ext uri="{FF2B5EF4-FFF2-40B4-BE49-F238E27FC236}">
                <a16:creationId xmlns:a16="http://schemas.microsoft.com/office/drawing/2014/main" id="{D0F53E57-CE82-400F-BA76-2B5C86CB61EB}"/>
              </a:ext>
            </a:extLst>
          </p:cNvPr>
          <p:cNvSpPr>
            <a:spLocks noGrp="1"/>
          </p:cNvSpPr>
          <p:nvPr>
            <p:ph idx="1"/>
          </p:nvPr>
        </p:nvSpPr>
        <p:spPr/>
        <p:txBody>
          <a:bodyPr>
            <a:normAutofit fontScale="77500" lnSpcReduction="20000"/>
          </a:bodyPr>
          <a:lstStyle/>
          <a:p>
            <a:r>
              <a:rPr lang="en-US" dirty="0">
                <a:hlinkClick r:id="rId2"/>
              </a:rPr>
              <a:t>Write a new Spec (3gpp.org)</a:t>
            </a:r>
            <a:r>
              <a:rPr lang="en-US" dirty="0"/>
              <a:t> Why are you called "rapporteur" rather than "editor"? </a:t>
            </a:r>
          </a:p>
          <a:p>
            <a:pPr lvl="1" algn="just"/>
            <a:r>
              <a:rPr lang="en-US" dirty="0"/>
              <a:t>The word "rapporteur" has been used for a long time in international standardization circles, particularly the ITU. It is a French word meaning literally "reporter", and therein lies the clue: you are required not only to draft the Spec, but also to act as a </a:t>
            </a:r>
            <a:r>
              <a:rPr lang="en-US" dirty="0" err="1"/>
              <a:t>centre</a:t>
            </a:r>
            <a:r>
              <a:rPr lang="en-US" dirty="0"/>
              <a:t> of technical knowledge on it, to whom other 3GPP delegates can pose technical questions and propose modifications. </a:t>
            </a:r>
          </a:p>
          <a:p>
            <a:pPr lvl="1" algn="just"/>
            <a:r>
              <a:rPr lang="en-US" dirty="0"/>
              <a:t>You must also be prepared to respond to questions from the wider community including those uninvolved with 3GPP. And depending on the habits of your working group and TSG, you may also be required to provide regular written status updates on the progress of the draft.</a:t>
            </a:r>
            <a:endParaRPr lang="en-GB" dirty="0"/>
          </a:p>
          <a:p>
            <a:r>
              <a:rPr lang="en-GB" dirty="0"/>
              <a:t>No SIDs with two rapporteurs</a:t>
            </a:r>
          </a:p>
          <a:p>
            <a:pPr lvl="1"/>
            <a:r>
              <a:rPr lang="en-GB" dirty="0"/>
              <a:t>SA1 should follow the directive given by SA in the past “only one rapporteur per SID”.</a:t>
            </a:r>
          </a:p>
          <a:p>
            <a:pPr lvl="1"/>
            <a:r>
              <a:rPr lang="en-GB" dirty="0"/>
              <a:t>No discussion on this topic at SA1. Please bring a company contribution to SA.</a:t>
            </a:r>
          </a:p>
          <a:p>
            <a:pPr lvl="1"/>
            <a:r>
              <a:rPr lang="en-GB" dirty="0"/>
              <a:t>If proposing companies cannot agree on a rapporteur -&gt; The chair will suggest a neutral rapporteur.</a:t>
            </a:r>
          </a:p>
          <a:p>
            <a:r>
              <a:rPr lang="en-GB" dirty="0"/>
              <a:t>No SIDs with incorrect or incomplete templates (e.g. Rapporteur as TBD).</a:t>
            </a:r>
          </a:p>
        </p:txBody>
      </p:sp>
    </p:spTree>
    <p:extLst>
      <p:ext uri="{BB962C8B-B14F-4D97-AF65-F5344CB8AC3E}">
        <p14:creationId xmlns:p14="http://schemas.microsoft.com/office/powerpoint/2010/main" val="2606962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459</Words>
  <Application>Microsoft Office PowerPoint</Application>
  <PresentationFormat>Widescreen</PresentationFormat>
  <Paragraphs>36</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Opening Session Remarks for SA1#97e  </vt:lpstr>
      <vt:lpstr>General Announcements</vt:lpstr>
      <vt:lpstr>PowerPoint Presentation</vt:lpstr>
      <vt:lpstr>Conference calls</vt:lpstr>
      <vt:lpstr>Please </vt:lpstr>
      <vt:lpstr>SIDs announcements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Almodovar Chico, J.L. (José)</dc:creator>
  <cp:lastModifiedBy>Almodovar Chico, J.L. (José)</cp:lastModifiedBy>
  <cp:revision>5</cp:revision>
  <dcterms:created xsi:type="dcterms:W3CDTF">2022-02-14T09:23:04Z</dcterms:created>
  <dcterms:modified xsi:type="dcterms:W3CDTF">2022-02-14T11:05:10Z</dcterms:modified>
</cp:coreProperties>
</file>