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788" r:id="rId2"/>
    <p:sldId id="827" r:id="rId3"/>
    <p:sldId id="831" r:id="rId4"/>
    <p:sldId id="824" r:id="rId5"/>
    <p:sldId id="815" r:id="rId6"/>
    <p:sldId id="833" r:id="rId7"/>
    <p:sldId id="816" r:id="rId8"/>
    <p:sldId id="817" r:id="rId9"/>
    <p:sldId id="818" r:id="rId10"/>
    <p:sldId id="259" r:id="rId11"/>
    <p:sldId id="261" r:id="rId12"/>
    <p:sldId id="822" r:id="rId13"/>
    <p:sldId id="834" r:id="rId14"/>
    <p:sldId id="835" r:id="rId15"/>
    <p:sldId id="838" r:id="rId16"/>
    <p:sldId id="836" r:id="rId17"/>
    <p:sldId id="837" r:id="rId18"/>
    <p:sldId id="828" r:id="rId19"/>
    <p:sldId id="832" r:id="rId20"/>
    <p:sldId id="819" r:id="rId21"/>
    <p:sldId id="820" r:id="rId22"/>
    <p:sldId id="829" r:id="rId23"/>
    <p:sldId id="821" r:id="rId24"/>
    <p:sldId id="830" r:id="rId2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3883" autoAdjust="0"/>
  </p:normalViewPr>
  <p:slideViewPr>
    <p:cSldViewPr snapToGrid="0">
      <p:cViewPr varScale="1">
        <p:scale>
          <a:sx n="156" d="100"/>
          <a:sy n="156" d="100"/>
        </p:scale>
        <p:origin x="228" y="15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9-11-2021</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9-11-2021</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9-11-2021</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9-11-2021</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9-11-2021</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9-11-2021</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9-11-2021</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9-11-2021</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9-11-2021</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9-11-2021</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9-11-2021</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9-11-2021</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9-11-2021</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2021</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5/22835-i10.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67/22867-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104/22104-i20.zip"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Specs/archive/22_series/22.261/22261-i40.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Specs/archive/22_series/22.261/22261-i4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WG1_Serv/TSGS1_95e_EM_August2021/Docs/S1-213272.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ftp.3gpp.org/Specs/archive/22_series/22.926/22926-100.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google.com/url?sa=t&amp;rct=j&amp;q=&amp;esrc=s&amp;source=web&amp;cd=&amp;cad=rja&amp;uact=8&amp;ved=2ahUKEwj2lNi0xrXzAhXH_qQKHYJJAwwQFnoECAMQAQ&amp;url=https%3A%2F%2Fwww.3gpp.org%2FDynaReport%2F22844.htm&amp;usg=AOvVaw0LTZ_8O0BPxMZrJIq0p-ay"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ran/TSG_RAN/TSGR_94e/Inbox/RP-212657.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5g-acia.org/whitepapers/exposure-of-5g-capabilities-for-connected-industries-and-automation-applications/"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7.xml"/><Relationship Id="rId7"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3.xml"/><Relationship Id="rId6" Type="http://schemas.openxmlformats.org/officeDocument/2006/relationships/slide" Target="slide8.xml"/><Relationship Id="rId5" Type="http://schemas.openxmlformats.org/officeDocument/2006/relationships/slide" Target="slide10.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5.xml"/><Relationship Id="rId7" Type="http://schemas.openxmlformats.org/officeDocument/2006/relationships/slide" Target="slide9.xml"/><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10" Type="http://schemas.openxmlformats.org/officeDocument/2006/relationships/slide" Target="slide13.xml"/><Relationship Id="rId4" Type="http://schemas.openxmlformats.org/officeDocument/2006/relationships/slide" Target="slide6.xml"/><Relationship Id="rId9" Type="http://schemas.openxmlformats.org/officeDocument/2006/relationships/slide" Target="slide1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4/22874-i10.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8/22878-i10.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Specs/archive/22_series/22.859/22859-i10.zip" TargetMode="External"/><Relationship Id="rId2" Type="http://schemas.openxmlformats.org/officeDocument/2006/relationships/hyperlink" Target="https://www.google.com/url?sa=t&amp;rct=j&amp;q=&amp;esrc=s&amp;source=web&amp;cd=&amp;cad=rja&amp;uact=8&amp;ved=2ahUKEwiw0fD6xLXzAhWIiqQKHdnFAm8QFnoECAMQAQ&amp;url=https%3A%2F%2Fwww.3gpp.org%2FDynaReport%2F22858.htm&amp;usg=AOvVaw1-LtQI40K8Pmr4cG1Ehvc5"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261/22261-i40.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55/22855-i01.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839/22839-i00.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47/22847-i00.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272714" y="1507875"/>
            <a:ext cx="11855117" cy="2852737"/>
          </a:xfrm>
        </p:spPr>
        <p:txBody>
          <a:bodyPr/>
          <a:lstStyle/>
          <a:p>
            <a:pPr algn="ctr"/>
            <a:r>
              <a:rPr lang="en-US" dirty="0"/>
              <a:t>SA1 Rel-18 Normative Work</a:t>
            </a:r>
            <a:br>
              <a:rPr lang="en-US" dirty="0"/>
            </a:br>
            <a:r>
              <a:rPr lang="en-US" sz="4800" dirty="0"/>
              <a:t>- with indications of</a:t>
            </a:r>
            <a:r>
              <a:rPr lang="en-US" altLang="nl-NL" sz="4800" dirty="0"/>
              <a:t> possible RAN impact -</a:t>
            </a:r>
            <a:r>
              <a:rPr lang="en-US" altLang="nl-NL" sz="5400" dirty="0"/>
              <a:t>	</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318946" y="330212"/>
            <a:ext cx="2826327" cy="369332"/>
          </a:xfrm>
          <a:prstGeom prst="rect">
            <a:avLst/>
          </a:prstGeom>
          <a:noFill/>
        </p:spPr>
        <p:txBody>
          <a:bodyPr wrap="square" rtlCol="0">
            <a:spAutoFit/>
          </a:bodyPr>
          <a:lstStyle/>
          <a:p>
            <a:r>
              <a:rPr lang="en-GB" b="1" dirty="0"/>
              <a:t>S1-214195</a:t>
            </a:r>
            <a:endParaRPr lang="nl-NL"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7" name="Content Placeholder 6">
            <a:extLst>
              <a:ext uri="{FF2B5EF4-FFF2-40B4-BE49-F238E27FC236}">
                <a16:creationId xmlns:a16="http://schemas.microsoft.com/office/drawing/2014/main" id="{F86E45B3-F7F4-4323-8915-61DCD95B5C83}"/>
              </a:ext>
            </a:extLst>
          </p:cNvPr>
          <p:cNvGraphicFramePr>
            <a:graphicFrameLocks/>
          </p:cNvGraphicFramePr>
          <p:nvPr>
            <p:extLst>
              <p:ext uri="{D42A27DB-BD31-4B8C-83A1-F6EECF244321}">
                <p14:modId xmlns:p14="http://schemas.microsoft.com/office/powerpoint/2010/main" val="3511437018"/>
              </p:ext>
            </p:extLst>
          </p:nvPr>
        </p:nvGraphicFramePr>
        <p:xfrm>
          <a:off x="427580" y="1078080"/>
          <a:ext cx="10819296" cy="3369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Enhanced Access to and Support of Network Slice [EASNS]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err="1">
                          <a:solidFill>
                            <a:schemeClr val="tx1"/>
                          </a:solidFill>
                          <a:effectLst/>
                          <a:latin typeface="+mn-lt"/>
                          <a:ea typeface="+mn-ea"/>
                          <a:cs typeface="+mn-cs"/>
                        </a:rPr>
                        <a:t>Ki-Dong</a:t>
                      </a:r>
                      <a:r>
                        <a:rPr lang="fr-FR" sz="1600" kern="1200" dirty="0">
                          <a:solidFill>
                            <a:schemeClr val="tx1"/>
                          </a:solidFill>
                          <a:effectLst/>
                          <a:latin typeface="+mn-lt"/>
                          <a:ea typeface="+mn-ea"/>
                          <a:cs typeface="+mn-cs"/>
                        </a:rPr>
                        <a:t> Lee (LGE)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22.835</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 </a:t>
                      </a:r>
                      <a:r>
                        <a:rPr lang="de-DE" sz="1600" kern="1200" dirty="0">
                          <a:solidFill>
                            <a:schemeClr val="tx1"/>
                          </a:solidFill>
                          <a:latin typeface="+mn-lt"/>
                          <a:ea typeface="+mn-ea"/>
                          <a:cs typeface="+mn-cs"/>
                        </a:rPr>
                        <a:t>(clause </a:t>
                      </a:r>
                      <a:r>
                        <a:rPr lang="x-none" sz="1600" b="1" kern="1200" dirty="0">
                          <a:solidFill>
                            <a:schemeClr val="tx1"/>
                          </a:solidFill>
                          <a:effectLst/>
                          <a:latin typeface="+mn-lt"/>
                          <a:ea typeface="+mn-ea"/>
                          <a:cs typeface="+mn-cs"/>
                        </a:rPr>
                        <a:t>6.1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Network slicing</a:t>
                      </a:r>
                      <a:r>
                        <a:rPr lang="nl-NL" sz="1600" b="1" kern="1200" dirty="0">
                          <a:solidFill>
                            <a:schemeClr val="tx1"/>
                          </a:solidFill>
                          <a:effectLst/>
                          <a:latin typeface="+mn-lt"/>
                          <a:ea typeface="+mn-ea"/>
                          <a:cs typeface="+mn-cs"/>
                        </a:rPr>
                        <a:t> </a:t>
                      </a:r>
                      <a:r>
                        <a:rPr lang="nl-NL" sz="1600" b="0" kern="1200" dirty="0">
                          <a:solidFill>
                            <a:schemeClr val="tx1"/>
                          </a:solidFill>
                          <a:effectLst/>
                          <a:latin typeface="+mn-lt"/>
                          <a:ea typeface="+mn-ea"/>
                          <a:cs typeface="+mn-cs"/>
                        </a:rPr>
                        <a:t>u</a:t>
                      </a:r>
                      <a:r>
                        <a:rPr lang="nl-NL" sz="1600" kern="1200" dirty="0">
                          <a:solidFill>
                            <a:schemeClr val="tx1"/>
                          </a:solidFill>
                          <a:latin typeface="+mn-lt"/>
                          <a:ea typeface="+mn-ea"/>
                          <a:cs typeface="+mn-cs"/>
                        </a:rPr>
                        <a:t>pdated)</a:t>
                      </a: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hangingPunct="0"/>
                      <a:r>
                        <a:rPr lang="nl-NL" sz="1600" dirty="0"/>
                        <a:t>This work introduces the s</a:t>
                      </a:r>
                      <a:r>
                        <a:rPr lang="en-GB" sz="1600" kern="1200" dirty="0" err="1">
                          <a:solidFill>
                            <a:schemeClr val="tx1"/>
                          </a:solidFill>
                          <a:effectLst/>
                          <a:latin typeface="+mn-lt"/>
                          <a:ea typeface="+mn-ea"/>
                          <a:cs typeface="+mn-cs"/>
                        </a:rPr>
                        <a:t>upport</a:t>
                      </a:r>
                      <a:r>
                        <a:rPr lang="en-GB" sz="1600" kern="1200" dirty="0">
                          <a:solidFill>
                            <a:schemeClr val="tx1"/>
                          </a:solidFill>
                          <a:effectLst/>
                          <a:latin typeface="+mn-lt"/>
                          <a:ea typeface="+mn-ea"/>
                          <a:cs typeface="+mn-cs"/>
                        </a:rPr>
                        <a:t> for a UE’s access to a network slice when different types of restrictions apply (e.g. related to radio resources, frequency bands), with minimized interruption of services when there is a change of network slices or allocated resources and support for service exposure for 3rd party control/configuration of network slices.</a:t>
                      </a:r>
                      <a:endParaRPr lang="nl-NL" sz="1600" kern="1200" dirty="0">
                        <a:solidFill>
                          <a:schemeClr val="tx1"/>
                        </a:solidFill>
                        <a:effectLst/>
                        <a:latin typeface="+mn-lt"/>
                        <a:ea typeface="+mn-ea"/>
                        <a:cs typeface="+mn-cs"/>
                      </a:endParaRPr>
                    </a:p>
                    <a:p>
                      <a:pPr marL="0" indent="0" algn="just" hangingPunct="0">
                        <a:buNone/>
                      </a:pP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EASNS addresses aspects on enhanced support for deployment and operational scenarios with various restrictions, e.g., geographical locations in slice deployment in access, minimizing service interruption, which are relevant to RAN’s interests.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7232314"/>
                  </a:ext>
                </a:extLst>
              </a:tr>
            </a:tbl>
          </a:graphicData>
        </a:graphic>
      </p:graphicFrame>
    </p:spTree>
    <p:extLst>
      <p:ext uri="{BB962C8B-B14F-4D97-AF65-F5344CB8AC3E}">
        <p14:creationId xmlns:p14="http://schemas.microsoft.com/office/powerpoint/2010/main" val="1224401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720734396"/>
              </p:ext>
            </p:extLst>
          </p:nvPr>
        </p:nvGraphicFramePr>
        <p:xfrm>
          <a:off x="427580" y="714555"/>
          <a:ext cx="10819296" cy="330218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9202">
                <a:tc gridSpan="4">
                  <a:txBody>
                    <a:bodyPr/>
                    <a:lstStyle/>
                    <a:p>
                      <a:pPr marL="0" indent="0">
                        <a:buNone/>
                      </a:pPr>
                      <a:r>
                        <a:rPr lang="en-US" sz="2400" b="1" dirty="0"/>
                        <a:t>Smart Energy and Infrastructure [SEI]</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0014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Xu Xia (China Telecom)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22.867</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(clause </a:t>
                      </a:r>
                      <a:r>
                        <a:rPr lang="en-GB" sz="1600" kern="1200" dirty="0">
                          <a:solidFill>
                            <a:schemeClr val="tx1"/>
                          </a:solidFill>
                          <a:effectLst/>
                          <a:latin typeface="+mn-lt"/>
                          <a:ea typeface="+mn-ea"/>
                          <a:cs typeface="+mn-cs"/>
                        </a:rPr>
                        <a:t>6.28 updated)</a:t>
                      </a:r>
                      <a:endParaRPr lang="de-DE" sz="16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22.104</a:t>
                      </a:r>
                      <a:r>
                        <a:rPr lang="de-DE" sz="1600" kern="1200" dirty="0">
                          <a:solidFill>
                            <a:schemeClr val="tx1"/>
                          </a:solidFill>
                          <a:latin typeface="+mn-lt"/>
                          <a:ea typeface="+mn-ea"/>
                          <a:cs typeface="+mn-cs"/>
                        </a:rPr>
                        <a:t> (clauses 5.2 and 5.6 updated, new clause </a:t>
                      </a:r>
                      <a:r>
                        <a:rPr lang="de-DE" sz="1600" b="1" kern="1200" dirty="0">
                          <a:solidFill>
                            <a:schemeClr val="tx1"/>
                          </a:solidFill>
                          <a:latin typeface="+mn-lt"/>
                          <a:ea typeface="+mn-ea"/>
                          <a:cs typeface="+mn-cs"/>
                        </a:rPr>
                        <a:t>8 Recovery of infrastructure for electrical distribution</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87313">
                <a:tc>
                  <a:txBody>
                    <a:bodyPr/>
                    <a:lstStyle/>
                    <a:p>
                      <a:r>
                        <a:rPr lang="nl-NL" sz="1600" b="1" dirty="0"/>
                        <a:t>Summary</a:t>
                      </a:r>
                    </a:p>
                  </a:txBody>
                  <a:tcPr/>
                </a:tc>
                <a:tc gridSpan="3">
                  <a:txBody>
                    <a:bodyPr/>
                    <a:lstStyle/>
                    <a:p>
                      <a:pPr marL="0" indent="0" algn="just" hangingPunct="0">
                        <a:buNone/>
                      </a:pPr>
                      <a:r>
                        <a:rPr lang="nl-NL" sz="1400" kern="1200" dirty="0">
                          <a:solidFill>
                            <a:schemeClr val="tx1"/>
                          </a:solidFill>
                          <a:effectLst/>
                          <a:latin typeface="+mn-lt"/>
                          <a:ea typeface="+mn-ea"/>
                          <a:cs typeface="+mn-cs"/>
                        </a:rPr>
                        <a:t>Smart Grid is a term that refers to enhanced cyber-physical control of electrical grids and to related application.</a:t>
                      </a:r>
                      <a:r>
                        <a:rPr lang="en-US" sz="1400" kern="1200" dirty="0">
                          <a:solidFill>
                            <a:schemeClr val="tx1"/>
                          </a:solidFill>
                          <a:effectLst/>
                          <a:latin typeface="+mn-lt"/>
                          <a:ea typeface="+mn-ea"/>
                          <a:cs typeface="+mn-cs"/>
                        </a:rPr>
                        <a:t> Smart Grid operation can cover power generation, transmission, distribution, and consumption, which may require high communication service availability and communication service reliability, and in some cases a low end-to-end latency with more accurate clock synchronization. The SEI WID introduces the Smart Grid specific service requirements in control, monitoring, availability assurance, service security and isolation </a:t>
                      </a:r>
                      <a:r>
                        <a:rPr lang="nl-NL" sz="1400" kern="1200" dirty="0">
                          <a:solidFill>
                            <a:schemeClr val="tx1"/>
                          </a:solidFill>
                          <a:effectLst/>
                          <a:latin typeface="+mn-lt"/>
                          <a:ea typeface="+mn-ea"/>
                          <a:cs typeface="+mn-cs"/>
                        </a:rPr>
                        <a:t>for 5G systems.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199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16214040"/>
                  </a:ext>
                </a:extLst>
              </a:tr>
            </a:tbl>
          </a:graphicData>
        </a:graphic>
      </p:graphicFrame>
      <p:graphicFrame>
        <p:nvGraphicFramePr>
          <p:cNvPr id="6" name="Content Placeholder 6">
            <a:extLst>
              <a:ext uri="{FF2B5EF4-FFF2-40B4-BE49-F238E27FC236}">
                <a16:creationId xmlns:a16="http://schemas.microsoft.com/office/drawing/2014/main" id="{10167866-6039-4607-B874-955FBCBEA597}"/>
              </a:ext>
            </a:extLst>
          </p:cNvPr>
          <p:cNvGraphicFramePr>
            <a:graphicFrameLocks/>
          </p:cNvGraphicFramePr>
          <p:nvPr>
            <p:extLst>
              <p:ext uri="{D42A27DB-BD31-4B8C-83A1-F6EECF244321}">
                <p14:modId xmlns:p14="http://schemas.microsoft.com/office/powerpoint/2010/main" val="3522443411"/>
              </p:ext>
            </p:extLst>
          </p:nvPr>
        </p:nvGraphicFramePr>
        <p:xfrm>
          <a:off x="427580" y="3935186"/>
          <a:ext cx="10819296" cy="2922814"/>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46743">
                <a:tc gridSpan="4">
                  <a:txBody>
                    <a:bodyPr/>
                    <a:lstStyle/>
                    <a:p>
                      <a:pPr marL="0" indent="0">
                        <a:buNone/>
                      </a:pPr>
                      <a:r>
                        <a:rPr lang="en-US" sz="2400" b="1" dirty="0"/>
                        <a:t>Low Power High Accuracy Positioning for Industrial IoT scenarios [LPHAP]</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6934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hangingPunct="0"/>
                      <a:r>
                        <a:rPr lang="en-GB" sz="1800" kern="1200" dirty="0">
                          <a:solidFill>
                            <a:schemeClr val="tx1"/>
                          </a:solidFill>
                          <a:effectLst/>
                          <a:latin typeface="+mn-lt"/>
                          <a:ea typeface="+mn-ea"/>
                          <a:cs typeface="+mn-cs"/>
                        </a:rPr>
                        <a:t>Yuan Wang (Huawei)</a:t>
                      </a:r>
                      <a:endParaRPr lang="nl-NL" sz="18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3"/>
                        </a:rPr>
                        <a:t>TS 22.261</a:t>
                      </a:r>
                      <a:r>
                        <a:rPr lang="de-DE" sz="1800" kern="1200" dirty="0">
                          <a:solidFill>
                            <a:schemeClr val="tx1"/>
                          </a:solidFill>
                          <a:latin typeface="+mn-lt"/>
                          <a:ea typeface="+mn-ea"/>
                          <a:cs typeface="+mn-cs"/>
                        </a:rPr>
                        <a:t> (clause </a:t>
                      </a:r>
                      <a:r>
                        <a:rPr lang="en-GB" sz="1800" kern="1200" dirty="0">
                          <a:solidFill>
                            <a:schemeClr val="tx1"/>
                          </a:solidFill>
                          <a:effectLst/>
                          <a:latin typeface="+mn-lt"/>
                          <a:ea typeface="+mn-ea"/>
                          <a:cs typeface="+mn-cs"/>
                        </a:rPr>
                        <a:t>7.3.2.3 updated)</a:t>
                      </a:r>
                      <a:endParaRPr lang="de-DE" sz="18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4"/>
                        </a:rPr>
                        <a:t>TS 22.104</a:t>
                      </a:r>
                      <a:r>
                        <a:rPr lang="de-DE" sz="1800" kern="1200" dirty="0">
                          <a:solidFill>
                            <a:schemeClr val="tx1"/>
                          </a:solidFill>
                          <a:latin typeface="+mn-lt"/>
                          <a:ea typeface="+mn-ea"/>
                          <a:cs typeface="+mn-cs"/>
                        </a:rPr>
                        <a:t> (new clause </a:t>
                      </a:r>
                      <a:r>
                        <a:rPr lang="en-GB" sz="1800" b="1" kern="1200" dirty="0">
                          <a:solidFill>
                            <a:schemeClr val="tx1"/>
                          </a:solidFill>
                          <a:effectLst/>
                          <a:latin typeface="+mn-lt"/>
                          <a:ea typeface="+mn-ea"/>
                          <a:cs typeface="+mn-cs"/>
                        </a:rPr>
                        <a:t>5.7.2 Energy efficiency requirements for high accuracy positioning</a:t>
                      </a:r>
                      <a:r>
                        <a:rPr lang="en-GB" sz="1800" b="0" kern="1200" dirty="0">
                          <a:solidFill>
                            <a:schemeClr val="tx1"/>
                          </a:solidFill>
                          <a:effectLst/>
                          <a:latin typeface="+mn-lt"/>
                          <a:ea typeface="+mn-ea"/>
                          <a:cs typeface="+mn-cs"/>
                        </a:rPr>
                        <a:t>)</a:t>
                      </a:r>
                      <a:endParaRPr lang="nl-NL" sz="1800" b="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775607">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nl-NL" sz="1800" dirty="0"/>
                        <a:t>This work </a:t>
                      </a:r>
                      <a:r>
                        <a:rPr lang="en-GB" sz="1800" kern="1200" dirty="0">
                          <a:solidFill>
                            <a:schemeClr val="tx1"/>
                          </a:solidFill>
                          <a:effectLst/>
                          <a:latin typeface="+mn-lt"/>
                          <a:ea typeface="+mn-ea"/>
                          <a:cs typeface="+mn-cs"/>
                        </a:rPr>
                        <a:t>specifies requirements on low power high accuracy positioning service for industrial IoT device.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75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780304"/>
                  </a:ext>
                </a:extLst>
              </a:tr>
            </a:tbl>
          </a:graphicData>
        </a:graphic>
      </p:graphicFrame>
    </p:spTree>
    <p:extLst>
      <p:ext uri="{BB962C8B-B14F-4D97-AF65-F5344CB8AC3E}">
        <p14:creationId xmlns:p14="http://schemas.microsoft.com/office/powerpoint/2010/main" val="594259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extLst>
              <p:ext uri="{D42A27DB-BD31-4B8C-83A1-F6EECF244321}">
                <p14:modId xmlns:p14="http://schemas.microsoft.com/office/powerpoint/2010/main" val="634979562"/>
              </p:ext>
            </p:extLst>
          </p:nvPr>
        </p:nvGraphicFramePr>
        <p:xfrm>
          <a:off x="385469" y="1093932"/>
          <a:ext cx="10819296" cy="27866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1528">
                <a:tc gridSpan="4">
                  <a:txBody>
                    <a:bodyPr/>
                    <a:lstStyle/>
                    <a:p>
                      <a:pPr marL="0" indent="0">
                        <a:buNone/>
                      </a:pPr>
                      <a:r>
                        <a:rPr lang="en-US" sz="1800" b="1" kern="1200" dirty="0">
                          <a:solidFill>
                            <a:schemeClr val="tx1"/>
                          </a:solidFill>
                          <a:latin typeface="+mn-lt"/>
                          <a:ea typeface="+mn-ea"/>
                          <a:cs typeface="+mn-cs"/>
                        </a:rPr>
                        <a:t>5GS with Satellite Backhaul [5GSTAB]</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729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Hui Xu (CATT) </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(clauses 6.5.1, 6.7.2 and 9.1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933466">
                <a:tc>
                  <a:txBody>
                    <a:bodyPr/>
                    <a:lstStyle/>
                    <a:p>
                      <a:r>
                        <a:rPr lang="nl-NL" sz="1400" b="1" dirty="0"/>
                        <a:t>Summary</a:t>
                      </a:r>
                      <a:endParaRPr lang="nl-NL" sz="1200" b="1" dirty="0"/>
                    </a:p>
                  </a:txBody>
                  <a:tcPr/>
                </a:tc>
                <a:tc gridSpan="3">
                  <a:txBody>
                    <a:bodyPr/>
                    <a:lstStyle/>
                    <a:p>
                      <a:pPr algn="just"/>
                      <a:r>
                        <a:rPr lang="en-US" sz="1400" kern="1200" dirty="0">
                          <a:solidFill>
                            <a:schemeClr val="tx1"/>
                          </a:solidFill>
                          <a:effectLst/>
                          <a:latin typeface="+mn-lt"/>
                          <a:ea typeface="+mn-ea"/>
                          <a:cs typeface="+mn-cs"/>
                        </a:rPr>
                        <a:t>This work introduces new requirements on support of multiple wireless backhaul connections (e.g. satellites and/or terrestrial), QoS control considering satellite backhaul characteristics (including dynamically changed latency and/or bandwidth), and differentiation of charging information for traffic over satellite backhaul. The work has been completed in SA1#94E.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9334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5GSATB requires RAN to enhance the mechanism to dynamically handle the backhaul change (e.g., satellite backhaul or terrestrial backhaul).</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5669951"/>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7" name="Content Placeholder 6">
            <a:extLst>
              <a:ext uri="{FF2B5EF4-FFF2-40B4-BE49-F238E27FC236}">
                <a16:creationId xmlns:a16="http://schemas.microsoft.com/office/drawing/2014/main" id="{C354019A-C419-42CF-9E74-91E039F01557}"/>
              </a:ext>
            </a:extLst>
          </p:cNvPr>
          <p:cNvGraphicFramePr>
            <a:graphicFrameLocks/>
          </p:cNvGraphicFramePr>
          <p:nvPr>
            <p:extLst>
              <p:ext uri="{D42A27DB-BD31-4B8C-83A1-F6EECF244321}">
                <p14:modId xmlns:p14="http://schemas.microsoft.com/office/powerpoint/2010/main" val="2027669608"/>
              </p:ext>
            </p:extLst>
          </p:nvPr>
        </p:nvGraphicFramePr>
        <p:xfrm>
          <a:off x="385469" y="3693775"/>
          <a:ext cx="10819296" cy="2996519"/>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995">
                <a:tc gridSpan="4">
                  <a:txBody>
                    <a:bodyPr/>
                    <a:lstStyle/>
                    <a:p>
                      <a:pPr marL="0" indent="0">
                        <a:buNone/>
                      </a:pPr>
                      <a:r>
                        <a:rPr lang="en-US" sz="1800" b="1" dirty="0"/>
                        <a:t>5GS with Satellite Access to Support Control and/or Video Surveillance [SVCS]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Dong Chen (Xiaomi)</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 7.4.2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US" sz="14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Possible RAN impact</a:t>
                      </a:r>
                    </a:p>
                    <a:p>
                      <a:endParaRPr lang="nl-NL" sz="1400" b="1" dirty="0"/>
                    </a:p>
                  </a:txBody>
                  <a:tcPr/>
                </a:tc>
                <a:tc gridSpan="3">
                  <a:txBody>
                    <a:bodyPr/>
                    <a:lstStyle/>
                    <a:p>
                      <a:pPr marL="0" indent="0" algn="just" hangingPunct="0">
                        <a:buNone/>
                      </a:pPr>
                      <a:r>
                        <a:rPr lang="nl-NL" sz="1400" dirty="0"/>
                        <a:t>…</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29063794"/>
                  </a:ext>
                </a:extLst>
              </a:tr>
            </a:tbl>
          </a:graphicData>
        </a:graphic>
      </p:graphicFrame>
    </p:spTree>
    <p:extLst>
      <p:ext uri="{BB962C8B-B14F-4D97-AF65-F5344CB8AC3E}">
        <p14:creationId xmlns:p14="http://schemas.microsoft.com/office/powerpoint/2010/main" val="3666556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4164897945"/>
              </p:ext>
            </p:extLst>
          </p:nvPr>
        </p:nvGraphicFramePr>
        <p:xfrm>
          <a:off x="469690" y="1312771"/>
          <a:ext cx="10819296" cy="1973837"/>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995">
                <a:tc gridSpan="4">
                  <a:txBody>
                    <a:bodyPr/>
                    <a:lstStyle/>
                    <a:p>
                      <a:pPr marL="0" indent="0">
                        <a:buNone/>
                      </a:pPr>
                      <a:r>
                        <a:rPr lang="en-US" sz="1800" b="1" dirty="0"/>
                        <a:t>5GS with Satellite Access to Support Control and/or Video Surveillance [SVCS]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Dong Chen (Xiaomi)</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 7.4.2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US" sz="14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292774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584472" y="1644041"/>
            <a:ext cx="11536407" cy="4351338"/>
          </a:xfrm>
        </p:spPr>
        <p:txBody>
          <a:bodyPr/>
          <a:lstStyle/>
          <a:p>
            <a:r>
              <a:rPr lang="nl-NL" dirty="0"/>
              <a:t>SA1’s TEI-18 CRs that might impact RAN*</a:t>
            </a:r>
          </a:p>
        </p:txBody>
      </p:sp>
      <p:graphicFrame>
        <p:nvGraphicFramePr>
          <p:cNvPr id="4" name="Content Placeholder 6">
            <a:extLst>
              <a:ext uri="{FF2B5EF4-FFF2-40B4-BE49-F238E27FC236}">
                <a16:creationId xmlns:a16="http://schemas.microsoft.com/office/drawing/2014/main" id="{9CAB37B1-1DB0-43B0-BB4A-FB34CBB3019F}"/>
              </a:ext>
            </a:extLst>
          </p:cNvPr>
          <p:cNvGraphicFramePr>
            <a:graphicFrameLocks/>
          </p:cNvGraphicFramePr>
          <p:nvPr>
            <p:extLst>
              <p:ext uri="{D42A27DB-BD31-4B8C-83A1-F6EECF244321}">
                <p14:modId xmlns:p14="http://schemas.microsoft.com/office/powerpoint/2010/main" val="3113120794"/>
              </p:ext>
            </p:extLst>
          </p:nvPr>
        </p:nvGraphicFramePr>
        <p:xfrm>
          <a:off x="439460" y="2303402"/>
          <a:ext cx="11168068" cy="1767840"/>
        </p:xfrm>
        <a:graphic>
          <a:graphicData uri="http://schemas.openxmlformats.org/drawingml/2006/table">
            <a:tbl>
              <a:tblPr bandRow="1">
                <a:tableStyleId>{2D5ABB26-0587-4C30-8999-92F81FD0307C}</a:tableStyleId>
              </a:tblPr>
              <a:tblGrid>
                <a:gridCol w="1769668">
                  <a:extLst>
                    <a:ext uri="{9D8B030D-6E8A-4147-A177-3AD203B41FA5}">
                      <a16:colId xmlns:a16="http://schemas.microsoft.com/office/drawing/2014/main" val="4142371238"/>
                    </a:ext>
                  </a:extLst>
                </a:gridCol>
                <a:gridCol w="4592720">
                  <a:extLst>
                    <a:ext uri="{9D8B030D-6E8A-4147-A177-3AD203B41FA5}">
                      <a16:colId xmlns:a16="http://schemas.microsoft.com/office/drawing/2014/main" val="1768289971"/>
                    </a:ext>
                  </a:extLst>
                </a:gridCol>
                <a:gridCol w="2519680">
                  <a:extLst>
                    <a:ext uri="{9D8B030D-6E8A-4147-A177-3AD203B41FA5}">
                      <a16:colId xmlns:a16="http://schemas.microsoft.com/office/drawing/2014/main" val="201738029"/>
                    </a:ext>
                  </a:extLst>
                </a:gridCol>
                <a:gridCol w="2286000">
                  <a:extLst>
                    <a:ext uri="{9D8B030D-6E8A-4147-A177-3AD203B41FA5}">
                      <a16:colId xmlns:a16="http://schemas.microsoft.com/office/drawing/2014/main" val="946102387"/>
                    </a:ext>
                  </a:extLst>
                </a:gridCol>
              </a:tblGrid>
              <a:tr h="267842">
                <a:tc>
                  <a:txBody>
                    <a:bodyPr/>
                    <a:lstStyle/>
                    <a:p>
                      <a:pPr marL="0" indent="0">
                        <a:buNone/>
                      </a:pPr>
                      <a:r>
                        <a:rPr lang="de-DE" sz="1800" b="1" dirty="0"/>
                        <a:t>S1-tdoc#</a:t>
                      </a:r>
                    </a:p>
                  </a:txBody>
                  <a:tcPr/>
                </a:tc>
                <a:tc>
                  <a:txBody>
                    <a:bodyPr/>
                    <a:lstStyle/>
                    <a:p>
                      <a:pPr marL="0" indent="0">
                        <a:buNone/>
                      </a:pPr>
                      <a:r>
                        <a:rPr lang="de-DE" sz="1800" b="1" dirty="0"/>
                        <a:t>CR name</a:t>
                      </a:r>
                    </a:p>
                  </a:txBody>
                  <a:tcPr/>
                </a:tc>
                <a:tc>
                  <a:txBody>
                    <a:bodyPr/>
                    <a:lstStyle/>
                    <a:p>
                      <a:pPr marL="0" indent="0">
                        <a:buNone/>
                      </a:pPr>
                      <a:r>
                        <a:rPr lang="de-DE" sz="1800" b="1" dirty="0"/>
                        <a:t>Author</a:t>
                      </a:r>
                    </a:p>
                  </a:txBody>
                  <a:tcPr/>
                </a:tc>
                <a:tc>
                  <a:txBody>
                    <a:bodyPr/>
                    <a:lstStyle/>
                    <a:p>
                      <a:pPr marL="0" indent="0">
                        <a:buNone/>
                      </a:pPr>
                      <a:r>
                        <a:rPr lang="de-DE" sz="1800" b="1" dirty="0"/>
                        <a:t>Possible RAN Area affected</a:t>
                      </a:r>
                    </a:p>
                  </a:txBody>
                  <a:tcPr/>
                </a:tc>
                <a:extLst>
                  <a:ext uri="{0D108BD9-81ED-4DB2-BD59-A6C34878D82A}">
                    <a16:rowId xmlns:a16="http://schemas.microsoft.com/office/drawing/2014/main" val="1478797856"/>
                  </a:ext>
                </a:extLst>
              </a:tr>
              <a:tr h="267842">
                <a:tc>
                  <a:txBody>
                    <a:bodyPr/>
                    <a:lstStyle/>
                    <a:p>
                      <a:pPr marL="0" indent="0">
                        <a:buNone/>
                      </a:pPr>
                      <a:r>
                        <a:rPr lang="en-GB" sz="1600" u="sng" kern="1200" dirty="0">
                          <a:solidFill>
                            <a:schemeClr val="tx1"/>
                          </a:solidFill>
                          <a:effectLst/>
                          <a:latin typeface="+mn-lt"/>
                          <a:ea typeface="+mn-ea"/>
                          <a:cs typeface="+mn-cs"/>
                          <a:hlinkClick r:id="rId2"/>
                        </a:rPr>
                        <a:t>S1-213272</a:t>
                      </a:r>
                      <a:endParaRPr lang="de-DE" sz="20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Clarification of requirements for clock synchronization with direct device connection and indirect network connection communication</a:t>
                      </a:r>
                      <a:endParaRPr lang="nl-NL" sz="1600" kern="1200" dirty="0">
                        <a:solidFill>
                          <a:schemeClr val="tx1"/>
                        </a:solidFill>
                        <a:effectLst/>
                        <a:latin typeface="+mn-lt"/>
                        <a:ea typeface="+mn-ea"/>
                        <a:cs typeface="+mn-cs"/>
                      </a:endParaRPr>
                    </a:p>
                    <a:p>
                      <a:pPr marL="0" indent="0">
                        <a:buNone/>
                      </a:pPr>
                      <a:endParaRPr lang="de-DE" sz="2000" b="1" dirty="0"/>
                    </a:p>
                  </a:txBody>
                  <a:tcPr/>
                </a:tc>
                <a:tc>
                  <a:txBody>
                    <a:bodyPr/>
                    <a:lstStyle/>
                    <a:p>
                      <a:pPr marL="0" indent="0">
                        <a:buNone/>
                      </a:pPr>
                      <a:r>
                        <a:rPr lang="en-GB" sz="1600" kern="1200" dirty="0">
                          <a:solidFill>
                            <a:schemeClr val="tx1"/>
                          </a:solidFill>
                          <a:effectLst/>
                          <a:latin typeface="+mn-lt"/>
                          <a:ea typeface="+mn-ea"/>
                          <a:cs typeface="+mn-cs"/>
                        </a:rPr>
                        <a:t>Nokia, Qualcomm</a:t>
                      </a:r>
                      <a:endParaRPr lang="de-DE" sz="2000" b="1" dirty="0"/>
                    </a:p>
                  </a:txBody>
                  <a:tcPr/>
                </a:tc>
                <a:tc>
                  <a:txBody>
                    <a:bodyPr/>
                    <a:lstStyle/>
                    <a:p>
                      <a:pPr marL="0" indent="0">
                        <a:buNone/>
                      </a:pPr>
                      <a:r>
                        <a:rPr lang="en-US" sz="1600" kern="1200" dirty="0">
                          <a:solidFill>
                            <a:schemeClr val="tx1"/>
                          </a:solidFill>
                          <a:effectLst/>
                          <a:latin typeface="+mn-lt"/>
                          <a:ea typeface="+mn-ea"/>
                          <a:cs typeface="+mn-cs"/>
                        </a:rPr>
                        <a:t>SL enhancements</a:t>
                      </a:r>
                      <a:endParaRPr lang="de-DE" sz="2000" b="1" dirty="0"/>
                    </a:p>
                  </a:txBody>
                  <a:tcPr/>
                </a:tc>
                <a:extLst>
                  <a:ext uri="{0D108BD9-81ED-4DB2-BD59-A6C34878D82A}">
                    <a16:rowId xmlns:a16="http://schemas.microsoft.com/office/drawing/2014/main" val="1457154111"/>
                  </a:ext>
                </a:extLst>
              </a:tr>
            </a:tbl>
          </a:graphicData>
        </a:graphic>
      </p:graphicFrame>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TEI-18</a:t>
            </a:r>
          </a:p>
        </p:txBody>
      </p:sp>
      <p:sp>
        <p:nvSpPr>
          <p:cNvPr id="6" name="TextBox 5">
            <a:extLst>
              <a:ext uri="{FF2B5EF4-FFF2-40B4-BE49-F238E27FC236}">
                <a16:creationId xmlns:a16="http://schemas.microsoft.com/office/drawing/2014/main" id="{672D400E-4543-4D8B-8382-FAB52A75CDA9}"/>
              </a:ext>
            </a:extLst>
          </p:cNvPr>
          <p:cNvSpPr txBox="1"/>
          <p:nvPr/>
        </p:nvSpPr>
        <p:spPr>
          <a:xfrm>
            <a:off x="629174" y="6392411"/>
            <a:ext cx="9679638" cy="369332"/>
          </a:xfrm>
          <a:prstGeom prst="rect">
            <a:avLst/>
          </a:prstGeom>
          <a:noFill/>
        </p:spPr>
        <p:txBody>
          <a:bodyPr wrap="none" rtlCol="0">
            <a:spAutoFit/>
          </a:bodyPr>
          <a:lstStyle/>
          <a:p>
            <a:r>
              <a:rPr lang="en-GB" dirty="0"/>
              <a:t>*</a:t>
            </a:r>
            <a:r>
              <a:rPr lang="nl-NL" dirty="0"/>
              <a:t>CRs impacting several WGs should not use “TEI” code, but these CRs might </a:t>
            </a:r>
            <a:r>
              <a:rPr lang="nl-NL"/>
              <a:t>still be of interest for </a:t>
            </a:r>
            <a:r>
              <a:rPr lang="nl-NL" dirty="0"/>
              <a:t>RAN</a:t>
            </a:r>
            <a:endParaRPr lang="en-GB" dirty="0"/>
          </a:p>
        </p:txBody>
      </p:sp>
    </p:spTree>
    <p:extLst>
      <p:ext uri="{BB962C8B-B14F-4D97-AF65-F5344CB8AC3E}">
        <p14:creationId xmlns:p14="http://schemas.microsoft.com/office/powerpoint/2010/main" val="2997553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584472" y="1644041"/>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629174" y="6392411"/>
            <a:ext cx="8224624" cy="369332"/>
          </a:xfrm>
          <a:prstGeom prst="rect">
            <a:avLst/>
          </a:prstGeom>
          <a:noFill/>
        </p:spPr>
        <p:txBody>
          <a:bodyPr wrap="none" rtlCol="0">
            <a:spAutoFit/>
          </a:bodyPr>
          <a:lstStyle/>
          <a:p>
            <a:r>
              <a:rPr lang="en-GB" dirty="0"/>
              <a:t>*FSs </a:t>
            </a:r>
            <a:r>
              <a:rPr lang="nl-NL" dirty="0"/>
              <a:t>should not impact normative work, but these FSs might still be of interest for RAN</a:t>
            </a:r>
            <a:endParaRPr lang="en-GB" dirty="0"/>
          </a:p>
        </p:txBody>
      </p:sp>
      <p:graphicFrame>
        <p:nvGraphicFramePr>
          <p:cNvPr id="7" name="Content Placeholder 6">
            <a:extLst>
              <a:ext uri="{FF2B5EF4-FFF2-40B4-BE49-F238E27FC236}">
                <a16:creationId xmlns:a16="http://schemas.microsoft.com/office/drawing/2014/main" id="{7FEFCC6E-3DFA-4F4F-A9CF-9E8C29BB3C73}"/>
              </a:ext>
            </a:extLst>
          </p:cNvPr>
          <p:cNvGraphicFramePr>
            <a:graphicFrameLocks/>
          </p:cNvGraphicFramePr>
          <p:nvPr>
            <p:extLst>
              <p:ext uri="{D42A27DB-BD31-4B8C-83A1-F6EECF244321}">
                <p14:modId xmlns:p14="http://schemas.microsoft.com/office/powerpoint/2010/main" val="2545598157"/>
              </p:ext>
            </p:extLst>
          </p:nvPr>
        </p:nvGraphicFramePr>
        <p:xfrm>
          <a:off x="469986" y="2222060"/>
          <a:ext cx="10819296" cy="22555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56864">
                <a:tc gridSpan="4">
                  <a:txBody>
                    <a:bodyPr/>
                    <a:lstStyle/>
                    <a:p>
                      <a:pPr marL="0" indent="0">
                        <a:buNone/>
                      </a:pPr>
                      <a:r>
                        <a:rPr lang="en-US" sz="1800" b="1" kern="1200" dirty="0">
                          <a:solidFill>
                            <a:schemeClr val="tx1"/>
                          </a:solidFill>
                          <a:effectLst/>
                          <a:latin typeface="+mn-lt"/>
                          <a:ea typeface="+mn-ea"/>
                          <a:cs typeface="+mn-cs"/>
                        </a:rPr>
                        <a:t>Guidelines for Extra-territorial 5G Systems [5GET]</a:t>
                      </a:r>
                      <a:endParaRPr lang="en-US" sz="1800" b="1"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912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Nicolas </a:t>
                      </a:r>
                      <a:r>
                        <a:rPr lang="fr-FR" sz="1400" kern="1200" dirty="0" err="1">
                          <a:solidFill>
                            <a:schemeClr val="tx1"/>
                          </a:solidFill>
                          <a:effectLst/>
                          <a:latin typeface="+mn-lt"/>
                          <a:ea typeface="+mn-ea"/>
                          <a:cs typeface="+mn-cs"/>
                        </a:rPr>
                        <a:t>Chuberre</a:t>
                      </a:r>
                      <a:r>
                        <a:rPr lang="fr-FR" sz="1400" kern="1200" dirty="0">
                          <a:solidFill>
                            <a:schemeClr val="tx1"/>
                          </a:solidFill>
                          <a:effectLst/>
                          <a:latin typeface="+mn-lt"/>
                          <a:ea typeface="+mn-ea"/>
                          <a:cs typeface="+mn-cs"/>
                        </a:rPr>
                        <a:t> (Thales)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hlinkClick r:id="rId2"/>
                        </a:rPr>
                        <a:t>TR 22.926</a:t>
                      </a:r>
                      <a:endParaRPr lang="nl-NL" sz="1400" dirty="0"/>
                    </a:p>
                  </a:txBody>
                  <a:tcPr/>
                </a:tc>
                <a:extLst>
                  <a:ext uri="{0D108BD9-81ED-4DB2-BD59-A6C34878D82A}">
                    <a16:rowId xmlns:a16="http://schemas.microsoft.com/office/drawing/2014/main" val="711006635"/>
                  </a:ext>
                </a:extLst>
              </a:tr>
              <a:tr h="1300333">
                <a:tc>
                  <a:txBody>
                    <a:bodyPr/>
                    <a:lstStyle/>
                    <a:p>
                      <a:r>
                        <a:rPr lang="nl-NL" sz="1400" b="1" dirty="0"/>
                        <a:t>Summary:</a:t>
                      </a:r>
                    </a:p>
                  </a:txBody>
                  <a:tcPr/>
                </a:tc>
                <a:tc gridSpan="3">
                  <a:txBody>
                    <a:bodyPr/>
                    <a:lstStyle/>
                    <a:p>
                      <a:pPr lvl="0" algn="just" fontAlgn="auto" hangingPunct="0"/>
                      <a:r>
                        <a:rPr lang="en-GB" sz="1400" kern="1200" dirty="0">
                          <a:solidFill>
                            <a:schemeClr val="tx1"/>
                          </a:solidFill>
                          <a:effectLst/>
                          <a:latin typeface="+mn-lt"/>
                          <a:ea typeface="+mn-ea"/>
                          <a:cs typeface="+mn-cs"/>
                        </a:rPr>
                        <a:t>A guidelines document is produced that should also be useful as a basis for technical work in other 3GPP Working Groups to the provision of services when considering extra-territoriality of the corresponding 5G public network or access. The following topics will be addressed: identification of use cases and conditions generating extra-territoriality of public 5G systems (e.g. HAPS covering multiple countries, satellite access covering international waters, aeronautical networks), identification of 3GPP features (e.g. emergency calls, PWS, LI, charging) and technical aspects (e.g. MCC/MNC, location of UE/NW) for which extra-territoriality may be relevant, and types of regulations that may be applicable.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61884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 I</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Studies with possible RAN impacts</a:t>
            </a:r>
          </a:p>
        </p:txBody>
      </p:sp>
    </p:spTree>
    <p:extLst>
      <p:ext uri="{BB962C8B-B14F-4D97-AF65-F5344CB8AC3E}">
        <p14:creationId xmlns:p14="http://schemas.microsoft.com/office/powerpoint/2010/main" val="114193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1170322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 II</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Normative working items with </a:t>
            </a:r>
            <a:r>
              <a:rPr lang="en-US" u="sng" dirty="0"/>
              <a:t>no</a:t>
            </a:r>
            <a:r>
              <a:rPr lang="en-US" dirty="0"/>
              <a:t> RAN impacts</a:t>
            </a:r>
          </a:p>
        </p:txBody>
      </p:sp>
    </p:spTree>
    <p:extLst>
      <p:ext uri="{BB962C8B-B14F-4D97-AF65-F5344CB8AC3E}">
        <p14:creationId xmlns:p14="http://schemas.microsoft.com/office/powerpoint/2010/main" val="984437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718525968"/>
              </p:ext>
            </p:extLst>
          </p:nvPr>
        </p:nvGraphicFramePr>
        <p:xfrm>
          <a:off x="481722" y="1013412"/>
          <a:ext cx="10819296" cy="219456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775">
                <a:tc gridSpan="4">
                  <a:txBody>
                    <a:bodyPr/>
                    <a:lstStyle/>
                    <a:p>
                      <a:pPr marL="0" indent="0">
                        <a:buNone/>
                      </a:pPr>
                      <a:r>
                        <a:rPr lang="en-US" sz="2400" b="1" dirty="0"/>
                        <a:t>Networks Providing Access to Localized Services [PALS]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481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600" kern="1200" dirty="0">
                          <a:solidFill>
                            <a:schemeClr val="tx1"/>
                          </a:solidFill>
                          <a:effectLst/>
                          <a:latin typeface="+mn-lt"/>
                          <a:ea typeface="+mn-ea"/>
                          <a:cs typeface="+mn-cs"/>
                        </a:rPr>
                        <a:t>Lola Awoniyi-Oteri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22.844</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Providing Access to Local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9636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This work item provides new service (functional) requirements to enhance 5G system support of UEs accessing to a hosting network and local services offered by service providers, the hosting network operator or third parties, at a given time and geographical location. The normative requirements cover UE and hosting network configuration, provisioning, authentication, authorization, discovery, selection and access.</a:t>
                      </a:r>
                      <a:r>
                        <a:rPr lang="en-US" sz="1400" kern="1200" dirty="0">
                          <a:solidFill>
                            <a:schemeClr val="tx1"/>
                          </a:solidFill>
                          <a:effectLst/>
                          <a:latin typeface="+mn-lt"/>
                          <a:ea typeface="+mn-ea"/>
                          <a:cs typeface="+mn-cs"/>
                        </a:rPr>
                        <a:t> They also covers regulatory services and multicast and broadcast services over the hosting network.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6" name="Content Placeholder 6">
            <a:extLst>
              <a:ext uri="{FF2B5EF4-FFF2-40B4-BE49-F238E27FC236}">
                <a16:creationId xmlns:a16="http://schemas.microsoft.com/office/drawing/2014/main" id="{79C0462A-342D-4CD4-A948-EDD58C1FE270}"/>
              </a:ext>
            </a:extLst>
          </p:cNvPr>
          <p:cNvGraphicFramePr>
            <a:graphicFrameLocks noGrp="1"/>
          </p:cNvGraphicFramePr>
          <p:nvPr>
            <p:ph idx="1"/>
            <p:extLst>
              <p:ext uri="{D42A27DB-BD31-4B8C-83A1-F6EECF244321}">
                <p14:modId xmlns:p14="http://schemas.microsoft.com/office/powerpoint/2010/main" val="57524997"/>
              </p:ext>
            </p:extLst>
          </p:nvPr>
        </p:nvGraphicFramePr>
        <p:xfrm>
          <a:off x="421565" y="3989723"/>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Subscriber-Aware Northbound API access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kern="1200" dirty="0">
                          <a:solidFill>
                            <a:schemeClr val="tx1"/>
                          </a:solidFill>
                          <a:effectLst/>
                          <a:latin typeface="+mn-lt"/>
                          <a:ea typeface="+mn-ea"/>
                          <a:cs typeface="+mn-cs"/>
                        </a:rPr>
                        <a:t>Atsushi Minokuchi (NTT Docomo)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800" kern="1200" dirty="0">
                          <a:solidFill>
                            <a:schemeClr val="tx1"/>
                          </a:solidFill>
                          <a:effectLst/>
                          <a:latin typeface="+mn-lt"/>
                          <a:ea typeface="+mn-ea"/>
                          <a:cs typeface="+mn-cs"/>
                        </a:rPr>
                        <a:t>Requirements are specified for a UE (or a UE application) to utilize northbound APIs with appropriate authentication and authorization. This feature could potentially increase the effect of “Enhancements for XR”.</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164871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57728" y="1642348"/>
            <a:ext cx="6374731"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This presentation aims to give an outline of the normative work done by SA1 in the context of Rel-18 and list the </a:t>
            </a:r>
            <a:r>
              <a:rPr lang="en-US" sz="2600" b="1" dirty="0">
                <a:ea typeface="MS PGothic" panose="020B0600070205080204" pitchFamily="34" charset="-128"/>
              </a:rPr>
              <a:t>possible</a:t>
            </a:r>
            <a:r>
              <a:rPr lang="en-US" sz="2600" dirty="0">
                <a:ea typeface="MS PGothic" panose="020B0600070205080204" pitchFamily="34" charset="-128"/>
              </a:rPr>
              <a:t> RAN topics that </a:t>
            </a:r>
            <a:r>
              <a:rPr lang="en-US" sz="2600" b="1" dirty="0">
                <a:ea typeface="MS PGothic" panose="020B0600070205080204" pitchFamily="34" charset="-128"/>
              </a:rPr>
              <a:t>could be </a:t>
            </a:r>
            <a:r>
              <a:rPr lang="en-US" sz="2600" dirty="0">
                <a:ea typeface="MS PGothic" panose="020B0600070205080204" pitchFamily="34" charset="-128"/>
              </a:rPr>
              <a:t>affected.</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Slide number 3 presents an </a:t>
            </a:r>
            <a:r>
              <a:rPr lang="en-US" sz="2600" b="1" dirty="0">
                <a:ea typeface="MS PGothic" panose="020B0600070205080204" pitchFamily="34" charset="-128"/>
              </a:rPr>
              <a:t>indication </a:t>
            </a:r>
            <a:r>
              <a:rPr lang="en-US" b="1" dirty="0"/>
              <a:t>of</a:t>
            </a:r>
            <a:r>
              <a:rPr lang="en-US" altLang="nl-NL" b="1" dirty="0"/>
              <a:t> possible RAN impacts </a:t>
            </a:r>
            <a:r>
              <a:rPr lang="en-US" altLang="nl-NL" dirty="0"/>
              <a:t>elaborated by the </a:t>
            </a:r>
            <a:r>
              <a:rPr lang="en-US" altLang="nl-NL" b="1" dirty="0"/>
              <a:t>respective rapporteurs</a:t>
            </a:r>
            <a:r>
              <a:rPr lang="en-US" altLang="nl-NL" dirty="0"/>
              <a:t>. It </a:t>
            </a:r>
            <a:r>
              <a:rPr lang="en-US" sz="2600" b="1" dirty="0">
                <a:ea typeface="MS PGothic" panose="020B0600070205080204" pitchFamily="34" charset="-128"/>
              </a:rPr>
              <a:t>addresses only </a:t>
            </a:r>
            <a:r>
              <a:rPr lang="en-US" sz="2600" dirty="0">
                <a:ea typeface="MS PGothic" panose="020B0600070205080204" pitchFamily="34" charset="-128"/>
              </a:rPr>
              <a:t>RAN Rel-18 topics that </a:t>
            </a:r>
            <a:r>
              <a:rPr lang="en-US" sz="2600" b="1" dirty="0">
                <a:ea typeface="MS PGothic" panose="020B0600070205080204" pitchFamily="34" charset="-128"/>
              </a:rPr>
              <a:t>might be impacted </a:t>
            </a:r>
            <a:r>
              <a:rPr lang="en-US" sz="2600" dirty="0">
                <a:ea typeface="MS PGothic" panose="020B0600070205080204" pitchFamily="34" charset="-128"/>
              </a:rPr>
              <a:t>by SA1 Rel-18 normative work. </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Rel-18 Stage 1 will freeze in </a:t>
            </a:r>
            <a:r>
              <a:rPr lang="en-US" sz="2600" b="1" dirty="0">
                <a:ea typeface="MS PGothic" panose="020B0600070205080204" pitchFamily="34" charset="-128"/>
              </a:rPr>
              <a:t>Dec 2021</a:t>
            </a:r>
            <a:r>
              <a:rPr lang="en-US" sz="2600" dirty="0">
                <a:ea typeface="MS PGothic" panose="020B0600070205080204" pitchFamily="34" charset="-128"/>
              </a:rPr>
              <a:t>. As of today, all normative work items but one have been completed to a minimum of 80%. </a:t>
            </a:r>
          </a:p>
          <a:p>
            <a:pPr marL="452438" indent="-452438" algn="just" eaLnBrk="0" fontAlgn="base" hangingPunct="0">
              <a:spcBef>
                <a:spcPct val="20000"/>
              </a:spcBef>
              <a:spcAft>
                <a:spcPct val="0"/>
              </a:spcAft>
              <a:buBlip>
                <a:blip r:embed="rId2"/>
              </a:buBlip>
            </a:pPr>
            <a:endParaRPr lang="en-US" dirty="0">
              <a:ea typeface="MS PGothic" panose="020B0600070205080204" pitchFamily="34" charset="-128"/>
            </a:endParaRPr>
          </a:p>
          <a:p>
            <a:pPr marL="452438" indent="-452438" eaLnBrk="0" fontAlgn="base" hangingPunct="0">
              <a:spcBef>
                <a:spcPct val="20000"/>
              </a:spcBef>
              <a:spcAft>
                <a:spcPct val="0"/>
              </a:spcAft>
              <a:buBlip>
                <a:blip r:embed="rId2"/>
              </a:buBlip>
            </a:pPr>
            <a:endParaRPr lang="en-US" sz="2800" dirty="0">
              <a:ea typeface="MS PGothic" panose="020B0600070205080204" pitchFamily="34" charset="-128"/>
            </a:endParaRP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835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err="1"/>
              <a:t>Introduction</a:t>
            </a:r>
            <a:endParaRPr lang="nl-NL" sz="4800" b="1" dirty="0"/>
          </a:p>
        </p:txBody>
      </p:sp>
      <p:pic>
        <p:nvPicPr>
          <p:cNvPr id="5" name="Picture 4">
            <a:extLst>
              <a:ext uri="{FF2B5EF4-FFF2-40B4-BE49-F238E27FC236}">
                <a16:creationId xmlns:a16="http://schemas.microsoft.com/office/drawing/2014/main" id="{A1E80702-5426-4775-BE97-D3C9CF132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5672" y="1732583"/>
            <a:ext cx="4339389" cy="3685986"/>
          </a:xfrm>
          <a:prstGeom prst="rect">
            <a:avLst/>
          </a:prstGeom>
        </p:spPr>
      </p:pic>
      <p:sp>
        <p:nvSpPr>
          <p:cNvPr id="8" name="TextBox 7">
            <a:extLst>
              <a:ext uri="{FF2B5EF4-FFF2-40B4-BE49-F238E27FC236}">
                <a16:creationId xmlns:a16="http://schemas.microsoft.com/office/drawing/2014/main" id="{EC5E1D16-B346-420C-8469-2A5C85870919}"/>
              </a:ext>
            </a:extLst>
          </p:cNvPr>
          <p:cNvSpPr txBox="1"/>
          <p:nvPr/>
        </p:nvSpPr>
        <p:spPr>
          <a:xfrm>
            <a:off x="7804484" y="5478569"/>
            <a:ext cx="3729788" cy="292388"/>
          </a:xfrm>
          <a:prstGeom prst="rect">
            <a:avLst/>
          </a:prstGeom>
          <a:noFill/>
        </p:spPr>
        <p:txBody>
          <a:bodyPr wrap="square" rtlCol="0">
            <a:spAutoFit/>
          </a:bodyPr>
          <a:lstStyle/>
          <a:p>
            <a:r>
              <a:rPr lang="en-US" sz="1300" dirty="0"/>
              <a:t>List of RAN Rel-18 topic email discussions </a:t>
            </a:r>
            <a:r>
              <a:rPr lang="en-US" sz="1300" dirty="0">
                <a:hlinkClick r:id="rId4"/>
              </a:rPr>
              <a:t>RP-212657</a:t>
            </a:r>
            <a:endParaRPr lang="en-US" sz="1300" dirty="0"/>
          </a:p>
        </p:txBody>
      </p:sp>
    </p:spTree>
    <p:extLst>
      <p:ext uri="{BB962C8B-B14F-4D97-AF65-F5344CB8AC3E}">
        <p14:creationId xmlns:p14="http://schemas.microsoft.com/office/powerpoint/2010/main" val="40619917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643023126"/>
              </p:ext>
            </p:extLst>
          </p:nvPr>
        </p:nvGraphicFramePr>
        <p:xfrm>
          <a:off x="487738" y="1253643"/>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Support for Service Function Chaining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Ellen Liao (Intel)</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r>
                        <a:rPr lang="en-US" sz="1800" kern="1200" dirty="0">
                          <a:solidFill>
                            <a:schemeClr val="tx1"/>
                          </a:solidFill>
                          <a:effectLst/>
                          <a:latin typeface="+mn-lt"/>
                          <a:ea typeface="+mn-ea"/>
                          <a:cs typeface="+mn-cs"/>
                        </a:rPr>
                        <a:t>clause 6.35</a:t>
                      </a:r>
                      <a:r>
                        <a:rPr lang="de-DE" sz="1800" kern="1200" dirty="0">
                          <a:solidFill>
                            <a:schemeClr val="tx1"/>
                          </a:solidFill>
                          <a:latin typeface="+mn-lt"/>
                          <a:ea typeface="+mn-ea"/>
                          <a:cs typeface="+mn-cs"/>
                        </a:rPr>
                        <a:t>)</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This work item enables enhancement of service function chaining for 5G networks beyond the requirements for FMSS in TS 22.101, the network operator defines service function chaining policies for service function chaining to steer the traffic associated to the application and its users on per UE basis to appropriate ordered service functions. The corresponding service support of service function management and charging aspects for 5G network are also specified.</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8" name="Content Placeholder 6">
            <a:extLst>
              <a:ext uri="{FF2B5EF4-FFF2-40B4-BE49-F238E27FC236}">
                <a16:creationId xmlns:a16="http://schemas.microsoft.com/office/drawing/2014/main" id="{DD21D713-BDA2-4C44-A90E-3148EA71A391}"/>
              </a:ext>
            </a:extLst>
          </p:cNvPr>
          <p:cNvGraphicFramePr>
            <a:graphicFrameLocks noGrp="1"/>
          </p:cNvGraphicFramePr>
          <p:nvPr>
            <p:ph idx="1"/>
            <p:extLst>
              <p:ext uri="{D42A27DB-BD31-4B8C-83A1-F6EECF244321}">
                <p14:modId xmlns:p14="http://schemas.microsoft.com/office/powerpoint/2010/main" val="315895848"/>
              </p:ext>
            </p:extLst>
          </p:nvPr>
        </p:nvGraphicFramePr>
        <p:xfrm>
          <a:off x="487738" y="3982395"/>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Data Integrity in 5GS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Qun Wei (China </a:t>
                      </a:r>
                      <a:r>
                        <a:rPr lang="fr-FR" sz="1800" kern="1200" dirty="0" err="1">
                          <a:solidFill>
                            <a:schemeClr val="tx1"/>
                          </a:solidFill>
                          <a:effectLst/>
                          <a:latin typeface="+mn-lt"/>
                          <a:ea typeface="+mn-ea"/>
                          <a:cs typeface="+mn-cs"/>
                        </a:rPr>
                        <a:t>Unicom</a:t>
                      </a:r>
                      <a:r>
                        <a:rPr lang="fr-FR"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dirty="0"/>
                        <a:t>Data Integrity adds </a:t>
                      </a:r>
                      <a:r>
                        <a:rPr lang="en-US" sz="1800" kern="1200" dirty="0">
                          <a:solidFill>
                            <a:schemeClr val="tx1"/>
                          </a:solidFill>
                          <a:effectLst/>
                          <a:latin typeface="+mn-lt"/>
                          <a:ea typeface="+mn-ea"/>
                          <a:cs typeface="+mn-cs"/>
                        </a:rPr>
                        <a:t>requirements of data integrity verification service on the 5G system, in order to fulfill the demand such as supply chain finance and insurance, etc., which have strict requirements for services that employ IoT device communication for data integrity.</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9692190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217506237"/>
              </p:ext>
            </p:extLst>
          </p:nvPr>
        </p:nvGraphicFramePr>
        <p:xfrm>
          <a:off x="384662" y="1464196"/>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Signal Level Enhanced Network Selection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Kurt</a:t>
                      </a:r>
                      <a:r>
                        <a:rPr lang="fr-FR" sz="1800" kern="1200" baseline="0" dirty="0">
                          <a:solidFill>
                            <a:schemeClr val="tx1"/>
                          </a:solidFill>
                          <a:effectLst/>
                          <a:latin typeface="+mn-lt"/>
                          <a:ea typeface="+mn-ea"/>
                          <a:cs typeface="+mn-cs"/>
                        </a:rPr>
                        <a:t> Bischinger (Deutsche Telekom)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 to TS 22.011 (clause 3.2.2)</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r>
                        <a:rPr lang="en-GB" sz="1600" kern="1200" dirty="0">
                          <a:solidFill>
                            <a:schemeClr val="tx1"/>
                          </a:solidFill>
                          <a:effectLst/>
                          <a:latin typeface="+mn-lt"/>
                          <a:ea typeface="+mn-ea"/>
                          <a:cs typeface="+mn-cs"/>
                        </a:rPr>
                        <a:t>For certain</a:t>
                      </a:r>
                      <a:r>
                        <a:rPr lang="en-GB" sz="1600" kern="1200" baseline="0" dirty="0">
                          <a:solidFill>
                            <a:schemeClr val="tx1"/>
                          </a:solidFill>
                          <a:effectLst/>
                          <a:latin typeface="+mn-lt"/>
                          <a:ea typeface="+mn-ea"/>
                          <a:cs typeface="+mn-cs"/>
                        </a:rPr>
                        <a:t> UEs i</a:t>
                      </a:r>
                      <a:r>
                        <a:rPr lang="en-GB" sz="1600" kern="1200" dirty="0">
                          <a:solidFill>
                            <a:schemeClr val="tx1"/>
                          </a:solidFill>
                          <a:effectLst/>
                          <a:latin typeface="+mn-lt"/>
                          <a:ea typeface="+mn-ea"/>
                          <a:cs typeface="+mn-cs"/>
                        </a:rPr>
                        <a:t>ntroducing an Operator controlled signal threshold per access technology on the USIM</a:t>
                      </a:r>
                      <a:r>
                        <a:rPr lang="en-GB" sz="1600" kern="1200" baseline="0" dirty="0">
                          <a:solidFill>
                            <a:schemeClr val="tx1"/>
                          </a:solidFill>
                          <a:effectLst/>
                          <a:latin typeface="+mn-lt"/>
                          <a:ea typeface="+mn-ea"/>
                          <a:cs typeface="+mn-cs"/>
                        </a:rPr>
                        <a:t> to</a:t>
                      </a:r>
                      <a:r>
                        <a:rPr lang="en-GB" sz="1600" kern="1200" dirty="0">
                          <a:solidFill>
                            <a:schemeClr val="tx1"/>
                          </a:solidFill>
                          <a:effectLst/>
                          <a:latin typeface="+mn-lt"/>
                          <a:ea typeface="+mn-ea"/>
                          <a:cs typeface="+mn-cs"/>
                        </a:rPr>
                        <a:t> enhance the automatic network selection procedures in that way that in case the threshold is set in a first iteration the UE additionally applies the threshold as an additional criterion in each step of the network selection process,</a:t>
                      </a:r>
                      <a:r>
                        <a:rPr lang="en-GB" sz="1600" kern="1200" baseline="0" dirty="0">
                          <a:solidFill>
                            <a:schemeClr val="tx1"/>
                          </a:solidFill>
                          <a:effectLst/>
                          <a:latin typeface="+mn-lt"/>
                          <a:ea typeface="+mn-ea"/>
                          <a:cs typeface="+mn-cs"/>
                        </a:rPr>
                        <a:t> and </a:t>
                      </a:r>
                      <a:r>
                        <a:rPr lang="en-GB" sz="1600" kern="1200" dirty="0">
                          <a:solidFill>
                            <a:schemeClr val="tx1"/>
                          </a:solidFill>
                          <a:effectLst/>
                          <a:latin typeface="+mn-lt"/>
                          <a:ea typeface="+mn-ea"/>
                          <a:cs typeface="+mn-cs"/>
                        </a:rPr>
                        <a:t>if registration cannot be achieved during the first iteration a second iteration of the process is performed as today, i.e. without applying the Operator controlled signal threshold</a:t>
                      </a:r>
                      <a:r>
                        <a:rPr lang="de-DE" sz="1600" kern="1200" dirty="0">
                          <a:solidFill>
                            <a:schemeClr val="tx1"/>
                          </a:solidFill>
                          <a:effectLst/>
                          <a:latin typeface="+mn-lt"/>
                          <a:ea typeface="+mn-ea"/>
                          <a:cs typeface="+mn-cs"/>
                        </a:rPr>
                        <a:t>.</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620904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427580" y="309509"/>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6" name="Content Placeholder 6">
            <a:extLst>
              <a:ext uri="{FF2B5EF4-FFF2-40B4-BE49-F238E27FC236}">
                <a16:creationId xmlns:a16="http://schemas.microsoft.com/office/drawing/2014/main" id="{D201A041-BD1F-4E92-BB51-0320EBA0D37C}"/>
              </a:ext>
            </a:extLst>
          </p:cNvPr>
          <p:cNvGraphicFramePr>
            <a:graphicFrameLocks/>
          </p:cNvGraphicFramePr>
          <p:nvPr/>
        </p:nvGraphicFramePr>
        <p:xfrm>
          <a:off x="427580" y="1457075"/>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Evolution of IMS Multimedia Telephony Service</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Hu Yue (China Mobile)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22.873</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lvl="0" algn="just" hangingPunct="0"/>
                      <a:r>
                        <a:rPr lang="nl-NL" sz="1800" dirty="0"/>
                        <a:t>This work introduces the </a:t>
                      </a:r>
                      <a:r>
                        <a:rPr lang="en-GB" sz="1800" kern="1200" dirty="0">
                          <a:solidFill>
                            <a:schemeClr val="tx1"/>
                          </a:solidFill>
                          <a:effectLst/>
                          <a:latin typeface="+mn-lt"/>
                          <a:ea typeface="+mn-ea"/>
                          <a:cs typeface="+mn-cs"/>
                        </a:rPr>
                        <a:t>support for AR telephony communication and support for 3rd parties (e.g. enterprise) to securely demonstrate to the called party that the caller (e.g. employee) is authorized to use or reference specific business information when placing a call.</a:t>
                      </a:r>
                      <a:endParaRPr lang="nl-NL"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0251669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895474"/>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Service Exposure Interfaces for Industry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Joachim W. </a:t>
                      </a:r>
                      <a:r>
                        <a:rPr lang="en-GB" sz="1800" kern="1200" dirty="0" err="1">
                          <a:solidFill>
                            <a:schemeClr val="tx1"/>
                          </a:solidFill>
                          <a:effectLst/>
                          <a:latin typeface="+mn-lt"/>
                          <a:ea typeface="+mn-ea"/>
                          <a:cs typeface="+mn-cs"/>
                        </a:rPr>
                        <a:t>Walewski</a:t>
                      </a:r>
                      <a:r>
                        <a:rPr lang="en-GB" sz="1800" kern="1200" dirty="0">
                          <a:solidFill>
                            <a:schemeClr val="tx1"/>
                          </a:solidFill>
                          <a:effectLst/>
                          <a:latin typeface="+mn-lt"/>
                          <a:ea typeface="+mn-ea"/>
                          <a:cs typeface="+mn-cs"/>
                        </a:rPr>
                        <a:t> (Siemens)</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This work updates TS 22.261 following the results of the gap analysis done against the updated  version of the document  </a:t>
                      </a:r>
                      <a:r>
                        <a:rPr lang="en-GB" sz="1800" u="sng" kern="1200" dirty="0">
                          <a:solidFill>
                            <a:schemeClr val="tx1"/>
                          </a:solidFill>
                          <a:effectLst/>
                          <a:latin typeface="+mn-lt"/>
                          <a:ea typeface="+mn-ea"/>
                          <a:cs typeface="+mn-cs"/>
                          <a:hlinkClick r:id="rId2"/>
                        </a:rPr>
                        <a:t>“Exposure of 5G Capabilities for Connected Industries and Automation Applications”</a:t>
                      </a:r>
                      <a:r>
                        <a:rPr lang="en-GB" sz="1800" kern="1200" dirty="0">
                          <a:solidFill>
                            <a:schemeClr val="tx1"/>
                          </a:solidFill>
                          <a:effectLst/>
                          <a:latin typeface="+mn-lt"/>
                          <a:ea typeface="+mn-ea"/>
                          <a:cs typeface="+mn-cs"/>
                        </a:rPr>
                        <a:t> from 5G Alliance for Connected Industries and Automation (5G-ACIA).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A8996C57-2447-4F67-BF55-86D777DF5C54}"/>
              </a:ext>
            </a:extLst>
          </p:cNvPr>
          <p:cNvGraphicFramePr>
            <a:graphicFrameLocks/>
          </p:cNvGraphicFramePr>
          <p:nvPr/>
        </p:nvGraphicFramePr>
        <p:xfrm>
          <a:off x="427580" y="1554532"/>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FRMCS Evolution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Guillaume </a:t>
                      </a:r>
                      <a:r>
                        <a:rPr lang="fr-FR" sz="1800" kern="1200" dirty="0" err="1">
                          <a:solidFill>
                            <a:schemeClr val="tx1"/>
                          </a:solidFill>
                          <a:effectLst/>
                          <a:latin typeface="+mn-lt"/>
                          <a:ea typeface="+mn-ea"/>
                          <a:cs typeface="+mn-cs"/>
                        </a:rPr>
                        <a:t>Gach</a:t>
                      </a:r>
                      <a:r>
                        <a:rPr lang="fr-FR" sz="1800" kern="1200" dirty="0">
                          <a:solidFill>
                            <a:schemeClr val="tx1"/>
                          </a:solidFill>
                          <a:effectLst/>
                          <a:latin typeface="+mn-lt"/>
                          <a:ea typeface="+mn-ea"/>
                          <a:cs typeface="+mn-cs"/>
                        </a:rPr>
                        <a:t> (UIC)</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TR 22.989</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indent="0" algn="just" hangingPunct="0">
                        <a:buNone/>
                      </a:pPr>
                      <a:r>
                        <a:rPr lang="en-GB" sz="1800" kern="1200" dirty="0">
                          <a:solidFill>
                            <a:schemeClr val="tx1"/>
                          </a:solidFill>
                          <a:effectLst/>
                          <a:latin typeface="+mn-lt"/>
                          <a:ea typeface="+mn-ea"/>
                          <a:cs typeface="+mn-cs"/>
                        </a:rPr>
                        <a:t>SA1 has </a:t>
                      </a:r>
                      <a:r>
                        <a:rPr lang="en-US" sz="1800" kern="1200" dirty="0">
                          <a:solidFill>
                            <a:schemeClr val="tx1"/>
                          </a:solidFill>
                          <a:effectLst/>
                          <a:latin typeface="+mn-lt"/>
                          <a:ea typeface="+mn-ea"/>
                          <a:cs typeface="+mn-cs"/>
                        </a:rPr>
                        <a:t>refined existing critical applications related use cases coming from a gap analysis between the newly released set of UIC FRMCS specifications and latest version of TR 22.989 (e.g., Railway emergency communication, Inviting-a-user-to a voice communication), limited to use cases in on-network mode.</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076695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nvGraphicFramePr>
        <p:xfrm>
          <a:off x="427580" y="1053212"/>
          <a:ext cx="10819296" cy="2096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Sharing Administrative Configuration between Interconnected MCX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Jens </a:t>
                      </a:r>
                      <a:r>
                        <a:rPr lang="fr-FR" sz="1400" kern="1200" dirty="0" err="1">
                          <a:solidFill>
                            <a:schemeClr val="tx1"/>
                          </a:solidFill>
                          <a:effectLst/>
                          <a:latin typeface="+mn-lt"/>
                          <a:ea typeface="+mn-ea"/>
                          <a:cs typeface="+mn-cs"/>
                        </a:rPr>
                        <a:t>Toobe</a:t>
                      </a:r>
                      <a:r>
                        <a:rPr lang="fr-FR" sz="1400" kern="1200" dirty="0">
                          <a:solidFill>
                            <a:schemeClr val="tx1"/>
                          </a:solidFill>
                          <a:effectLst/>
                          <a:latin typeface="+mn-lt"/>
                          <a:ea typeface="+mn-ea"/>
                          <a:cs typeface="+mn-cs"/>
                        </a:rPr>
                        <a:t> (BDBOS)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TR 22.881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algn="just"/>
                      <a:r>
                        <a:rPr lang="en-GB" sz="1400" kern="1200" dirty="0">
                          <a:solidFill>
                            <a:schemeClr val="tx1"/>
                          </a:solidFill>
                          <a:effectLst/>
                          <a:latin typeface="+mn-lt"/>
                          <a:ea typeface="+mn-ea"/>
                          <a:cs typeface="+mn-cs"/>
                        </a:rPr>
                        <a:t>Mission Critical Organizations can deploy their own 3GPP standardized mobile, local, countrywide or national broadband mission critical communications systems. In order to grant visiting MCX Service Users access to a Partner MCX Service System and its services, a mechanism is required, which allows the exchange of administrative configuration between connected MCX Service Systems.  This work introduces enhancement of architecture and protocols to allow the exchange of administrative information between connected MCX Service systems.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149463"/>
          <a:ext cx="10819296" cy="196069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Ad Hoc Group Communication in Mission Critical Services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Erik Guttman (Samsung)</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GB" sz="1400" kern="1200" dirty="0">
                          <a:solidFill>
                            <a:schemeClr val="tx1"/>
                          </a:solidFill>
                          <a:effectLst/>
                          <a:latin typeface="+mn-lt"/>
                          <a:ea typeface="+mn-ea"/>
                          <a:cs typeface="+mn-cs"/>
                        </a:rPr>
                        <a:t>This work introduce the support for Ad hoc Group communication feature as part of MCX Services and thereby available for MCPTT, </a:t>
                      </a:r>
                      <a:r>
                        <a:rPr lang="en-GB" sz="1400" kern="1200" dirty="0" err="1">
                          <a:solidFill>
                            <a:schemeClr val="tx1"/>
                          </a:solidFill>
                          <a:effectLst/>
                          <a:latin typeface="+mn-lt"/>
                          <a:ea typeface="+mn-ea"/>
                          <a:cs typeface="+mn-cs"/>
                        </a:rPr>
                        <a:t>MCVideo</a:t>
                      </a:r>
                      <a:r>
                        <a:rPr lang="en-GB" sz="1400" kern="1200" dirty="0">
                          <a:solidFill>
                            <a:schemeClr val="tx1"/>
                          </a:solidFill>
                          <a:effectLst/>
                          <a:latin typeface="+mn-lt"/>
                          <a:ea typeface="+mn-ea"/>
                          <a:cs typeface="+mn-cs"/>
                        </a:rPr>
                        <a:t> and </a:t>
                      </a:r>
                      <a:r>
                        <a:rPr lang="en-GB" sz="1400" kern="1200" dirty="0" err="1">
                          <a:solidFill>
                            <a:schemeClr val="tx1"/>
                          </a:solidFill>
                          <a:effectLst/>
                          <a:latin typeface="+mn-lt"/>
                          <a:ea typeface="+mn-ea"/>
                          <a:cs typeface="+mn-cs"/>
                        </a:rPr>
                        <a:t>MCData</a:t>
                      </a:r>
                      <a:r>
                        <a:rPr lang="en-GB" sz="1400" kern="1200" dirty="0">
                          <a:solidFill>
                            <a:schemeClr val="tx1"/>
                          </a:solidFill>
                          <a:effectLst/>
                          <a:latin typeface="+mn-lt"/>
                          <a:ea typeface="+mn-ea"/>
                          <a:cs typeface="+mn-cs"/>
                        </a:rPr>
                        <a:t>. Ad hoc Group communication will be treated as a type of MCX service Group communication and it supports the mechanism of call processing and call termination identical to MCX service Group communication.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nvGraphicFramePr>
        <p:xfrm>
          <a:off x="427580" y="4814415"/>
          <a:ext cx="10819296" cy="1980746"/>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9904">
                <a:tc gridSpan="4">
                  <a:txBody>
                    <a:bodyPr/>
                    <a:lstStyle/>
                    <a:p>
                      <a:pPr marL="0" indent="0">
                        <a:buNone/>
                      </a:pPr>
                      <a:r>
                        <a:rPr lang="en-US" sz="1800" b="1" dirty="0"/>
                        <a:t>MPS when Access to EPC/5GC is WLAN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Ray Singh (</a:t>
                      </a:r>
                      <a:r>
                        <a:rPr lang="en-GB" sz="1600" kern="1200" dirty="0" err="1">
                          <a:solidFill>
                            <a:schemeClr val="tx1"/>
                          </a:solidFill>
                          <a:effectLst/>
                          <a:latin typeface="+mn-lt"/>
                          <a:ea typeface="+mn-ea"/>
                          <a:cs typeface="+mn-cs"/>
                        </a:rPr>
                        <a:t>Peraton</a:t>
                      </a:r>
                      <a:r>
                        <a:rPr lang="en-GB" sz="1600" kern="1200" dirty="0">
                          <a:solidFill>
                            <a:schemeClr val="tx1"/>
                          </a:solidFill>
                          <a:effectLst/>
                          <a:latin typeface="+mn-lt"/>
                          <a:ea typeface="+mn-ea"/>
                          <a:cs typeface="+mn-cs"/>
                        </a:rPr>
                        <a:t> Labs)</a:t>
                      </a:r>
                      <a:endParaRPr lang="nl-N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22.153 (new clause)</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endParaRPr lang="nl-NL" sz="1200" b="1" dirty="0"/>
                    </a:p>
                  </a:txBody>
                  <a:tcPr/>
                </a:tc>
                <a:tc gridSpan="3">
                  <a:txBody>
                    <a:bodyPr/>
                    <a:lstStyle/>
                    <a:p>
                      <a:pPr marL="0" indent="0" algn="just" hangingPunct="0">
                        <a:buNone/>
                      </a:pPr>
                      <a:r>
                        <a:rPr lang="en-US" sz="1400" dirty="0"/>
                        <a:t>This work introduces support MPS communications when the access to the EPC/5GC is WLAN.  Support of MPS when the UE has WLAN access is important during certain disaster scenarios such as when 3GPP access networks (LTE and NR) are not unavailable or degraded. In some cases, WLAN may be the only available access (e.g., inside buildings, hotels, airports, malls and stadiums) and therefore critical for MPS communications.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065993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A6F304-12DA-4758-83C5-52A89D426552}"/>
              </a:ext>
            </a:extLst>
          </p:cNvPr>
          <p:cNvSpPr/>
          <p:nvPr/>
        </p:nvSpPr>
        <p:spPr>
          <a:xfrm>
            <a:off x="9525" y="203876"/>
            <a:ext cx="1221073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0B87C2B-90A3-4463-AC4D-E0E20DCC5430}"/>
              </a:ext>
            </a:extLst>
          </p:cNvPr>
          <p:cNvSpPr/>
          <p:nvPr/>
        </p:nvSpPr>
        <p:spPr>
          <a:xfrm>
            <a:off x="5403052" y="1470424"/>
            <a:ext cx="586597" cy="4734041"/>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38" name="TextBox 137">
            <a:extLst>
              <a:ext uri="{FF2B5EF4-FFF2-40B4-BE49-F238E27FC236}">
                <a16:creationId xmlns:a16="http://schemas.microsoft.com/office/drawing/2014/main" id="{4AC2FC80-644C-4D55-BC69-2DEFACED45FE}"/>
              </a:ext>
            </a:extLst>
          </p:cNvPr>
          <p:cNvSpPr txBox="1"/>
          <p:nvPr/>
        </p:nvSpPr>
        <p:spPr>
          <a:xfrm rot="17974961">
            <a:off x="9899154" y="513418"/>
            <a:ext cx="1888915" cy="276999"/>
          </a:xfrm>
          <a:prstGeom prst="rect">
            <a:avLst/>
          </a:prstGeom>
          <a:noFill/>
        </p:spPr>
        <p:txBody>
          <a:bodyPr wrap="square" rtlCol="0">
            <a:spAutoFit/>
          </a:bodyPr>
          <a:lstStyle/>
          <a:p>
            <a:pPr>
              <a:defRPr/>
            </a:pPr>
            <a:r>
              <a:rPr lang="en-US" altLang="en-US" sz="1200" dirty="0" err="1"/>
              <a:t>RedCap</a:t>
            </a:r>
            <a:r>
              <a:rPr lang="en-US" altLang="en-US" sz="1200" dirty="0"/>
              <a:t> evolution </a:t>
            </a:r>
          </a:p>
        </p:txBody>
      </p:sp>
      <p:sp>
        <p:nvSpPr>
          <p:cNvPr id="144" name="TextBox 143">
            <a:extLst>
              <a:ext uri="{FF2B5EF4-FFF2-40B4-BE49-F238E27FC236}">
                <a16:creationId xmlns:a16="http://schemas.microsoft.com/office/drawing/2014/main" id="{D4B2AACE-7653-434D-938B-1A15A76D8067}"/>
              </a:ext>
            </a:extLst>
          </p:cNvPr>
          <p:cNvSpPr txBox="1"/>
          <p:nvPr/>
        </p:nvSpPr>
        <p:spPr>
          <a:xfrm rot="17978908">
            <a:off x="8802292" y="583134"/>
            <a:ext cx="1502683" cy="461665"/>
          </a:xfrm>
          <a:prstGeom prst="rect">
            <a:avLst/>
          </a:prstGeom>
          <a:noFill/>
        </p:spPr>
        <p:txBody>
          <a:bodyPr wrap="square" rtlCol="0">
            <a:spAutoFit/>
          </a:bodyPr>
          <a:lstStyle/>
          <a:p>
            <a:pPr>
              <a:defRPr/>
            </a:pPr>
            <a:r>
              <a:rPr lang="en-US" altLang="en-US" sz="1200" dirty="0"/>
              <a:t>Expanded and improved Positioning</a:t>
            </a:r>
          </a:p>
        </p:txBody>
      </p:sp>
      <p:sp>
        <p:nvSpPr>
          <p:cNvPr id="34" name="Rectangle 33">
            <a:extLst>
              <a:ext uri="{FF2B5EF4-FFF2-40B4-BE49-F238E27FC236}">
                <a16:creationId xmlns:a16="http://schemas.microsoft.com/office/drawing/2014/main" id="{5D2E1AF0-B642-4F49-BEA8-41C39CEB5111}"/>
              </a:ext>
            </a:extLst>
          </p:cNvPr>
          <p:cNvSpPr/>
          <p:nvPr/>
        </p:nvSpPr>
        <p:spPr>
          <a:xfrm>
            <a:off x="11260213" y="1478279"/>
            <a:ext cx="586597" cy="4721404"/>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p>
        </p:txBody>
      </p:sp>
      <p:sp>
        <p:nvSpPr>
          <p:cNvPr id="32" name="Rectangle 31">
            <a:extLst>
              <a:ext uri="{FF2B5EF4-FFF2-40B4-BE49-F238E27FC236}">
                <a16:creationId xmlns:a16="http://schemas.microsoft.com/office/drawing/2014/main" id="{79047274-0BF2-4CAF-AF17-7943604081D4}"/>
              </a:ext>
            </a:extLst>
          </p:cNvPr>
          <p:cNvSpPr/>
          <p:nvPr/>
        </p:nvSpPr>
        <p:spPr>
          <a:xfrm>
            <a:off x="10084020" y="1478279"/>
            <a:ext cx="586597" cy="4711292"/>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id="{52AE305A-6BE0-4E9A-9AB8-028ADADA75EB}"/>
              </a:ext>
            </a:extLst>
          </p:cNvPr>
          <p:cNvSpPr/>
          <p:nvPr/>
        </p:nvSpPr>
        <p:spPr>
          <a:xfrm>
            <a:off x="8904112" y="1478279"/>
            <a:ext cx="586597" cy="4711292"/>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id="{62E0E209-3A35-4188-B53F-555329A87F3A}"/>
              </a:ext>
            </a:extLst>
          </p:cNvPr>
          <p:cNvSpPr/>
          <p:nvPr/>
        </p:nvSpPr>
        <p:spPr>
          <a:xfrm>
            <a:off x="7730560" y="1467229"/>
            <a:ext cx="586597" cy="4721404"/>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id="{5A78FAC9-2EDA-448F-9D60-69D262BED52D}"/>
              </a:ext>
            </a:extLst>
          </p:cNvPr>
          <p:cNvSpPr/>
          <p:nvPr/>
        </p:nvSpPr>
        <p:spPr>
          <a:xfrm>
            <a:off x="6558586" y="1462002"/>
            <a:ext cx="586597" cy="472618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5" name="Rectangle 14">
            <a:extLst>
              <a:ext uri="{FF2B5EF4-FFF2-40B4-BE49-F238E27FC236}">
                <a16:creationId xmlns:a16="http://schemas.microsoft.com/office/drawing/2014/main" id="{4444B88A-952A-4D06-B1FD-E509A7CDA868}"/>
              </a:ext>
            </a:extLst>
          </p:cNvPr>
          <p:cNvSpPr/>
          <p:nvPr/>
        </p:nvSpPr>
        <p:spPr>
          <a:xfrm>
            <a:off x="4211336" y="1462003"/>
            <a:ext cx="586597" cy="4726186"/>
          </a:xfrm>
          <a:prstGeom prst="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nl-NL" dirty="0"/>
          </a:p>
        </p:txBody>
      </p:sp>
      <p:cxnSp>
        <p:nvCxnSpPr>
          <p:cNvPr id="5" name="Straight Connector 4">
            <a:extLst>
              <a:ext uri="{FF2B5EF4-FFF2-40B4-BE49-F238E27FC236}">
                <a16:creationId xmlns:a16="http://schemas.microsoft.com/office/drawing/2014/main" id="{351CA1EB-DF3B-4B6A-B44F-486CFD0609A4}"/>
              </a:ext>
            </a:extLst>
          </p:cNvPr>
          <p:cNvCxnSpPr>
            <a:cxnSpLocks/>
          </p:cNvCxnSpPr>
          <p:nvPr/>
        </p:nvCxnSpPr>
        <p:spPr>
          <a:xfrm>
            <a:off x="228580" y="1455151"/>
            <a:ext cx="11617704" cy="401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1BBE3FD-D040-4A62-A949-BF57711FAB7F}"/>
              </a:ext>
            </a:extLst>
          </p:cNvPr>
          <p:cNvCxnSpPr>
            <a:cxnSpLocks/>
          </p:cNvCxnSpPr>
          <p:nvPr/>
        </p:nvCxnSpPr>
        <p:spPr>
          <a:xfrm>
            <a:off x="228580" y="1848615"/>
            <a:ext cx="11617704" cy="6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E0F8D67-A67E-431D-80D3-156B21F78F58}"/>
              </a:ext>
            </a:extLst>
          </p:cNvPr>
          <p:cNvCxnSpPr>
            <a:cxnSpLocks/>
          </p:cNvCxnSpPr>
          <p:nvPr/>
        </p:nvCxnSpPr>
        <p:spPr>
          <a:xfrm>
            <a:off x="228580" y="2191579"/>
            <a:ext cx="11617704" cy="84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A881EB3-CFD5-4FE4-AA98-8EA3CF4A9FEB}"/>
              </a:ext>
            </a:extLst>
          </p:cNvPr>
          <p:cNvCxnSpPr>
            <a:cxnSpLocks/>
          </p:cNvCxnSpPr>
          <p:nvPr/>
        </p:nvCxnSpPr>
        <p:spPr>
          <a:xfrm flipV="1">
            <a:off x="228580" y="2530446"/>
            <a:ext cx="11617704" cy="369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DEA6E75-63CD-4FD7-B911-C2CED5089F7E}"/>
              </a:ext>
            </a:extLst>
          </p:cNvPr>
          <p:cNvCxnSpPr>
            <a:cxnSpLocks/>
          </p:cNvCxnSpPr>
          <p:nvPr/>
        </p:nvCxnSpPr>
        <p:spPr>
          <a:xfrm flipV="1">
            <a:off x="167552" y="2895613"/>
            <a:ext cx="11678732" cy="29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C2D01A8-7A3F-44A6-9FA2-8A1D77323EAE}"/>
              </a:ext>
            </a:extLst>
          </p:cNvPr>
          <p:cNvCxnSpPr>
            <a:cxnSpLocks/>
          </p:cNvCxnSpPr>
          <p:nvPr/>
        </p:nvCxnSpPr>
        <p:spPr>
          <a:xfrm>
            <a:off x="167552" y="3237483"/>
            <a:ext cx="11678732" cy="362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625B802-D4DF-4928-950A-FABF016ED8AC}"/>
              </a:ext>
            </a:extLst>
          </p:cNvPr>
          <p:cNvCxnSpPr>
            <a:cxnSpLocks/>
          </p:cNvCxnSpPr>
          <p:nvPr/>
        </p:nvCxnSpPr>
        <p:spPr>
          <a:xfrm>
            <a:off x="167552" y="4158464"/>
            <a:ext cx="11653793" cy="109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66212E4-A93B-420D-8BEA-50A207D232DE}"/>
              </a:ext>
            </a:extLst>
          </p:cNvPr>
          <p:cNvCxnSpPr>
            <a:cxnSpLocks/>
          </p:cNvCxnSpPr>
          <p:nvPr/>
        </p:nvCxnSpPr>
        <p:spPr>
          <a:xfrm>
            <a:off x="155078" y="3632876"/>
            <a:ext cx="116531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325B8E6-E515-4488-837A-2DF5E31BEA51}"/>
              </a:ext>
            </a:extLst>
          </p:cNvPr>
          <p:cNvCxnSpPr>
            <a:cxnSpLocks/>
          </p:cNvCxnSpPr>
          <p:nvPr/>
        </p:nvCxnSpPr>
        <p:spPr>
          <a:xfrm flipV="1">
            <a:off x="4224124" y="318403"/>
            <a:ext cx="683160" cy="11578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91980FCA-3AA6-4557-A54D-5AC3DA3E2574}"/>
              </a:ext>
            </a:extLst>
          </p:cNvPr>
          <p:cNvSpPr txBox="1"/>
          <p:nvPr/>
        </p:nvSpPr>
        <p:spPr>
          <a:xfrm>
            <a:off x="117075" y="1503298"/>
            <a:ext cx="3712622" cy="338554"/>
          </a:xfrm>
          <a:prstGeom prst="rect">
            <a:avLst/>
          </a:prstGeom>
          <a:noFill/>
        </p:spPr>
        <p:txBody>
          <a:bodyPr wrap="square" rtlCol="0">
            <a:spAutoFit/>
          </a:bodyPr>
          <a:lstStyle/>
          <a:p>
            <a:r>
              <a:rPr lang="de-DE" sz="1600" dirty="0">
                <a:hlinkClick r:id="rId2" action="ppaction://hlinksldjump"/>
              </a:rPr>
              <a:t>AI/ML Model Transfer in 5GS </a:t>
            </a:r>
            <a:endParaRPr lang="de-DE" sz="1600" dirty="0"/>
          </a:p>
        </p:txBody>
      </p:sp>
      <p:cxnSp>
        <p:nvCxnSpPr>
          <p:cNvPr id="68" name="Straight Connector 67">
            <a:extLst>
              <a:ext uri="{FF2B5EF4-FFF2-40B4-BE49-F238E27FC236}">
                <a16:creationId xmlns:a16="http://schemas.microsoft.com/office/drawing/2014/main" id="{6EFDECB9-5C64-4680-982A-AB2D2B76482E}"/>
              </a:ext>
            </a:extLst>
          </p:cNvPr>
          <p:cNvCxnSpPr>
            <a:cxnSpLocks/>
          </p:cNvCxnSpPr>
          <p:nvPr/>
        </p:nvCxnSpPr>
        <p:spPr>
          <a:xfrm>
            <a:off x="193178" y="4596070"/>
            <a:ext cx="11617704" cy="184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4D4D16A1-9127-4B3F-B7B2-1E16A7E4902E}"/>
              </a:ext>
            </a:extLst>
          </p:cNvPr>
          <p:cNvCxnSpPr>
            <a:cxnSpLocks/>
          </p:cNvCxnSpPr>
          <p:nvPr/>
        </p:nvCxnSpPr>
        <p:spPr>
          <a:xfrm>
            <a:off x="213965" y="5219574"/>
            <a:ext cx="116484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575225DF-FC65-4489-8058-2C8EBC86EBB9}"/>
              </a:ext>
            </a:extLst>
          </p:cNvPr>
          <p:cNvSpPr txBox="1"/>
          <p:nvPr/>
        </p:nvSpPr>
        <p:spPr>
          <a:xfrm>
            <a:off x="117075" y="2565859"/>
            <a:ext cx="3679553" cy="338554"/>
          </a:xfrm>
          <a:prstGeom prst="rect">
            <a:avLst/>
          </a:prstGeom>
          <a:noFill/>
        </p:spPr>
        <p:txBody>
          <a:bodyPr wrap="square" rtlCol="0">
            <a:spAutoFit/>
          </a:bodyPr>
          <a:lstStyle/>
          <a:p>
            <a:r>
              <a:rPr lang="en-US" sz="1600" dirty="0">
                <a:hlinkClick r:id="rId3" action="ppaction://hlinksldjump"/>
              </a:rPr>
              <a:t>Ranging Services</a:t>
            </a:r>
            <a:endParaRPr lang="en-US" sz="1600" dirty="0"/>
          </a:p>
        </p:txBody>
      </p:sp>
      <p:cxnSp>
        <p:nvCxnSpPr>
          <p:cNvPr id="77" name="Straight Connector 76">
            <a:extLst>
              <a:ext uri="{FF2B5EF4-FFF2-40B4-BE49-F238E27FC236}">
                <a16:creationId xmlns:a16="http://schemas.microsoft.com/office/drawing/2014/main" id="{458B9B96-794E-4629-9E8A-DCCDAA9EB4AF}"/>
              </a:ext>
            </a:extLst>
          </p:cNvPr>
          <p:cNvCxnSpPr>
            <a:cxnSpLocks/>
          </p:cNvCxnSpPr>
          <p:nvPr/>
        </p:nvCxnSpPr>
        <p:spPr>
          <a:xfrm flipV="1">
            <a:off x="196127" y="5595289"/>
            <a:ext cx="11625218" cy="5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55868181-A53A-41DC-9976-2FFC0696F44E}"/>
              </a:ext>
            </a:extLst>
          </p:cNvPr>
          <p:cNvSpPr txBox="1"/>
          <p:nvPr/>
        </p:nvSpPr>
        <p:spPr>
          <a:xfrm>
            <a:off x="117075" y="2244670"/>
            <a:ext cx="3489142" cy="338554"/>
          </a:xfrm>
          <a:prstGeom prst="rect">
            <a:avLst/>
          </a:prstGeom>
          <a:noFill/>
        </p:spPr>
        <p:txBody>
          <a:bodyPr wrap="square" rtlCol="0">
            <a:spAutoFit/>
          </a:bodyPr>
          <a:lstStyle/>
          <a:p>
            <a:r>
              <a:rPr lang="en-GB" sz="1600" dirty="0">
                <a:hlinkClick r:id="rId4" action="ppaction://hlinksldjump"/>
              </a:rPr>
              <a:t>Personal IoT and Residential Networks</a:t>
            </a:r>
            <a:endParaRPr lang="en-GB" sz="1600" dirty="0"/>
          </a:p>
        </p:txBody>
      </p:sp>
      <p:sp>
        <p:nvSpPr>
          <p:cNvPr id="82" name="TextBox 81">
            <a:extLst>
              <a:ext uri="{FF2B5EF4-FFF2-40B4-BE49-F238E27FC236}">
                <a16:creationId xmlns:a16="http://schemas.microsoft.com/office/drawing/2014/main" id="{A03450B2-C905-45FB-840C-D1FC04F85BE2}"/>
              </a:ext>
            </a:extLst>
          </p:cNvPr>
          <p:cNvSpPr txBox="1"/>
          <p:nvPr/>
        </p:nvSpPr>
        <p:spPr>
          <a:xfrm>
            <a:off x="117075" y="4223612"/>
            <a:ext cx="4118298" cy="338554"/>
          </a:xfrm>
          <a:prstGeom prst="rect">
            <a:avLst/>
          </a:prstGeom>
          <a:noFill/>
        </p:spPr>
        <p:txBody>
          <a:bodyPr wrap="square" rtlCol="0">
            <a:spAutoFit/>
          </a:bodyPr>
          <a:lstStyle/>
          <a:p>
            <a:r>
              <a:rPr lang="en-US" sz="1600" dirty="0">
                <a:hlinkClick r:id="rId5" action="ppaction://hlinksldjump"/>
              </a:rPr>
              <a:t>Smart Energy and Infrastructure</a:t>
            </a:r>
            <a:endParaRPr lang="en-US" sz="1600" dirty="0"/>
          </a:p>
        </p:txBody>
      </p:sp>
      <p:sp>
        <p:nvSpPr>
          <p:cNvPr id="84" name="TextBox 83">
            <a:extLst>
              <a:ext uri="{FF2B5EF4-FFF2-40B4-BE49-F238E27FC236}">
                <a16:creationId xmlns:a16="http://schemas.microsoft.com/office/drawing/2014/main" id="{E752A37D-DED2-416E-832D-B588D953E450}"/>
              </a:ext>
            </a:extLst>
          </p:cNvPr>
          <p:cNvSpPr txBox="1"/>
          <p:nvPr/>
        </p:nvSpPr>
        <p:spPr>
          <a:xfrm>
            <a:off x="117075" y="2922245"/>
            <a:ext cx="3745236" cy="338554"/>
          </a:xfrm>
          <a:prstGeom prst="rect">
            <a:avLst/>
          </a:prstGeom>
          <a:noFill/>
        </p:spPr>
        <p:txBody>
          <a:bodyPr wrap="square" rtlCol="0">
            <a:spAutoFit/>
          </a:bodyPr>
          <a:lstStyle/>
          <a:p>
            <a:r>
              <a:rPr lang="en-US" sz="1600" dirty="0">
                <a:hlinkClick r:id="rId6" action="ppaction://hlinksldjump"/>
              </a:rPr>
              <a:t>Vehicle-Mounted Relays</a:t>
            </a:r>
            <a:endParaRPr lang="en-US" sz="1600" dirty="0"/>
          </a:p>
        </p:txBody>
      </p:sp>
      <p:sp>
        <p:nvSpPr>
          <p:cNvPr id="132" name="TextBox 131">
            <a:extLst>
              <a:ext uri="{FF2B5EF4-FFF2-40B4-BE49-F238E27FC236}">
                <a16:creationId xmlns:a16="http://schemas.microsoft.com/office/drawing/2014/main" id="{99BB61F7-2D99-4F8A-B9D3-9DF9AB4FFB8A}"/>
              </a:ext>
            </a:extLst>
          </p:cNvPr>
          <p:cNvSpPr txBox="1"/>
          <p:nvPr/>
        </p:nvSpPr>
        <p:spPr>
          <a:xfrm rot="18041753">
            <a:off x="10699369" y="584948"/>
            <a:ext cx="1339914" cy="461665"/>
          </a:xfrm>
          <a:prstGeom prst="rect">
            <a:avLst/>
          </a:prstGeom>
          <a:noFill/>
        </p:spPr>
        <p:txBody>
          <a:bodyPr wrap="square" rtlCol="0">
            <a:spAutoFit/>
          </a:bodyPr>
          <a:lstStyle>
            <a:defPPr>
              <a:defRPr lang="nl-NL"/>
            </a:defPPr>
            <a:lvl1pPr>
              <a:defRPr sz="1200"/>
            </a:lvl1pPr>
          </a:lstStyle>
          <a:p>
            <a:r>
              <a:rPr lang="en-US" altLang="en-US" dirty="0"/>
              <a:t>Uplink enhancements</a:t>
            </a:r>
          </a:p>
        </p:txBody>
      </p:sp>
      <p:sp>
        <p:nvSpPr>
          <p:cNvPr id="133" name="TextBox 132">
            <a:extLst>
              <a:ext uri="{FF2B5EF4-FFF2-40B4-BE49-F238E27FC236}">
                <a16:creationId xmlns:a16="http://schemas.microsoft.com/office/drawing/2014/main" id="{25630F12-8E35-4D79-AD72-493E538F2F7D}"/>
              </a:ext>
            </a:extLst>
          </p:cNvPr>
          <p:cNvSpPr txBox="1"/>
          <p:nvPr/>
        </p:nvSpPr>
        <p:spPr>
          <a:xfrm rot="18006629">
            <a:off x="5993758" y="530210"/>
            <a:ext cx="1430605" cy="461665"/>
          </a:xfrm>
          <a:prstGeom prst="rect">
            <a:avLst/>
          </a:prstGeom>
          <a:noFill/>
        </p:spPr>
        <p:txBody>
          <a:bodyPr wrap="square" rtlCol="0">
            <a:spAutoFit/>
          </a:bodyPr>
          <a:lstStyle/>
          <a:p>
            <a:pPr>
              <a:defRPr/>
            </a:pPr>
            <a:r>
              <a:rPr lang="en-US" altLang="en-US" sz="1200" dirty="0"/>
              <a:t>Mobility enhancements</a:t>
            </a:r>
          </a:p>
        </p:txBody>
      </p:sp>
      <p:sp>
        <p:nvSpPr>
          <p:cNvPr id="134" name="TextBox 133">
            <a:extLst>
              <a:ext uri="{FF2B5EF4-FFF2-40B4-BE49-F238E27FC236}">
                <a16:creationId xmlns:a16="http://schemas.microsoft.com/office/drawing/2014/main" id="{695E4760-A00F-4DC3-B7A7-0E5E57278164}"/>
              </a:ext>
            </a:extLst>
          </p:cNvPr>
          <p:cNvSpPr txBox="1"/>
          <p:nvPr/>
        </p:nvSpPr>
        <p:spPr>
          <a:xfrm rot="18002351">
            <a:off x="6467529" y="478709"/>
            <a:ext cx="1731345" cy="415498"/>
          </a:xfrm>
          <a:prstGeom prst="rect">
            <a:avLst/>
          </a:prstGeom>
          <a:noFill/>
        </p:spPr>
        <p:txBody>
          <a:bodyPr wrap="square" rtlCol="0">
            <a:spAutoFit/>
          </a:bodyPr>
          <a:lstStyle/>
          <a:p>
            <a:pPr>
              <a:defRPr/>
            </a:pPr>
            <a:r>
              <a:rPr lang="en-US" altLang="en-US" sz="1050" dirty="0"/>
              <a:t>Additional topological improvements (IAB &amp; VMR)</a:t>
            </a:r>
          </a:p>
        </p:txBody>
      </p:sp>
      <p:sp>
        <p:nvSpPr>
          <p:cNvPr id="135" name="TextBox 134">
            <a:extLst>
              <a:ext uri="{FF2B5EF4-FFF2-40B4-BE49-F238E27FC236}">
                <a16:creationId xmlns:a16="http://schemas.microsoft.com/office/drawing/2014/main" id="{484E48CA-BDE4-45DC-9FE9-4CC72FB88672}"/>
              </a:ext>
            </a:extLst>
          </p:cNvPr>
          <p:cNvSpPr txBox="1"/>
          <p:nvPr/>
        </p:nvSpPr>
        <p:spPr>
          <a:xfrm rot="18073351">
            <a:off x="7019570" y="686125"/>
            <a:ext cx="1581812" cy="276999"/>
          </a:xfrm>
          <a:prstGeom prst="rect">
            <a:avLst/>
          </a:prstGeom>
          <a:noFill/>
        </p:spPr>
        <p:txBody>
          <a:bodyPr wrap="square" rtlCol="0">
            <a:spAutoFit/>
          </a:bodyPr>
          <a:lstStyle>
            <a:defPPr>
              <a:defRPr lang="nl-NL"/>
            </a:defPPr>
          </a:lstStyle>
          <a:p>
            <a:pPr>
              <a:defRPr/>
            </a:pPr>
            <a:r>
              <a:rPr lang="en-US" altLang="en-US" sz="1200" dirty="0"/>
              <a:t>Enhancements for XR </a:t>
            </a:r>
          </a:p>
        </p:txBody>
      </p:sp>
      <p:sp>
        <p:nvSpPr>
          <p:cNvPr id="137" name="TextBox 136">
            <a:extLst>
              <a:ext uri="{FF2B5EF4-FFF2-40B4-BE49-F238E27FC236}">
                <a16:creationId xmlns:a16="http://schemas.microsoft.com/office/drawing/2014/main" id="{180C2E25-46C3-46E8-A12E-49ACADF88AAD}"/>
              </a:ext>
            </a:extLst>
          </p:cNvPr>
          <p:cNvSpPr txBox="1"/>
          <p:nvPr/>
        </p:nvSpPr>
        <p:spPr>
          <a:xfrm rot="18064649">
            <a:off x="5323114" y="600128"/>
            <a:ext cx="1464154" cy="461665"/>
          </a:xfrm>
          <a:prstGeom prst="rect">
            <a:avLst/>
          </a:prstGeom>
          <a:noFill/>
        </p:spPr>
        <p:txBody>
          <a:bodyPr wrap="square" rtlCol="0">
            <a:spAutoFit/>
          </a:bodyPr>
          <a:lstStyle/>
          <a:p>
            <a:pPr>
              <a:defRPr/>
            </a:pPr>
            <a:r>
              <a:rPr lang="en-US" altLang="en-US" sz="1200" dirty="0" err="1"/>
              <a:t>Sidelink</a:t>
            </a:r>
            <a:r>
              <a:rPr lang="en-US" altLang="en-US" sz="1200" dirty="0"/>
              <a:t> enhancements </a:t>
            </a:r>
          </a:p>
        </p:txBody>
      </p:sp>
      <p:sp>
        <p:nvSpPr>
          <p:cNvPr id="140" name="TextBox 139">
            <a:extLst>
              <a:ext uri="{FF2B5EF4-FFF2-40B4-BE49-F238E27FC236}">
                <a16:creationId xmlns:a16="http://schemas.microsoft.com/office/drawing/2014/main" id="{582431A2-99CA-4ED0-86B9-2865157AB0A0}"/>
              </a:ext>
            </a:extLst>
          </p:cNvPr>
          <p:cNvSpPr txBox="1"/>
          <p:nvPr/>
        </p:nvSpPr>
        <p:spPr>
          <a:xfrm rot="18005388">
            <a:off x="9409791" y="675467"/>
            <a:ext cx="1464154" cy="276999"/>
          </a:xfrm>
          <a:prstGeom prst="rect">
            <a:avLst/>
          </a:prstGeom>
          <a:noFill/>
        </p:spPr>
        <p:txBody>
          <a:bodyPr wrap="square" rtlCol="0">
            <a:spAutoFit/>
          </a:bodyPr>
          <a:lstStyle/>
          <a:p>
            <a:pPr>
              <a:defRPr/>
            </a:pPr>
            <a:r>
              <a:rPr lang="en-US" altLang="en-US" sz="1200" dirty="0"/>
              <a:t>NTN evolution</a:t>
            </a:r>
            <a:endParaRPr lang="en-US" altLang="en-US" sz="1000" dirty="0"/>
          </a:p>
        </p:txBody>
      </p:sp>
      <p:sp>
        <p:nvSpPr>
          <p:cNvPr id="142" name="TextBox 141">
            <a:extLst>
              <a:ext uri="{FF2B5EF4-FFF2-40B4-BE49-F238E27FC236}">
                <a16:creationId xmlns:a16="http://schemas.microsoft.com/office/drawing/2014/main" id="{876CFBF0-FAD5-49AE-9B6E-EE2BF46054BB}"/>
              </a:ext>
            </a:extLst>
          </p:cNvPr>
          <p:cNvSpPr txBox="1"/>
          <p:nvPr/>
        </p:nvSpPr>
        <p:spPr>
          <a:xfrm rot="17972615">
            <a:off x="8193395" y="611177"/>
            <a:ext cx="1543489" cy="430887"/>
          </a:xfrm>
          <a:prstGeom prst="rect">
            <a:avLst/>
          </a:prstGeom>
          <a:noFill/>
        </p:spPr>
        <p:txBody>
          <a:bodyPr wrap="square" rtlCol="0">
            <a:spAutoFit/>
          </a:bodyPr>
          <a:lstStyle/>
          <a:p>
            <a:pPr>
              <a:defRPr/>
            </a:pPr>
            <a:r>
              <a:rPr lang="en-US" altLang="en-US" sz="1100" dirty="0"/>
              <a:t>Evolution for broadcast &amp; multicast services</a:t>
            </a:r>
          </a:p>
        </p:txBody>
      </p:sp>
      <p:sp>
        <p:nvSpPr>
          <p:cNvPr id="228" name="TextBox 227">
            <a:extLst>
              <a:ext uri="{FF2B5EF4-FFF2-40B4-BE49-F238E27FC236}">
                <a16:creationId xmlns:a16="http://schemas.microsoft.com/office/drawing/2014/main" id="{9302D28A-7FCD-4A66-9932-3D60FAB7F1AD}"/>
              </a:ext>
            </a:extLst>
          </p:cNvPr>
          <p:cNvSpPr txBox="1"/>
          <p:nvPr/>
        </p:nvSpPr>
        <p:spPr>
          <a:xfrm rot="17963231">
            <a:off x="4139111" y="563247"/>
            <a:ext cx="1494212" cy="461665"/>
          </a:xfrm>
          <a:prstGeom prst="rect">
            <a:avLst/>
          </a:prstGeom>
          <a:noFill/>
        </p:spPr>
        <p:txBody>
          <a:bodyPr wrap="square" rtlCol="0">
            <a:spAutoFit/>
          </a:bodyPr>
          <a:lstStyle/>
          <a:p>
            <a:r>
              <a:rPr lang="nl-NL" sz="1200" dirty="0"/>
              <a:t>AI/ML for air interface</a:t>
            </a:r>
          </a:p>
        </p:txBody>
      </p:sp>
      <p:sp>
        <p:nvSpPr>
          <p:cNvPr id="229" name="TextBox 228">
            <a:extLst>
              <a:ext uri="{FF2B5EF4-FFF2-40B4-BE49-F238E27FC236}">
                <a16:creationId xmlns:a16="http://schemas.microsoft.com/office/drawing/2014/main" id="{6F08DFC4-F33C-4143-ABDA-1A87FB53F7C8}"/>
              </a:ext>
            </a:extLst>
          </p:cNvPr>
          <p:cNvSpPr txBox="1"/>
          <p:nvPr/>
        </p:nvSpPr>
        <p:spPr>
          <a:xfrm rot="17927256">
            <a:off x="11179362" y="677560"/>
            <a:ext cx="1360720" cy="461665"/>
          </a:xfrm>
          <a:prstGeom prst="rect">
            <a:avLst/>
          </a:prstGeom>
          <a:noFill/>
        </p:spPr>
        <p:txBody>
          <a:bodyPr wrap="square" rtlCol="0">
            <a:spAutoFit/>
          </a:bodyPr>
          <a:lstStyle/>
          <a:p>
            <a:r>
              <a:rPr lang="nl-NL" sz="1200" dirty="0"/>
              <a:t>Network energy savings</a:t>
            </a:r>
          </a:p>
        </p:txBody>
      </p:sp>
      <p:cxnSp>
        <p:nvCxnSpPr>
          <p:cNvPr id="257" name="Straight Connector 256">
            <a:extLst>
              <a:ext uri="{FF2B5EF4-FFF2-40B4-BE49-F238E27FC236}">
                <a16:creationId xmlns:a16="http://schemas.microsoft.com/office/drawing/2014/main" id="{DAAACAE6-BF70-45D3-A7FD-60A4D319F035}"/>
              </a:ext>
            </a:extLst>
          </p:cNvPr>
          <p:cNvCxnSpPr>
            <a:cxnSpLocks/>
          </p:cNvCxnSpPr>
          <p:nvPr/>
        </p:nvCxnSpPr>
        <p:spPr>
          <a:xfrm flipV="1">
            <a:off x="4789223" y="311237"/>
            <a:ext cx="674458" cy="11591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7005C213-4F9D-496F-A808-3838725A24D9}"/>
              </a:ext>
            </a:extLst>
          </p:cNvPr>
          <p:cNvCxnSpPr>
            <a:cxnSpLocks/>
          </p:cNvCxnSpPr>
          <p:nvPr/>
        </p:nvCxnSpPr>
        <p:spPr>
          <a:xfrm flipV="1">
            <a:off x="5413868" y="311237"/>
            <a:ext cx="669686"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81CFA166-B7DA-476B-9535-48EB2DDE6325}"/>
              </a:ext>
            </a:extLst>
          </p:cNvPr>
          <p:cNvCxnSpPr>
            <a:cxnSpLocks/>
          </p:cNvCxnSpPr>
          <p:nvPr/>
        </p:nvCxnSpPr>
        <p:spPr>
          <a:xfrm flipV="1">
            <a:off x="5976241" y="305961"/>
            <a:ext cx="70471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8EBADE26-8487-45C7-B199-F25AA656B289}"/>
              </a:ext>
            </a:extLst>
          </p:cNvPr>
          <p:cNvCxnSpPr>
            <a:cxnSpLocks/>
          </p:cNvCxnSpPr>
          <p:nvPr/>
        </p:nvCxnSpPr>
        <p:spPr>
          <a:xfrm flipV="1">
            <a:off x="6567740" y="318403"/>
            <a:ext cx="71413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62B8C67-4EE4-483C-BC8D-6EBD18543B5A}"/>
              </a:ext>
            </a:extLst>
          </p:cNvPr>
          <p:cNvCxnSpPr>
            <a:cxnSpLocks/>
          </p:cNvCxnSpPr>
          <p:nvPr/>
        </p:nvCxnSpPr>
        <p:spPr>
          <a:xfrm flipV="1">
            <a:off x="7135301" y="318403"/>
            <a:ext cx="699621" cy="11664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26FE44B1-35EB-42CA-B7C4-6A28F709C98D}"/>
              </a:ext>
            </a:extLst>
          </p:cNvPr>
          <p:cNvCxnSpPr>
            <a:cxnSpLocks/>
          </p:cNvCxnSpPr>
          <p:nvPr/>
        </p:nvCxnSpPr>
        <p:spPr>
          <a:xfrm flipV="1">
            <a:off x="7742546" y="305961"/>
            <a:ext cx="681903" cy="11901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A51192F-F17F-48F6-894E-A11231448CFF}"/>
              </a:ext>
            </a:extLst>
          </p:cNvPr>
          <p:cNvCxnSpPr>
            <a:cxnSpLocks/>
          </p:cNvCxnSpPr>
          <p:nvPr/>
        </p:nvCxnSpPr>
        <p:spPr>
          <a:xfrm flipV="1">
            <a:off x="8301529" y="318403"/>
            <a:ext cx="657043" cy="1166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4B79457-2DF2-4551-824D-B502EF5EBA22}"/>
              </a:ext>
            </a:extLst>
          </p:cNvPr>
          <p:cNvCxnSpPr>
            <a:cxnSpLocks/>
          </p:cNvCxnSpPr>
          <p:nvPr/>
        </p:nvCxnSpPr>
        <p:spPr>
          <a:xfrm flipV="1">
            <a:off x="8907089" y="318403"/>
            <a:ext cx="686762" cy="11746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D99875B6-8238-4AB7-B308-25CD774FF6E2}"/>
              </a:ext>
            </a:extLst>
          </p:cNvPr>
          <p:cNvCxnSpPr>
            <a:cxnSpLocks/>
          </p:cNvCxnSpPr>
          <p:nvPr/>
        </p:nvCxnSpPr>
        <p:spPr>
          <a:xfrm flipV="1">
            <a:off x="9467922" y="305961"/>
            <a:ext cx="662546" cy="11892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431A6BAC-C0D1-403E-AA0D-A32E771E9656}"/>
              </a:ext>
            </a:extLst>
          </p:cNvPr>
          <p:cNvCxnSpPr>
            <a:cxnSpLocks/>
          </p:cNvCxnSpPr>
          <p:nvPr/>
        </p:nvCxnSpPr>
        <p:spPr>
          <a:xfrm flipV="1">
            <a:off x="10095665" y="311237"/>
            <a:ext cx="656302" cy="11747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DB7220-89EF-48DA-AF3D-378F63D5A048}"/>
              </a:ext>
            </a:extLst>
          </p:cNvPr>
          <p:cNvCxnSpPr>
            <a:cxnSpLocks/>
          </p:cNvCxnSpPr>
          <p:nvPr/>
        </p:nvCxnSpPr>
        <p:spPr>
          <a:xfrm flipV="1">
            <a:off x="10657123" y="289883"/>
            <a:ext cx="682744" cy="1204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525D9AFB-7850-4B35-8BBF-CC731AD7AAE7}"/>
              </a:ext>
            </a:extLst>
          </p:cNvPr>
          <p:cNvCxnSpPr>
            <a:cxnSpLocks/>
          </p:cNvCxnSpPr>
          <p:nvPr/>
        </p:nvCxnSpPr>
        <p:spPr>
          <a:xfrm flipV="1">
            <a:off x="11277368" y="305961"/>
            <a:ext cx="682921" cy="11889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495CE60-5785-4473-9EF1-5E239412A245}"/>
              </a:ext>
            </a:extLst>
          </p:cNvPr>
          <p:cNvSpPr txBox="1"/>
          <p:nvPr/>
        </p:nvSpPr>
        <p:spPr>
          <a:xfrm>
            <a:off x="155078" y="5693287"/>
            <a:ext cx="4399897" cy="861774"/>
          </a:xfrm>
          <a:prstGeom prst="rect">
            <a:avLst/>
          </a:prstGeom>
          <a:noFill/>
        </p:spPr>
        <p:txBody>
          <a:bodyPr wrap="square" rtlCol="0">
            <a:spAutoFit/>
          </a:bodyPr>
          <a:lstStyle/>
          <a:p>
            <a:r>
              <a:rPr lang="en-US" sz="1600" dirty="0">
                <a:hlinkClick r:id="rId7" action="ppaction://hlinksldjump"/>
              </a:rPr>
              <a:t>5GS with Satellite Access to Support Control and/or Video Surveillance </a:t>
            </a:r>
            <a:endParaRPr lang="en-US" sz="1600" dirty="0"/>
          </a:p>
          <a:p>
            <a:endParaRPr lang="nl-NL" dirty="0"/>
          </a:p>
        </p:txBody>
      </p:sp>
      <p:sp>
        <p:nvSpPr>
          <p:cNvPr id="100" name="TextBox 99">
            <a:extLst>
              <a:ext uri="{FF2B5EF4-FFF2-40B4-BE49-F238E27FC236}">
                <a16:creationId xmlns:a16="http://schemas.microsoft.com/office/drawing/2014/main" id="{C0B5E6A0-2159-4C03-8D41-C24FDFE5E43A}"/>
              </a:ext>
            </a:extLst>
          </p:cNvPr>
          <p:cNvSpPr txBox="1"/>
          <p:nvPr/>
        </p:nvSpPr>
        <p:spPr>
          <a:xfrm>
            <a:off x="155078" y="5286365"/>
            <a:ext cx="3830960" cy="338554"/>
          </a:xfrm>
          <a:prstGeom prst="rect">
            <a:avLst/>
          </a:prstGeom>
          <a:noFill/>
        </p:spPr>
        <p:txBody>
          <a:bodyPr wrap="square" rtlCol="0">
            <a:spAutoFit/>
          </a:bodyPr>
          <a:lstStyle/>
          <a:p>
            <a:r>
              <a:rPr lang="en-US" sz="1600" dirty="0">
                <a:hlinkClick r:id="rId8" action="ppaction://hlinksldjump"/>
              </a:rPr>
              <a:t>5GS with Satellite Backhaul  </a:t>
            </a:r>
            <a:endParaRPr lang="en-US" sz="1600" dirty="0"/>
          </a:p>
        </p:txBody>
      </p:sp>
      <p:sp>
        <p:nvSpPr>
          <p:cNvPr id="113" name="TextBox 112">
            <a:extLst>
              <a:ext uri="{FF2B5EF4-FFF2-40B4-BE49-F238E27FC236}">
                <a16:creationId xmlns:a16="http://schemas.microsoft.com/office/drawing/2014/main" id="{E0DDD755-2864-4998-A0E4-8441AA01A7DE}"/>
              </a:ext>
            </a:extLst>
          </p:cNvPr>
          <p:cNvSpPr txBox="1"/>
          <p:nvPr/>
        </p:nvSpPr>
        <p:spPr>
          <a:xfrm>
            <a:off x="117075" y="3278988"/>
            <a:ext cx="4115048" cy="338554"/>
          </a:xfrm>
          <a:prstGeom prst="rect">
            <a:avLst/>
          </a:prstGeom>
          <a:noFill/>
        </p:spPr>
        <p:txBody>
          <a:bodyPr wrap="square" rtlCol="0">
            <a:spAutoFit/>
          </a:bodyPr>
          <a:lstStyle/>
          <a:p>
            <a:r>
              <a:rPr lang="en-US" sz="1600" dirty="0">
                <a:hlinkClick r:id="rId6" action="ppaction://hlinksldjump"/>
              </a:rPr>
              <a:t>Tactile and Multi-Modality Comm. Services</a:t>
            </a:r>
            <a:endParaRPr lang="en-US" sz="1600" dirty="0"/>
          </a:p>
        </p:txBody>
      </p:sp>
      <p:sp>
        <p:nvSpPr>
          <p:cNvPr id="119" name="Title 1">
            <a:extLst>
              <a:ext uri="{FF2B5EF4-FFF2-40B4-BE49-F238E27FC236}">
                <a16:creationId xmlns:a16="http://schemas.microsoft.com/office/drawing/2014/main" id="{78C6FBDC-7F4C-4134-A643-2B1C093C47C8}"/>
              </a:ext>
            </a:extLst>
          </p:cNvPr>
          <p:cNvSpPr>
            <a:spLocks noGrp="1"/>
          </p:cNvSpPr>
          <p:nvPr>
            <p:ph type="title"/>
          </p:nvPr>
        </p:nvSpPr>
        <p:spPr>
          <a:xfrm>
            <a:off x="-10896" y="197044"/>
            <a:ext cx="4195013" cy="1073623"/>
          </a:xfrm>
        </p:spPr>
        <p:txBody>
          <a:bodyPr>
            <a:noAutofit/>
          </a:bodyPr>
          <a:lstStyle/>
          <a:p>
            <a:pPr algn="ctr"/>
            <a:r>
              <a:rPr lang="en-US" altLang="nl-NL" sz="4000" b="1" dirty="0"/>
              <a:t>SA1 Rel-18 work</a:t>
            </a:r>
            <a:br>
              <a:rPr lang="en-US" altLang="nl-NL" sz="3200" dirty="0"/>
            </a:br>
            <a:r>
              <a:rPr lang="en-US" sz="2000" dirty="0"/>
              <a:t>- indications of</a:t>
            </a:r>
            <a:r>
              <a:rPr lang="en-US" altLang="nl-NL" sz="2000" dirty="0"/>
              <a:t> possible RAN impact -</a:t>
            </a:r>
            <a:endParaRPr lang="en-US" altLang="nl-NL" sz="3200" dirty="0"/>
          </a:p>
        </p:txBody>
      </p:sp>
      <p:sp>
        <p:nvSpPr>
          <p:cNvPr id="85" name="TextBox 84">
            <a:extLst>
              <a:ext uri="{FF2B5EF4-FFF2-40B4-BE49-F238E27FC236}">
                <a16:creationId xmlns:a16="http://schemas.microsoft.com/office/drawing/2014/main" id="{986A6634-CEF8-4C68-AEC8-D99B72AD9DC0}"/>
              </a:ext>
            </a:extLst>
          </p:cNvPr>
          <p:cNvSpPr txBox="1"/>
          <p:nvPr/>
        </p:nvSpPr>
        <p:spPr>
          <a:xfrm>
            <a:off x="117075" y="3589684"/>
            <a:ext cx="4081077" cy="584775"/>
          </a:xfrm>
          <a:prstGeom prst="rect">
            <a:avLst/>
          </a:prstGeom>
          <a:noFill/>
        </p:spPr>
        <p:txBody>
          <a:bodyPr wrap="square" rtlCol="0">
            <a:spAutoFit/>
          </a:bodyPr>
          <a:lstStyle/>
          <a:p>
            <a:r>
              <a:rPr lang="en-US" sz="1600" dirty="0">
                <a:hlinkClick r:id="rId5" action="ppaction://hlinksldjump"/>
              </a:rPr>
              <a:t>Enhanced Access to and Support of Network Slice  </a:t>
            </a:r>
            <a:endParaRPr lang="en-US" sz="1600" dirty="0"/>
          </a:p>
        </p:txBody>
      </p:sp>
      <p:sp>
        <p:nvSpPr>
          <p:cNvPr id="87" name="TextBox 86">
            <a:extLst>
              <a:ext uri="{FF2B5EF4-FFF2-40B4-BE49-F238E27FC236}">
                <a16:creationId xmlns:a16="http://schemas.microsoft.com/office/drawing/2014/main" id="{AC2C0B20-9DF6-4B1E-8D77-6CA7ADE188DC}"/>
              </a:ext>
            </a:extLst>
          </p:cNvPr>
          <p:cNvSpPr txBox="1"/>
          <p:nvPr/>
        </p:nvSpPr>
        <p:spPr>
          <a:xfrm>
            <a:off x="117075" y="4596879"/>
            <a:ext cx="4013516" cy="584775"/>
          </a:xfrm>
          <a:prstGeom prst="rect">
            <a:avLst/>
          </a:prstGeom>
          <a:noFill/>
        </p:spPr>
        <p:txBody>
          <a:bodyPr wrap="square" rtlCol="0">
            <a:spAutoFit/>
          </a:bodyPr>
          <a:lstStyle/>
          <a:p>
            <a:r>
              <a:rPr lang="en-US" sz="1600" dirty="0">
                <a:hlinkClick r:id="rId5" action="ppaction://hlinksldjump"/>
              </a:rPr>
              <a:t>Low Power High Accuracy Positioning for Industrial IoT scenarios </a:t>
            </a:r>
            <a:endParaRPr lang="en-US" sz="1600" dirty="0"/>
          </a:p>
        </p:txBody>
      </p:sp>
      <p:sp>
        <p:nvSpPr>
          <p:cNvPr id="92" name="TextBox 91">
            <a:extLst>
              <a:ext uri="{FF2B5EF4-FFF2-40B4-BE49-F238E27FC236}">
                <a16:creationId xmlns:a16="http://schemas.microsoft.com/office/drawing/2014/main" id="{53C88753-F43E-42C5-85CC-2C1BE1ED83B4}"/>
              </a:ext>
            </a:extLst>
          </p:cNvPr>
          <p:cNvSpPr txBox="1"/>
          <p:nvPr/>
        </p:nvSpPr>
        <p:spPr>
          <a:xfrm>
            <a:off x="117075" y="1864940"/>
            <a:ext cx="3712622" cy="338554"/>
          </a:xfrm>
          <a:prstGeom prst="rect">
            <a:avLst/>
          </a:prstGeom>
          <a:noFill/>
        </p:spPr>
        <p:txBody>
          <a:bodyPr wrap="square" rtlCol="0">
            <a:spAutoFit/>
          </a:bodyPr>
          <a:lstStyle/>
          <a:p>
            <a:r>
              <a:rPr lang="en-US" sz="1600" dirty="0">
                <a:hlinkClick r:id="rId2" action="ppaction://hlinksldjump"/>
              </a:rPr>
              <a:t>5G Timing Resiliency System </a:t>
            </a:r>
            <a:endParaRPr lang="de-DE" sz="1600" dirty="0"/>
          </a:p>
        </p:txBody>
      </p:sp>
      <p:sp>
        <p:nvSpPr>
          <p:cNvPr id="93" name="TextBox 92">
            <a:extLst>
              <a:ext uri="{FF2B5EF4-FFF2-40B4-BE49-F238E27FC236}">
                <a16:creationId xmlns:a16="http://schemas.microsoft.com/office/drawing/2014/main" id="{C95949F6-CCD6-4C5F-8222-5F2E146C3C3A}"/>
              </a:ext>
            </a:extLst>
          </p:cNvPr>
          <p:cNvSpPr txBox="1"/>
          <p:nvPr/>
        </p:nvSpPr>
        <p:spPr>
          <a:xfrm rot="17980693">
            <a:off x="4611627" y="530708"/>
            <a:ext cx="1833040" cy="276999"/>
          </a:xfrm>
          <a:prstGeom prst="rect">
            <a:avLst/>
          </a:prstGeom>
          <a:noFill/>
        </p:spPr>
        <p:txBody>
          <a:bodyPr wrap="square" rtlCol="0">
            <a:spAutoFit/>
          </a:bodyPr>
          <a:lstStyle/>
          <a:p>
            <a:r>
              <a:rPr lang="en-US" sz="1200" dirty="0"/>
              <a:t>AI/ML for NG-RAN</a:t>
            </a:r>
          </a:p>
        </p:txBody>
      </p:sp>
      <p:sp>
        <p:nvSpPr>
          <p:cNvPr id="109" name="TextBox 108">
            <a:extLst>
              <a:ext uri="{FF2B5EF4-FFF2-40B4-BE49-F238E27FC236}">
                <a16:creationId xmlns:a16="http://schemas.microsoft.com/office/drawing/2014/main" id="{76C3EC43-2729-418D-A325-CC4661E87939}"/>
              </a:ext>
            </a:extLst>
          </p:cNvPr>
          <p:cNvSpPr txBox="1"/>
          <p:nvPr/>
        </p:nvSpPr>
        <p:spPr>
          <a:xfrm rot="17990979">
            <a:off x="7669680" y="600449"/>
            <a:ext cx="1464154" cy="461665"/>
          </a:xfrm>
          <a:prstGeom prst="rect">
            <a:avLst/>
          </a:prstGeom>
          <a:noFill/>
        </p:spPr>
        <p:txBody>
          <a:bodyPr wrap="square" rtlCol="0">
            <a:spAutoFit/>
          </a:bodyPr>
          <a:lstStyle/>
          <a:p>
            <a:pPr>
              <a:defRPr/>
            </a:pPr>
            <a:r>
              <a:rPr lang="en-US" sz="1200" dirty="0"/>
              <a:t>Network slicing enhancements</a:t>
            </a:r>
            <a:endParaRPr lang="en-US" altLang="en-US" sz="1200" dirty="0"/>
          </a:p>
        </p:txBody>
      </p:sp>
      <p:cxnSp>
        <p:nvCxnSpPr>
          <p:cNvPr id="269" name="Straight Connector 268">
            <a:extLst>
              <a:ext uri="{FF2B5EF4-FFF2-40B4-BE49-F238E27FC236}">
                <a16:creationId xmlns:a16="http://schemas.microsoft.com/office/drawing/2014/main" id="{F85D2A11-99A2-42F4-8B73-A3BB664A9BC0}"/>
              </a:ext>
            </a:extLst>
          </p:cNvPr>
          <p:cNvCxnSpPr>
            <a:cxnSpLocks/>
          </p:cNvCxnSpPr>
          <p:nvPr/>
        </p:nvCxnSpPr>
        <p:spPr>
          <a:xfrm flipV="1">
            <a:off x="11840463" y="793496"/>
            <a:ext cx="402206" cy="6977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52792AA-0107-4457-A500-79D319DC1FA4}"/>
              </a:ext>
            </a:extLst>
          </p:cNvPr>
          <p:cNvSpPr txBox="1"/>
          <p:nvPr/>
        </p:nvSpPr>
        <p:spPr>
          <a:xfrm>
            <a:off x="4344277" y="149122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95" name="TextBox 94">
            <a:extLst>
              <a:ext uri="{FF2B5EF4-FFF2-40B4-BE49-F238E27FC236}">
                <a16:creationId xmlns:a16="http://schemas.microsoft.com/office/drawing/2014/main" id="{38D9C551-EFD5-441B-8F22-1899F97E8EAF}"/>
              </a:ext>
            </a:extLst>
          </p:cNvPr>
          <p:cNvSpPr txBox="1"/>
          <p:nvPr/>
        </p:nvSpPr>
        <p:spPr>
          <a:xfrm>
            <a:off x="4958007" y="149122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96" name="TextBox 95">
            <a:extLst>
              <a:ext uri="{FF2B5EF4-FFF2-40B4-BE49-F238E27FC236}">
                <a16:creationId xmlns:a16="http://schemas.microsoft.com/office/drawing/2014/main" id="{540761F0-6727-46F1-85D2-2937A5D78BA5}"/>
              </a:ext>
            </a:extLst>
          </p:cNvPr>
          <p:cNvSpPr txBox="1"/>
          <p:nvPr/>
        </p:nvSpPr>
        <p:spPr>
          <a:xfrm>
            <a:off x="5541092" y="187063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5" name="TextBox 104">
            <a:extLst>
              <a:ext uri="{FF2B5EF4-FFF2-40B4-BE49-F238E27FC236}">
                <a16:creationId xmlns:a16="http://schemas.microsoft.com/office/drawing/2014/main" id="{7B30D044-8C7B-4C6F-95C1-F67637DB1C25}"/>
              </a:ext>
            </a:extLst>
          </p:cNvPr>
          <p:cNvSpPr txBox="1"/>
          <p:nvPr/>
        </p:nvSpPr>
        <p:spPr>
          <a:xfrm>
            <a:off x="5541092" y="223276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7" name="TextBox 106">
            <a:extLst>
              <a:ext uri="{FF2B5EF4-FFF2-40B4-BE49-F238E27FC236}">
                <a16:creationId xmlns:a16="http://schemas.microsoft.com/office/drawing/2014/main" id="{5F9B76CD-6349-4225-A5DE-2CE6C559A92E}"/>
              </a:ext>
            </a:extLst>
          </p:cNvPr>
          <p:cNvSpPr txBox="1"/>
          <p:nvPr/>
        </p:nvSpPr>
        <p:spPr>
          <a:xfrm>
            <a:off x="5541092" y="255408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8" name="TextBox 107">
            <a:extLst>
              <a:ext uri="{FF2B5EF4-FFF2-40B4-BE49-F238E27FC236}">
                <a16:creationId xmlns:a16="http://schemas.microsoft.com/office/drawing/2014/main" id="{E8A10EED-4615-4973-A060-689EC945E150}"/>
              </a:ext>
            </a:extLst>
          </p:cNvPr>
          <p:cNvSpPr txBox="1"/>
          <p:nvPr/>
        </p:nvSpPr>
        <p:spPr>
          <a:xfrm>
            <a:off x="9017703" y="255408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4" name="TextBox 123">
            <a:extLst>
              <a:ext uri="{FF2B5EF4-FFF2-40B4-BE49-F238E27FC236}">
                <a16:creationId xmlns:a16="http://schemas.microsoft.com/office/drawing/2014/main" id="{E2B334F1-A42E-4C95-83B2-F7A86ACE1E2C}"/>
              </a:ext>
            </a:extLst>
          </p:cNvPr>
          <p:cNvSpPr txBox="1"/>
          <p:nvPr/>
        </p:nvSpPr>
        <p:spPr>
          <a:xfrm>
            <a:off x="9607525" y="292949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5" name="TextBox 124">
            <a:extLst>
              <a:ext uri="{FF2B5EF4-FFF2-40B4-BE49-F238E27FC236}">
                <a16:creationId xmlns:a16="http://schemas.microsoft.com/office/drawing/2014/main" id="{B33075B1-C5A7-4D27-8303-E3B3939EB342}"/>
              </a:ext>
            </a:extLst>
          </p:cNvPr>
          <p:cNvSpPr txBox="1"/>
          <p:nvPr/>
        </p:nvSpPr>
        <p:spPr>
          <a:xfrm>
            <a:off x="6687313" y="292949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6" name="TextBox 125">
            <a:extLst>
              <a:ext uri="{FF2B5EF4-FFF2-40B4-BE49-F238E27FC236}">
                <a16:creationId xmlns:a16="http://schemas.microsoft.com/office/drawing/2014/main" id="{CE39D220-9E18-4100-B1AD-2B643C3B42FF}"/>
              </a:ext>
            </a:extLst>
          </p:cNvPr>
          <p:cNvSpPr txBox="1"/>
          <p:nvPr/>
        </p:nvSpPr>
        <p:spPr>
          <a:xfrm>
            <a:off x="7249995" y="326465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7" name="TextBox 126">
            <a:extLst>
              <a:ext uri="{FF2B5EF4-FFF2-40B4-BE49-F238E27FC236}">
                <a16:creationId xmlns:a16="http://schemas.microsoft.com/office/drawing/2014/main" id="{1AF6BC16-3A49-413A-8C7B-010A29A430B5}"/>
              </a:ext>
            </a:extLst>
          </p:cNvPr>
          <p:cNvSpPr txBox="1"/>
          <p:nvPr/>
        </p:nvSpPr>
        <p:spPr>
          <a:xfrm>
            <a:off x="7845274" y="373585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8" name="TextBox 127">
            <a:extLst>
              <a:ext uri="{FF2B5EF4-FFF2-40B4-BE49-F238E27FC236}">
                <a16:creationId xmlns:a16="http://schemas.microsoft.com/office/drawing/2014/main" id="{485901E4-73D0-448F-B501-A0361029BBE6}"/>
              </a:ext>
            </a:extLst>
          </p:cNvPr>
          <p:cNvSpPr txBox="1"/>
          <p:nvPr/>
        </p:nvSpPr>
        <p:spPr>
          <a:xfrm>
            <a:off x="8451128" y="424573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6" name="TextBox 135">
            <a:extLst>
              <a:ext uri="{FF2B5EF4-FFF2-40B4-BE49-F238E27FC236}">
                <a16:creationId xmlns:a16="http://schemas.microsoft.com/office/drawing/2014/main" id="{B943CF43-7D83-4E4F-BFB2-E7597ABE73C5}"/>
              </a:ext>
            </a:extLst>
          </p:cNvPr>
          <p:cNvSpPr txBox="1"/>
          <p:nvPr/>
        </p:nvSpPr>
        <p:spPr>
          <a:xfrm>
            <a:off x="9027823" y="4724626"/>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1" name="TextBox 140">
            <a:extLst>
              <a:ext uri="{FF2B5EF4-FFF2-40B4-BE49-F238E27FC236}">
                <a16:creationId xmlns:a16="http://schemas.microsoft.com/office/drawing/2014/main" id="{2FA97405-D8E1-4C69-BA15-9BC36892076B}"/>
              </a:ext>
            </a:extLst>
          </p:cNvPr>
          <p:cNvSpPr txBox="1"/>
          <p:nvPr/>
        </p:nvSpPr>
        <p:spPr>
          <a:xfrm>
            <a:off x="9614599" y="5240023"/>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3" name="TextBox 142">
            <a:extLst>
              <a:ext uri="{FF2B5EF4-FFF2-40B4-BE49-F238E27FC236}">
                <a16:creationId xmlns:a16="http://schemas.microsoft.com/office/drawing/2014/main" id="{011140A0-91A9-4FFA-AB65-8B26686FD906}"/>
              </a:ext>
            </a:extLst>
          </p:cNvPr>
          <p:cNvSpPr txBox="1"/>
          <p:nvPr/>
        </p:nvSpPr>
        <p:spPr>
          <a:xfrm>
            <a:off x="9614599" y="566370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9" name="TextBox 88">
            <a:extLst>
              <a:ext uri="{FF2B5EF4-FFF2-40B4-BE49-F238E27FC236}">
                <a16:creationId xmlns:a16="http://schemas.microsoft.com/office/drawing/2014/main" id="{B0FD86E1-7367-48F8-9043-36ACD372E4D1}"/>
              </a:ext>
            </a:extLst>
          </p:cNvPr>
          <p:cNvSpPr txBox="1"/>
          <p:nvPr/>
        </p:nvSpPr>
        <p:spPr>
          <a:xfrm>
            <a:off x="3153982" y="6675681"/>
            <a:ext cx="9062011" cy="369332"/>
          </a:xfrm>
          <a:prstGeom prst="rect">
            <a:avLst/>
          </a:prstGeom>
          <a:noFill/>
        </p:spPr>
        <p:txBody>
          <a:bodyPr wrap="square" rtlCol="0">
            <a:spAutoFit/>
          </a:bodyPr>
          <a:lstStyle/>
          <a:p>
            <a:r>
              <a:rPr lang="en-US" b="1" dirty="0"/>
              <a:t>Disclaimer: </a:t>
            </a:r>
            <a:r>
              <a:rPr lang="en-US" sz="1600" dirty="0"/>
              <a:t>This slide contains an indication of possible RAN impacts suggested by SA1 Rel-18 rapporteurs.</a:t>
            </a:r>
            <a:endParaRPr lang="en-US" dirty="0"/>
          </a:p>
        </p:txBody>
      </p:sp>
    </p:spTree>
    <p:extLst>
      <p:ext uri="{BB962C8B-B14F-4D97-AF65-F5344CB8AC3E}">
        <p14:creationId xmlns:p14="http://schemas.microsoft.com/office/powerpoint/2010/main" val="352339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1A3A87-DFCE-4F38-8538-4486A4593CD6}"/>
              </a:ext>
            </a:extLst>
          </p:cNvPr>
          <p:cNvSpPr/>
          <p:nvPr/>
        </p:nvSpPr>
        <p:spPr>
          <a:xfrm>
            <a:off x="376903" y="5179705"/>
            <a:ext cx="5876612" cy="961356"/>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t>Evolution of IMS Multimedia Telephony Service</a:t>
            </a:r>
          </a:p>
          <a:p>
            <a:pPr marL="285750" indent="-285750">
              <a:buFontTx/>
              <a:buChar char="-"/>
            </a:pPr>
            <a:r>
              <a:rPr lang="en-US" dirty="0">
                <a:hlinkClick r:id="rId2" action="ppaction://hlinksldjump"/>
              </a:rPr>
              <a:t>Enhanced Access to and Support of Network Slice  </a:t>
            </a:r>
            <a:endParaRPr lang="en-US" dirty="0"/>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376903" y="1151878"/>
            <a:ext cx="5876612" cy="377516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85750" indent="-285750" algn="ctr">
              <a:buFontTx/>
              <a:buChar char="-"/>
            </a:pPr>
            <a:endParaRPr lang="en-US" dirty="0"/>
          </a:p>
          <a:p>
            <a:pPr marL="285750" indent="-285750" algn="ctr">
              <a:buFontTx/>
              <a:buChar char="-"/>
            </a:pPr>
            <a:endParaRPr lang="en-US" dirty="0"/>
          </a:p>
          <a:p>
            <a:pPr marL="285750" indent="-285750">
              <a:buFontTx/>
              <a:buChar char="-"/>
            </a:pPr>
            <a:r>
              <a:rPr lang="de-DE" dirty="0">
                <a:hlinkClick r:id="rId3" action="ppaction://hlinksldjump"/>
              </a:rPr>
              <a:t>AI/ML Model Transfer in 5GS </a:t>
            </a:r>
            <a:endParaRPr lang="de-DE" dirty="0"/>
          </a:p>
          <a:p>
            <a:pPr marL="285750" indent="-285750">
              <a:buFontTx/>
              <a:buChar char="-"/>
            </a:pPr>
            <a:r>
              <a:rPr lang="en-US" dirty="0">
                <a:hlinkClick r:id="rId4" action="ppaction://hlinksldjump"/>
              </a:rPr>
              <a:t>5G Timing Resiliency System </a:t>
            </a:r>
            <a:endParaRPr lang="de-DE" dirty="0"/>
          </a:p>
          <a:p>
            <a:pPr marL="285750" indent="-285750">
              <a:buFontTx/>
              <a:buChar char="-"/>
            </a:pPr>
            <a:r>
              <a:rPr lang="en-GB" dirty="0">
                <a:hlinkClick r:id="rId5" action="ppaction://hlinksldjump"/>
              </a:rPr>
              <a:t>Personal IoT and Residential Networks </a:t>
            </a:r>
            <a:endParaRPr lang="en-GB" dirty="0"/>
          </a:p>
          <a:p>
            <a:pPr marL="285750" indent="-285750">
              <a:buFontTx/>
              <a:buChar char="-"/>
            </a:pPr>
            <a:r>
              <a:rPr lang="en-US" dirty="0">
                <a:hlinkClick r:id="rId6" action="ppaction://hlinksldjump"/>
              </a:rPr>
              <a:t>Ranging Services</a:t>
            </a:r>
            <a:endParaRPr lang="en-US" dirty="0"/>
          </a:p>
          <a:p>
            <a:pPr marL="285750" indent="-285750">
              <a:buFontTx/>
              <a:buChar char="-"/>
            </a:pPr>
            <a:r>
              <a:rPr lang="en-US" dirty="0"/>
              <a:t>Networks Providing Access to Localized Services </a:t>
            </a:r>
          </a:p>
          <a:p>
            <a:pPr marL="285750" indent="-285750">
              <a:buFontTx/>
              <a:buChar char="-"/>
            </a:pPr>
            <a:r>
              <a:rPr lang="en-US" dirty="0">
                <a:hlinkClick r:id="rId7" action="ppaction://hlinksldjump"/>
              </a:rPr>
              <a:t>Vehicle-Mounted Relays</a:t>
            </a:r>
            <a:endParaRPr lang="en-US" dirty="0"/>
          </a:p>
          <a:p>
            <a:pPr marL="285750" indent="-285750">
              <a:buFontTx/>
              <a:buChar char="-"/>
            </a:pPr>
            <a:r>
              <a:rPr lang="en-US" dirty="0">
                <a:hlinkClick r:id="rId7" action="ppaction://hlinksldjump"/>
              </a:rPr>
              <a:t>Tactile and Multi-Modality Communication Services</a:t>
            </a:r>
            <a:endParaRPr lang="en-US" dirty="0"/>
          </a:p>
          <a:p>
            <a:endParaRPr lang="en-US" dirty="0"/>
          </a:p>
          <a:p>
            <a:pPr marL="285750" indent="-285750">
              <a:buFontTx/>
              <a:buChar char="-"/>
            </a:pPr>
            <a:r>
              <a:rPr lang="en-US" dirty="0"/>
              <a:t>Subscriber-Aware Northbound API access   </a:t>
            </a:r>
          </a:p>
          <a:p>
            <a:pPr marL="285750" indent="-285750">
              <a:buFontTx/>
              <a:buChar char="-"/>
            </a:pPr>
            <a:r>
              <a:rPr lang="en-US" dirty="0"/>
              <a:t>Support for Service Function Chaining </a:t>
            </a:r>
          </a:p>
          <a:p>
            <a:pPr marL="285750" indent="-285750">
              <a:buFontTx/>
              <a:buChar char="-"/>
            </a:pPr>
            <a:r>
              <a:rPr lang="en-US" dirty="0"/>
              <a:t>Data Integrity in 5GS </a:t>
            </a:r>
          </a:p>
          <a:p>
            <a:pPr marL="285750" indent="-285750">
              <a:buFontTx/>
              <a:buChar char="-"/>
            </a:pPr>
            <a:r>
              <a:rPr lang="en-US" dirty="0"/>
              <a:t>Signal Level Enhanced Network Selection </a:t>
            </a:r>
          </a:p>
          <a:p>
            <a:pPr marL="285750" indent="-285750" algn="ctr">
              <a:buFontTx/>
              <a:buChar char="-"/>
            </a:pPr>
            <a:endParaRPr lang="en-US"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564344" y="1122172"/>
            <a:ext cx="5002771" cy="5007918"/>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hlinkClick r:id="rId8" action="ppaction://hlinksldjump"/>
              </a:rPr>
              <a:t>Smart Energy and Infrastructure</a:t>
            </a:r>
            <a:endParaRPr lang="en-US" dirty="0"/>
          </a:p>
          <a:p>
            <a:pPr marL="285750" indent="-285750">
              <a:buFontTx/>
              <a:buChar char="-"/>
            </a:pPr>
            <a:r>
              <a:rPr lang="en-US" dirty="0"/>
              <a:t>FRMCS Evolution  </a:t>
            </a:r>
          </a:p>
          <a:p>
            <a:pPr marL="285750" indent="-285750">
              <a:buFontTx/>
              <a:buChar char="-"/>
            </a:pPr>
            <a:endParaRPr lang="en-US" dirty="0"/>
          </a:p>
          <a:p>
            <a:pPr marL="285750" indent="-285750">
              <a:buFontTx/>
              <a:buChar char="-"/>
            </a:pPr>
            <a:r>
              <a:rPr lang="en-US" dirty="0">
                <a:hlinkClick r:id="rId8" action="ppaction://hlinksldjump"/>
              </a:rPr>
              <a:t>Low Power High Accuracy Positioning for Industrial IoT scenarios </a:t>
            </a:r>
            <a:endParaRPr lang="en-US" dirty="0"/>
          </a:p>
          <a:p>
            <a:pPr marL="285750" indent="-285750">
              <a:buFontTx/>
              <a:buChar char="-"/>
            </a:pPr>
            <a:r>
              <a:rPr lang="en-GB" dirty="0"/>
              <a:t>Service Exposure Interfaces for Industry </a:t>
            </a:r>
            <a:endParaRPr lang="en-US" dirty="0"/>
          </a:p>
          <a:p>
            <a:pPr marL="285750" indent="-285750">
              <a:buFontTx/>
              <a:buChar char="-"/>
            </a:pPr>
            <a:endParaRPr lang="en-US" dirty="0"/>
          </a:p>
          <a:p>
            <a:pPr marL="285750" indent="-285750">
              <a:buFontTx/>
              <a:buChar char="-"/>
            </a:pPr>
            <a:r>
              <a:rPr lang="en-US" dirty="0"/>
              <a:t>Sharing Administrative Configuration between Interconnected MCX </a:t>
            </a:r>
          </a:p>
          <a:p>
            <a:pPr marL="285750" indent="-285750">
              <a:buFontTx/>
              <a:buChar char="-"/>
            </a:pPr>
            <a:r>
              <a:rPr lang="en-GB" dirty="0"/>
              <a:t>Ad Hoc Group Communication in Mission Critical Services </a:t>
            </a:r>
          </a:p>
          <a:p>
            <a:pPr marL="285750" indent="-285750">
              <a:buFontTx/>
              <a:buChar char="-"/>
            </a:pPr>
            <a:r>
              <a:rPr lang="en-GB" dirty="0"/>
              <a:t>MPS when Access to EPC/5GC is WLAN </a:t>
            </a:r>
          </a:p>
          <a:p>
            <a:pPr marL="285750" indent="-285750">
              <a:buFontTx/>
              <a:buChar char="-"/>
            </a:pPr>
            <a:endParaRPr lang="en-US" dirty="0"/>
          </a:p>
          <a:p>
            <a:pPr marL="285750" indent="-285750">
              <a:buFontTx/>
              <a:buChar char="-"/>
            </a:pPr>
            <a:r>
              <a:rPr lang="en-GB" dirty="0"/>
              <a:t>Guidelines for Extra-territorial 5G Systems</a:t>
            </a:r>
            <a:endParaRPr lang="en-US" dirty="0">
              <a:hlinkClick r:id="rId9" action="ppaction://hlinksldjump"/>
            </a:endParaRPr>
          </a:p>
          <a:p>
            <a:pPr marL="285750" indent="-285750">
              <a:buFontTx/>
              <a:buChar char="-"/>
            </a:pPr>
            <a:r>
              <a:rPr lang="en-US" dirty="0">
                <a:hlinkClick r:id="rId9" action="ppaction://hlinksldjump"/>
              </a:rPr>
              <a:t>5GS with Satellite Backhaul  </a:t>
            </a:r>
            <a:endParaRPr lang="en-US" dirty="0"/>
          </a:p>
          <a:p>
            <a:pPr marL="285750" indent="-285750">
              <a:buFontTx/>
              <a:buChar char="-"/>
            </a:pPr>
            <a:r>
              <a:rPr lang="en-US" dirty="0">
                <a:hlinkClick r:id="rId10" action="ppaction://hlinksldjump"/>
              </a:rPr>
              <a:t>5GS with Satellite Access to Support Control and/or Video Surveillance </a:t>
            </a:r>
            <a:endParaRPr lang="en-US" dirty="0"/>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716017" y="5006822"/>
            <a:ext cx="2785172"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 (TS 22.261)</a:t>
            </a:r>
          </a:p>
        </p:txBody>
      </p:sp>
      <p:sp>
        <p:nvSpPr>
          <p:cNvPr id="9" name="Rectangle 8">
            <a:extLst>
              <a:ext uri="{FF2B5EF4-FFF2-40B4-BE49-F238E27FC236}">
                <a16:creationId xmlns:a16="http://schemas.microsoft.com/office/drawing/2014/main" id="{BD8B0073-3350-4011-A1AA-2521F2E973F4}"/>
              </a:ext>
            </a:extLst>
          </p:cNvPr>
          <p:cNvSpPr/>
          <p:nvPr/>
        </p:nvSpPr>
        <p:spPr>
          <a:xfrm>
            <a:off x="716014" y="968429"/>
            <a:ext cx="2887444"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(TS 22.261)</a:t>
            </a:r>
          </a:p>
        </p:txBody>
      </p:sp>
      <p:sp>
        <p:nvSpPr>
          <p:cNvPr id="10" name="Rectangle 9">
            <a:extLst>
              <a:ext uri="{FF2B5EF4-FFF2-40B4-BE49-F238E27FC236}">
                <a16:creationId xmlns:a16="http://schemas.microsoft.com/office/drawing/2014/main" id="{451AD876-C7B9-437B-B3AE-914F68151F0A}"/>
              </a:ext>
            </a:extLst>
          </p:cNvPr>
          <p:cNvSpPr/>
          <p:nvPr/>
        </p:nvSpPr>
        <p:spPr>
          <a:xfrm>
            <a:off x="7163608" y="727910"/>
            <a:ext cx="2744397" cy="53809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(TS 22.261, TS 22.104, others)</a:t>
            </a:r>
          </a:p>
        </p:txBody>
      </p:sp>
      <p:sp>
        <p:nvSpPr>
          <p:cNvPr id="16" name="Title 1">
            <a:extLst>
              <a:ext uri="{FF2B5EF4-FFF2-40B4-BE49-F238E27FC236}">
                <a16:creationId xmlns:a16="http://schemas.microsoft.com/office/drawing/2014/main" id="{EFBF5530-4189-4F4D-AE53-80E3C1BB067E}"/>
              </a:ext>
            </a:extLst>
          </p:cNvPr>
          <p:cNvSpPr>
            <a:spLocks noGrp="1"/>
          </p:cNvSpPr>
          <p:nvPr>
            <p:ph type="title"/>
          </p:nvPr>
        </p:nvSpPr>
        <p:spPr>
          <a:xfrm>
            <a:off x="376901" y="-102660"/>
            <a:ext cx="10515600" cy="1325563"/>
          </a:xfrm>
        </p:spPr>
        <p:txBody>
          <a:bodyPr/>
          <a:lstStyle/>
          <a:p>
            <a:r>
              <a:rPr lang="en-US" dirty="0"/>
              <a:t>SA1 Rel-18 Normative Work</a:t>
            </a:r>
          </a:p>
        </p:txBody>
      </p:sp>
      <p:sp>
        <p:nvSpPr>
          <p:cNvPr id="11" name="TextBox 10">
            <a:extLst>
              <a:ext uri="{FF2B5EF4-FFF2-40B4-BE49-F238E27FC236}">
                <a16:creationId xmlns:a16="http://schemas.microsoft.com/office/drawing/2014/main" id="{1243A47F-076B-49F5-97EB-47EBECC69F87}"/>
              </a:ext>
            </a:extLst>
          </p:cNvPr>
          <p:cNvSpPr txBox="1"/>
          <p:nvPr/>
        </p:nvSpPr>
        <p:spPr>
          <a:xfrm>
            <a:off x="329018" y="6262742"/>
            <a:ext cx="10011680"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t>The </a:t>
            </a:r>
            <a:r>
              <a:rPr lang="en-US" sz="1400" b="1" dirty="0"/>
              <a:t>following slides address only </a:t>
            </a:r>
            <a:r>
              <a:rPr lang="en-US" sz="1400" dirty="0"/>
              <a:t>SA1 Rel-18 work items that </a:t>
            </a:r>
            <a:r>
              <a:rPr lang="en-US" sz="1400" b="1" dirty="0"/>
              <a:t>might be relevant </a:t>
            </a:r>
            <a:r>
              <a:rPr lang="en-US" sz="1400" dirty="0"/>
              <a:t>to the RAN Rel-18 topic</a:t>
            </a:r>
            <a:r>
              <a:rPr lang="en-US" sz="1400" b="1" dirty="0"/>
              <a:t> </a:t>
            </a:r>
            <a:r>
              <a:rPr lang="en-US" sz="1400" dirty="0"/>
              <a:t>e-mail discussions. Normative working items with </a:t>
            </a:r>
            <a:r>
              <a:rPr lang="en-US" sz="1400" u="sng" dirty="0"/>
              <a:t>no</a:t>
            </a:r>
            <a:r>
              <a:rPr lang="en-US" sz="1400" dirty="0"/>
              <a:t> RAN impacts are included in an Annex I.</a:t>
            </a:r>
          </a:p>
        </p:txBody>
      </p:sp>
    </p:spTree>
    <p:extLst>
      <p:ext uri="{BB962C8B-B14F-4D97-AF65-F5344CB8AC3E}">
        <p14:creationId xmlns:p14="http://schemas.microsoft.com/office/powerpoint/2010/main" val="746287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226156996"/>
              </p:ext>
            </p:extLst>
          </p:nvPr>
        </p:nvGraphicFramePr>
        <p:xfrm>
          <a:off x="344362" y="1264860"/>
          <a:ext cx="11081434" cy="377952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267842">
                <a:tc gridSpan="4">
                  <a:txBody>
                    <a:bodyPr/>
                    <a:lstStyle/>
                    <a:p>
                      <a:pPr marL="0" indent="0">
                        <a:buNone/>
                      </a:pPr>
                      <a:r>
                        <a:rPr lang="de-DE" sz="2400" b="1" dirty="0"/>
                        <a:t>AI/ML Model Transfer in 5GS [AMMT]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Jia SHEN (OPPO)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40</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AI/ML model transfer in 5GS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222591">
                <a:tc>
                  <a:txBody>
                    <a:bodyPr/>
                    <a:lstStyle/>
                    <a:p>
                      <a:r>
                        <a:rPr lang="nl-NL" sz="1600" b="1" dirty="0"/>
                        <a:t>Summary</a:t>
                      </a:r>
                    </a:p>
                  </a:txBody>
                  <a:tcPr/>
                </a:tc>
                <a:tc gridSpan="3">
                  <a:txBody>
                    <a:bodyPr/>
                    <a:lstStyle/>
                    <a:p>
                      <a:pPr algn="just" hangingPunct="0"/>
                      <a:r>
                        <a:rPr lang="en-GB" sz="1400" kern="1200" dirty="0">
                          <a:solidFill>
                            <a:schemeClr val="tx1"/>
                          </a:solidFill>
                          <a:effectLst/>
                          <a:latin typeface="+mn-lt"/>
                          <a:ea typeface="+mn-ea"/>
                          <a:cs typeface="+mn-cs"/>
                        </a:rPr>
                        <a:t>This work introduces the 5GS to support for AI/ML operations for various applications (e.g. image/speech recognition, media editing/enhancements, robot control, automotive). The work specifies performance requirements (for end-to-end latency, experienced data rate, communication service availability) and service requirements (for AI/ML QoS management, AI/ML model /data distribution/transfer, network performance and resource utilization monitoring/prediction). Different use cases where under study: AI/ML operation splitting between AI/ML endpoints; AI/ML model/data distribution and sharing over 5G system; Distributed/Federated Learning over 5G system.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1900">
                <a:tc>
                  <a:txBody>
                    <a:bodyPr/>
                    <a:lstStyle/>
                    <a:p>
                      <a:r>
                        <a:rPr lang="nl-NL" sz="1600" b="1" dirty="0"/>
                        <a:t>Possible RAN impact</a:t>
                      </a:r>
                    </a:p>
                  </a:txBody>
                  <a:tcPr/>
                </a:tc>
                <a:tc gridSpan="3">
                  <a:txBody>
                    <a:bodyPr/>
                    <a:lstStyle/>
                    <a:p>
                      <a:pPr algn="just" hangingPunct="0"/>
                      <a:r>
                        <a:rPr lang="en-US" sz="1400" dirty="0"/>
                        <a:t>Split AI/ML inference use cases in TR 22.874 </a:t>
                      </a:r>
                      <a:r>
                        <a:rPr lang="en-US" sz="1400" dirty="0">
                          <a:solidFill>
                            <a:srgbClr val="FF0000"/>
                          </a:solidFill>
                        </a:rPr>
                        <a:t>may</a:t>
                      </a:r>
                      <a:r>
                        <a:rPr lang="en-US" sz="1400" dirty="0"/>
                        <a:t> provide reference to study on collaboration between UE and NW in potential R18 AI/ML for NR air interface Study Item.	AI/ML model monitoring/updating/transfer use cases in TR 22.874 provide reference to study on AI/ML model deployment/management in potential R18 AI/ML for NR air interface Study Item. AI/ML model training use cases in TR 22.874 </a:t>
                      </a:r>
                      <a:r>
                        <a:rPr lang="en-US" sz="1400" dirty="0">
                          <a:solidFill>
                            <a:srgbClr val="FF0000"/>
                          </a:solidFill>
                        </a:rPr>
                        <a:t>may</a:t>
                      </a:r>
                      <a:r>
                        <a:rPr lang="en-US" sz="1400" dirty="0"/>
                        <a:t> provide reference to study on AI/ML model management in potential R18 AI/ML for NR air interface Study Item. </a:t>
                      </a:r>
                      <a:r>
                        <a:rPr lang="en-US" sz="1400" dirty="0">
                          <a:solidFill>
                            <a:srgbClr val="FF0000"/>
                          </a:solidFill>
                        </a:rPr>
                        <a:t>The new functionality requirements and enhanced KPI values from AMMT would impact the target requirement for 5G-Advanced</a:t>
                      </a:r>
                      <a:r>
                        <a:rPr lang="en-US"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1467502"/>
                  </a:ext>
                </a:extLst>
              </a:tr>
            </a:tbl>
          </a:graphicData>
        </a:graphic>
      </p:graphicFrame>
    </p:spTree>
    <p:extLst>
      <p:ext uri="{BB962C8B-B14F-4D97-AF65-F5344CB8AC3E}">
        <p14:creationId xmlns:p14="http://schemas.microsoft.com/office/powerpoint/2010/main" val="2386441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401645951"/>
              </p:ext>
            </p:extLst>
          </p:nvPr>
        </p:nvGraphicFramePr>
        <p:xfrm>
          <a:off x="410535" y="1375089"/>
          <a:ext cx="11081434" cy="295656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440724">
                <a:tc gridSpan="4">
                  <a:txBody>
                    <a:bodyPr/>
                    <a:lstStyle/>
                    <a:p>
                      <a:pPr marL="0" indent="0">
                        <a:buNone/>
                      </a:pPr>
                      <a:r>
                        <a:rPr lang="de-DE" sz="2400" b="1" dirty="0"/>
                        <a:t>5G Timing Resiliency System [5TRS]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58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Betsy </a:t>
                      </a:r>
                      <a:r>
                        <a:rPr lang="fr-FR" sz="1600" kern="1200" dirty="0" err="1">
                          <a:solidFill>
                            <a:schemeClr val="tx1"/>
                          </a:solidFill>
                          <a:effectLst/>
                          <a:latin typeface="+mn-lt"/>
                          <a:ea typeface="+mn-ea"/>
                          <a:cs typeface="+mn-cs"/>
                        </a:rPr>
                        <a:t>Covell</a:t>
                      </a:r>
                      <a:r>
                        <a:rPr lang="fr-FR" sz="1600" kern="1200" dirty="0">
                          <a:solidFill>
                            <a:schemeClr val="tx1"/>
                          </a:solidFill>
                          <a:effectLst/>
                          <a:latin typeface="+mn-lt"/>
                          <a:ea typeface="+mn-ea"/>
                          <a:cs typeface="+mn-cs"/>
                        </a:rPr>
                        <a:t> (Nokia)</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22.878</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6.36</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5G Timing Resiliency </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45883">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5G timing resiliency system introduces holdover and frequency stability capabilities enabling the 5G system to receive information from RAN nodes (e.g., GNSS reports) to determine the status of the overall system and influence consistent operation of timing resiliency.  With timing resiliency capabilities, the 5G core network can provide a consistent and fault tolerant solution for all or parts of the network. The 5G system can also provide an alternative timing source to verticals currently relying on GNSS timing solutions</a:t>
                      </a:r>
                      <a:r>
                        <a:rPr lang="en-US" sz="1600" kern="1200" dirty="0">
                          <a:solidFill>
                            <a:schemeClr val="tx1"/>
                          </a:solidFill>
                          <a:effectLst/>
                          <a:latin typeface="+mn-lt"/>
                          <a:ea typeface="+mn-ea"/>
                          <a:cs typeface="+mn-cs"/>
                        </a:rPr>
                        <a:t>.</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algn="just"/>
                      <a:r>
                        <a:rPr lang="en-US" sz="1400" kern="1200" dirty="0">
                          <a:solidFill>
                            <a:srgbClr val="FF0000"/>
                          </a:solidFill>
                          <a:effectLst/>
                          <a:latin typeface="+mn-lt"/>
                          <a:ea typeface="+mn-ea"/>
                          <a:cs typeface="+mn-cs"/>
                        </a:rPr>
                        <a:t>Noting that RAN groups are considering </a:t>
                      </a:r>
                      <a:r>
                        <a:rPr lang="en-US" sz="1400" kern="1200" dirty="0" err="1">
                          <a:solidFill>
                            <a:srgbClr val="FF0000"/>
                          </a:solidFill>
                          <a:effectLst/>
                          <a:latin typeface="+mn-lt"/>
                          <a:ea typeface="+mn-ea"/>
                          <a:cs typeface="+mn-cs"/>
                        </a:rPr>
                        <a:t>sidelink</a:t>
                      </a:r>
                      <a:r>
                        <a:rPr lang="en-US" sz="1400" kern="1200" dirty="0">
                          <a:solidFill>
                            <a:srgbClr val="FF0000"/>
                          </a:solidFill>
                          <a:effectLst/>
                          <a:latin typeface="+mn-lt"/>
                          <a:ea typeface="+mn-ea"/>
                          <a:cs typeface="+mn-cs"/>
                        </a:rPr>
                        <a:t> enhancements to increase resiliency, it would be desirable to have a consistent solution whether </a:t>
                      </a:r>
                      <a:r>
                        <a:rPr lang="en-US" sz="1400" kern="1200" dirty="0" err="1">
                          <a:solidFill>
                            <a:srgbClr val="FF0000"/>
                          </a:solidFill>
                          <a:effectLst/>
                          <a:latin typeface="+mn-lt"/>
                          <a:ea typeface="+mn-ea"/>
                          <a:cs typeface="+mn-cs"/>
                        </a:rPr>
                        <a:t>sidelink</a:t>
                      </a:r>
                      <a:r>
                        <a:rPr lang="en-US" sz="1400" kern="1200" dirty="0">
                          <a:solidFill>
                            <a:srgbClr val="FF0000"/>
                          </a:solidFill>
                          <a:effectLst/>
                          <a:latin typeface="+mn-lt"/>
                          <a:ea typeface="+mn-ea"/>
                          <a:cs typeface="+mn-cs"/>
                        </a:rPr>
                        <a:t> is in use or not. The 5TRS requirements provide guidance on increased timing resiliency mechanisms that should be met by the 5G system with or without </a:t>
                      </a:r>
                      <a:r>
                        <a:rPr lang="en-US" sz="1400" kern="1200" dirty="0" err="1">
                          <a:solidFill>
                            <a:srgbClr val="FF0000"/>
                          </a:solidFill>
                          <a:effectLst/>
                          <a:latin typeface="+mn-lt"/>
                          <a:ea typeface="+mn-ea"/>
                          <a:cs typeface="+mn-cs"/>
                        </a:rPr>
                        <a:t>sidelink</a:t>
                      </a:r>
                      <a:r>
                        <a:rPr lang="en-US" sz="1400" kern="1200" dirty="0">
                          <a:solidFill>
                            <a:srgbClr val="FF0000"/>
                          </a:solidFill>
                          <a:effectLst/>
                          <a:latin typeface="+mn-lt"/>
                          <a:ea typeface="+mn-ea"/>
                          <a:cs typeface="+mn-cs"/>
                        </a:rPr>
                        <a:t>.</a:t>
                      </a:r>
                      <a:endParaRPr lang="nl-NL" sz="1400" kern="1200" dirty="0">
                        <a:solidFill>
                          <a:srgbClr val="FF0000"/>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7261870"/>
                  </a:ext>
                </a:extLst>
              </a:tr>
            </a:tbl>
          </a:graphicData>
        </a:graphic>
      </p:graphicFrame>
    </p:spTree>
    <p:extLst>
      <p:ext uri="{BB962C8B-B14F-4D97-AF65-F5344CB8AC3E}">
        <p14:creationId xmlns:p14="http://schemas.microsoft.com/office/powerpoint/2010/main" val="2441735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1272565909"/>
              </p:ext>
            </p:extLst>
          </p:nvPr>
        </p:nvGraphicFramePr>
        <p:xfrm>
          <a:off x="427580" y="1493672"/>
          <a:ext cx="10819296" cy="4131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Personal IoT and Residential Networks [</a:t>
                      </a:r>
                      <a:r>
                        <a:rPr lang="en-US" sz="2400" b="1" dirty="0" err="1"/>
                        <a:t>PiRates</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Xiaowan</a:t>
                      </a:r>
                      <a:r>
                        <a:rPr lang="en-GB" sz="1800" kern="1200" dirty="0">
                          <a:solidFill>
                            <a:schemeClr val="tx1"/>
                          </a:solidFill>
                          <a:effectLst/>
                          <a:latin typeface="+mn-lt"/>
                          <a:ea typeface="+mn-ea"/>
                          <a:cs typeface="+mn-cs"/>
                        </a:rPr>
                        <a:t> </a:t>
                      </a:r>
                      <a:r>
                        <a:rPr lang="en-GB" sz="1800" kern="1200" dirty="0" err="1">
                          <a:solidFill>
                            <a:schemeClr val="tx1"/>
                          </a:solidFill>
                          <a:effectLst/>
                          <a:latin typeface="+mn-lt"/>
                          <a:ea typeface="+mn-ea"/>
                          <a:cs typeface="+mn-cs"/>
                        </a:rPr>
                        <a:t>Ke</a:t>
                      </a:r>
                      <a:r>
                        <a:rPr lang="fr-FR" sz="1600" kern="1200" dirty="0">
                          <a:solidFill>
                            <a:schemeClr val="tx1"/>
                          </a:solidFill>
                          <a:effectLst/>
                          <a:latin typeface="+mn-lt"/>
                          <a:ea typeface="+mn-ea"/>
                          <a:cs typeface="+mn-cs"/>
                        </a:rPr>
                        <a:t> (Vivo)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22.858 </a:t>
                      </a:r>
                      <a:r>
                        <a:rPr lang="nl-NL" sz="1600" dirty="0"/>
                        <a:t>(Resident Study - new)</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3"/>
                        </a:rPr>
                        <a:t>TR 22.859 </a:t>
                      </a:r>
                      <a:r>
                        <a:rPr lang="nl-NL" sz="1600" dirty="0"/>
                        <a:t>(</a:t>
                      </a:r>
                      <a:r>
                        <a:rPr lang="en-US" sz="1600" kern="1200" dirty="0">
                          <a:solidFill>
                            <a:schemeClr val="tx1"/>
                          </a:solidFill>
                          <a:effectLst/>
                          <a:latin typeface="+mn-lt"/>
                          <a:ea typeface="+mn-ea"/>
                          <a:cs typeface="+mn-cs"/>
                        </a:rPr>
                        <a:t>Personal IoT Networks Study - new)</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6.38</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Personal IoT Networks and Customer Premises Networks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Personal IoT Networks (PINs) and Customer Premises Networks (CPNs) provide both local connectivity and, via a gateway, access to 5G network services. CPNs and PINs have in common that in general they are owned, installed and/or (at least partially) configured by a customer of a public network operator.  </a:t>
                      </a:r>
                      <a:r>
                        <a:rPr lang="en-US" sz="1400" kern="1200" dirty="0">
                          <a:solidFill>
                            <a:schemeClr val="tx1"/>
                          </a:solidFill>
                          <a:effectLst/>
                          <a:latin typeface="+mn-lt"/>
                          <a:ea typeface="+mn-ea"/>
                          <a:cs typeface="+mn-cs"/>
                        </a:rPr>
                        <a:t>A Premises Radio Access Station (PRAS) is a base station installed in a CPN to provide in-home 5G coverage. The PRAS provides access to the CPN and/or 5G network services. The PRAS can be configured to use licensed and/or unlicensed frequency bands. </a:t>
                      </a:r>
                      <a:r>
                        <a:rPr lang="en-GB" sz="1400" kern="1200" dirty="0">
                          <a:solidFill>
                            <a:schemeClr val="tx1"/>
                          </a:solidFill>
                          <a:effectLst/>
                          <a:latin typeface="+mn-lt"/>
                          <a:ea typeface="+mn-ea"/>
                          <a:cs typeface="+mn-cs"/>
                        </a:rPr>
                        <a:t>A Personal IoT Network (PIN) consists of PIN Elements that communicate using PIN Direct Connection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or direct network connection. Examples of PINs include networks of wearables and smart home / smart office equipment.</a:t>
                      </a:r>
                      <a:endParaRPr lang="en-US"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p>
                      <a:endParaRPr lang="nl-NL" sz="1600" b="1" dirty="0"/>
                    </a:p>
                  </a:txBody>
                  <a:tcPr/>
                </a:tc>
                <a:tc gridSpan="3">
                  <a:txBody>
                    <a:bodyPr/>
                    <a:lstStyle/>
                    <a:p>
                      <a:r>
                        <a:rPr lang="en-GB" sz="1400" kern="1200" dirty="0">
                          <a:solidFill>
                            <a:schemeClr val="tx1"/>
                          </a:solidFill>
                          <a:effectLst/>
                          <a:latin typeface="+mn-lt"/>
                          <a:ea typeface="+mn-ea"/>
                          <a:cs typeface="+mn-cs"/>
                        </a:rPr>
                        <a:t>Personal IoT Networks generally use indirect connections between the different devices (PIN Elements). This indirect communication can use 3GPP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either in licensed or unlicensed spectrum.</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717475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759317036"/>
              </p:ext>
            </p:extLst>
          </p:nvPr>
        </p:nvGraphicFramePr>
        <p:xfrm>
          <a:off x="427580" y="795788"/>
          <a:ext cx="10819296" cy="277511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7783">
                <a:tc gridSpan="4">
                  <a:txBody>
                    <a:bodyPr/>
                    <a:lstStyle/>
                    <a:p>
                      <a:pPr marL="0" indent="0">
                        <a:buNone/>
                      </a:pPr>
                      <a:r>
                        <a:rPr lang="de-DE" sz="2400" b="1" dirty="0"/>
                        <a:t>Ranging Services [Ranging]</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r>
                        <a:rPr lang="nl-NL" sz="1600" kern="1200" dirty="0">
                          <a:solidFill>
                            <a:schemeClr val="tx1"/>
                          </a:solidFill>
                          <a:effectLst/>
                          <a:latin typeface="+mn-lt"/>
                          <a:ea typeface="+mn-ea"/>
                          <a:cs typeface="+mn-cs"/>
                        </a:rPr>
                        <a:t>Xiaowei jiang </a:t>
                      </a:r>
                      <a:r>
                        <a:rPr lang="fr-FR" sz="1600" kern="1200" dirty="0">
                          <a:solidFill>
                            <a:schemeClr val="tx1"/>
                          </a:solidFill>
                          <a:effectLst/>
                          <a:latin typeface="+mn-lt"/>
                          <a:ea typeface="+mn-ea"/>
                          <a:cs typeface="+mn-cs"/>
                        </a:rPr>
                        <a:t>(Xiaomi)</a:t>
                      </a:r>
                      <a:endParaRPr lang="nl-NL" sz="16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22.855</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6.37</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Ranging based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842751">
                <a:tc>
                  <a:txBody>
                    <a:bodyPr/>
                    <a:lstStyle/>
                    <a:p>
                      <a:r>
                        <a:rPr lang="nl-NL" sz="1600" b="1" dirty="0"/>
                        <a:t>Summary</a:t>
                      </a:r>
                    </a:p>
                  </a:txBody>
                  <a:tcPr/>
                </a:tc>
                <a:tc gridSpan="3">
                  <a:txBody>
                    <a:bodyPr/>
                    <a:lstStyle/>
                    <a:p>
                      <a:pPr marL="0" indent="0" algn="just" hangingPunct="0">
                        <a:buNone/>
                      </a:pPr>
                      <a:r>
                        <a:rPr lang="en-US" sz="1400" kern="1200" dirty="0">
                          <a:solidFill>
                            <a:schemeClr val="tx1"/>
                          </a:solidFill>
                          <a:effectLst/>
                          <a:latin typeface="+mn-lt"/>
                          <a:ea typeface="+mn-ea"/>
                          <a:cs typeface="+mn-cs"/>
                        </a:rPr>
                        <a:t>The work specifies the functional and performance requirements for Ranging based services(i.e. applications utilizing angle and direction between UEs). It mainly focuses on commercial use cases, e.g. smart home, smart city, etc. Some example KPIs include distance/angle accuracy, latency, confidence level, availability, ranging interval, effective ranging distance, concurrent ranging operations.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93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solidFill>
                            <a:srgbClr val="FF0000"/>
                          </a:solidFill>
                        </a:rPr>
                        <a:t>Ranging requires RAN to design </a:t>
                      </a:r>
                      <a:r>
                        <a:rPr lang="en-US" sz="1400" dirty="0" err="1">
                          <a:solidFill>
                            <a:srgbClr val="FF0000"/>
                          </a:solidFill>
                        </a:rPr>
                        <a:t>Sidelink</a:t>
                      </a:r>
                      <a:r>
                        <a:rPr lang="en-US" sz="1400" dirty="0">
                          <a:solidFill>
                            <a:srgbClr val="FF0000"/>
                          </a:solidFill>
                        </a:rPr>
                        <a:t> based ranging architecture, methods(AOA/AOD/RTT etc.) and PHY reference signals and measurements.  The use of unlicensed spectrum will also need RAN to design support of </a:t>
                      </a:r>
                      <a:r>
                        <a:rPr lang="en-US" sz="1400" dirty="0" err="1">
                          <a:solidFill>
                            <a:srgbClr val="FF0000"/>
                          </a:solidFill>
                        </a:rPr>
                        <a:t>sidelink</a:t>
                      </a:r>
                      <a:r>
                        <a:rPr lang="en-US" sz="1400" dirty="0">
                          <a:solidFill>
                            <a:srgbClr val="FF0000"/>
                          </a:solidFill>
                        </a:rPr>
                        <a:t> on unlicensed band.</a:t>
                      </a:r>
                      <a:endParaRPr lang="nl-NL" sz="1400" dirty="0">
                        <a:solidFill>
                          <a:srgbClr val="FF0000"/>
                        </a:solidFill>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3165451"/>
                  </a:ext>
                </a:extLst>
              </a:tr>
            </a:tbl>
          </a:graphicData>
        </a:graphic>
      </p:graphicFrame>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8" name="Content Placeholder 6">
            <a:extLst>
              <a:ext uri="{FF2B5EF4-FFF2-40B4-BE49-F238E27FC236}">
                <a16:creationId xmlns:a16="http://schemas.microsoft.com/office/drawing/2014/main" id="{911621E4-BE8A-44CB-A4C4-2D83B137EF84}"/>
              </a:ext>
            </a:extLst>
          </p:cNvPr>
          <p:cNvGraphicFramePr>
            <a:graphicFrameLocks/>
          </p:cNvGraphicFramePr>
          <p:nvPr>
            <p:extLst>
              <p:ext uri="{D42A27DB-BD31-4B8C-83A1-F6EECF244321}">
                <p14:modId xmlns:p14="http://schemas.microsoft.com/office/powerpoint/2010/main" val="1061437169"/>
              </p:ext>
            </p:extLst>
          </p:nvPr>
        </p:nvGraphicFramePr>
        <p:xfrm>
          <a:off x="427580" y="3652133"/>
          <a:ext cx="10819296" cy="282689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7674">
                <a:tc gridSpan="4">
                  <a:txBody>
                    <a:bodyPr/>
                    <a:lstStyle/>
                    <a:p>
                      <a:pPr marL="0" indent="0">
                        <a:buNone/>
                      </a:pPr>
                      <a:r>
                        <a:rPr lang="de-DE" sz="2400" b="1" dirty="0"/>
                        <a:t>Vehicle-Mounted Relays [VMR]</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290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Francesco Pica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22.839</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6.4</a:t>
                      </a:r>
                      <a:r>
                        <a:rPr lang="en-GB" sz="1600" b="1" kern="1200" dirty="0">
                          <a:solidFill>
                            <a:schemeClr val="tx1"/>
                          </a:solidFill>
                          <a:effectLst/>
                          <a:latin typeface="+mn-lt"/>
                          <a:ea typeface="+mn-ea"/>
                          <a:cs typeface="+mn-cs"/>
                        </a:rPr>
                        <a:t>2</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Mobile base station relays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58106">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VMR work introduces service requirements (in TS 22.261) for 5GS support of mobile base station (BS) relays, </a:t>
                      </a:r>
                      <a:r>
                        <a:rPr lang="en-US" sz="1400" kern="1200" dirty="0" err="1">
                          <a:solidFill>
                            <a:schemeClr val="tx1"/>
                          </a:solidFill>
                          <a:effectLst/>
                          <a:latin typeface="+mn-lt"/>
                          <a:ea typeface="+mn-ea"/>
                          <a:cs typeface="+mn-cs"/>
                        </a:rPr>
                        <a:t>e.g</a:t>
                      </a:r>
                      <a:r>
                        <a:rPr lang="en-US" sz="1400" kern="1200" dirty="0">
                          <a:solidFill>
                            <a:schemeClr val="tx1"/>
                          </a:solidFill>
                          <a:effectLst/>
                          <a:latin typeface="+mn-lt"/>
                          <a:ea typeface="+mn-ea"/>
                          <a:cs typeface="+mn-cs"/>
                        </a:rPr>
                        <a:t> mounted on moving vehicles, which provide 5G coverage and communication to UEs (inside the vehicle and/or in its vicinity), and are connected wirelessly to the 5G network via RAN nodes. Requirements include support for mobile BS relays configuration &amp; provisioning, UE access control, QoS, charging, Multi-PLMN RAN sharing, mobility, service continuity, multi-link connectivity, roaming, priority/emergency services, security, RAN management.</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323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kern="1200" dirty="0">
                          <a:solidFill>
                            <a:schemeClr val="tx1"/>
                          </a:solidFill>
                          <a:latin typeface="+mn-lt"/>
                          <a:ea typeface="+mn-ea"/>
                          <a:cs typeface="+mn-cs"/>
                        </a:rPr>
                        <a:t>Part of the RAN email discussion #</a:t>
                      </a:r>
                      <a:r>
                        <a:rPr lang="en-GB" sz="1400" kern="1200" dirty="0">
                          <a:solidFill>
                            <a:schemeClr val="tx1"/>
                          </a:solidFill>
                          <a:latin typeface="+mn-lt"/>
                          <a:ea typeface="+mn-ea"/>
                          <a:cs typeface="+mn-cs"/>
                        </a:rPr>
                        <a:t>18, on </a:t>
                      </a:r>
                      <a:r>
                        <a:rPr lang="en-GB" sz="1400" kern="1200" dirty="0" err="1">
                          <a:solidFill>
                            <a:schemeClr val="tx1"/>
                          </a:solidFill>
                          <a:latin typeface="+mn-lt"/>
                          <a:ea typeface="+mn-ea"/>
                          <a:cs typeface="+mn-cs"/>
                        </a:rPr>
                        <a:t>Additional_Topological_Improvements</a:t>
                      </a:r>
                      <a:r>
                        <a:rPr lang="en-GB" sz="1400" kern="1200" dirty="0">
                          <a:solidFill>
                            <a:schemeClr val="tx1"/>
                          </a:solidFill>
                          <a:latin typeface="+mn-lt"/>
                          <a:ea typeface="+mn-ea"/>
                          <a:cs typeface="+mn-cs"/>
                        </a:rPr>
                        <a:t>-IAB-VMR</a:t>
                      </a:r>
                      <a:endParaRPr lang="nl-NL" sz="1400" kern="1200" dirty="0">
                        <a:solidFill>
                          <a:schemeClr val="tx1"/>
                        </a:solidFill>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1261673"/>
                  </a:ext>
                </a:extLst>
              </a:tr>
            </a:tbl>
          </a:graphicData>
        </a:graphic>
      </p:graphicFrame>
    </p:spTree>
    <p:extLst>
      <p:ext uri="{BB962C8B-B14F-4D97-AF65-F5344CB8AC3E}">
        <p14:creationId xmlns:p14="http://schemas.microsoft.com/office/powerpoint/2010/main" val="3666739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3285819215"/>
              </p:ext>
            </p:extLst>
          </p:nvPr>
        </p:nvGraphicFramePr>
        <p:xfrm>
          <a:off x="427580" y="910243"/>
          <a:ext cx="10819296" cy="288564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0453">
                <a:tc gridSpan="4">
                  <a:txBody>
                    <a:bodyPr/>
                    <a:lstStyle/>
                    <a:p>
                      <a:pPr marL="0" indent="0">
                        <a:buNone/>
                      </a:pPr>
                      <a:r>
                        <a:rPr lang="de-DE" sz="2400" b="1" dirty="0"/>
                        <a:t>Tactile and Multi-modality Communication Services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32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Xiaonan Shi (China Mobile)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22.847</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a:t>
                      </a:r>
                      <a:r>
                        <a:rPr lang="de-DE" sz="1400" kern="1200" dirty="0">
                          <a:solidFill>
                            <a:schemeClr val="tx1"/>
                          </a:solidFill>
                          <a:latin typeface="+mn-lt"/>
                          <a:ea typeface="+mn-ea"/>
                          <a:cs typeface="+mn-cs"/>
                        </a:rPr>
                        <a:t>(normative work expected in Dec2021)</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65148">
                <a:tc>
                  <a:txBody>
                    <a:bodyPr/>
                    <a:lstStyle/>
                    <a:p>
                      <a:r>
                        <a:rPr lang="nl-NL" sz="1600" b="1" dirty="0"/>
                        <a:t>Summary</a:t>
                      </a:r>
                    </a:p>
                  </a:txBody>
                  <a:tcPr/>
                </a:tc>
                <a:tc gridSpan="3">
                  <a:txBody>
                    <a:bodyPr/>
                    <a:lstStyle/>
                    <a:p>
                      <a:pPr algn="just"/>
                      <a:r>
                        <a:rPr lang="nl-NL" sz="1400" kern="1200" dirty="0">
                          <a:solidFill>
                            <a:schemeClr val="tx1"/>
                          </a:solidFill>
                          <a:effectLst/>
                          <a:latin typeface="+mn-lt"/>
                          <a:ea typeface="+mn-ea"/>
                          <a:cs typeface="+mn-cs"/>
                        </a:rPr>
                        <a:t>FS_TACMM  aiming at identifying new use cases and potential service requirements for 5GS support of tactile and multi-modality communication services. Use cases involve immersive VR, remote control robot, support of skillset sharing for cooperative perception and maneuvering of robots, haptic feedback for a personal exclusion zone in dangerous remote environments, live event selective immersion, support for IEEE P1918.1 architecture and virtual factory. Requirements involves service exposure requirements to enable 5G system support of tactile and multi-modality applications.</a:t>
                      </a:r>
                      <a:endParaRPr lang="nl-NL"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910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TACMM requires RAN on supporting processing and handling of multiple flows within one TACMM service according to possible QoS policy enhancements.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92715115"/>
                  </a:ext>
                </a:extLst>
              </a:tr>
            </a:tbl>
          </a:graphicData>
        </a:graphic>
      </p:graphicFrame>
      <p:sp>
        <p:nvSpPr>
          <p:cNvPr id="5" name="Rectangle 4">
            <a:extLst>
              <a:ext uri="{FF2B5EF4-FFF2-40B4-BE49-F238E27FC236}">
                <a16:creationId xmlns:a16="http://schemas.microsoft.com/office/drawing/2014/main" id="{088758F2-042D-4868-94B5-F82E9DBF8737}"/>
              </a:ext>
            </a:extLst>
          </p:cNvPr>
          <p:cNvSpPr/>
          <p:nvPr/>
        </p:nvSpPr>
        <p:spPr>
          <a:xfrm>
            <a:off x="103730" y="105410"/>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18741759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25794</TotalTime>
  <Words>3512</Words>
  <Application>Microsoft Office PowerPoint</Application>
  <PresentationFormat>Widescreen</PresentationFormat>
  <Paragraphs>323</Paragraphs>
  <Slides>24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Aharoni</vt:lpstr>
      <vt:lpstr>Arial</vt:lpstr>
      <vt:lpstr>Calibri</vt:lpstr>
      <vt:lpstr>Calibri Light</vt:lpstr>
      <vt:lpstr>Wingdings</vt:lpstr>
      <vt:lpstr>Office Theme</vt:lpstr>
      <vt:lpstr>SA1 Rel-18 Normative Work - with indications of possible RAN impact - </vt:lpstr>
      <vt:lpstr>Introduction</vt:lpstr>
      <vt:lpstr>SA1 Rel-18 work - indications of possible RAN impact -</vt:lpstr>
      <vt:lpstr>SA1 Rel-18 Normative 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Annex I</vt:lpstr>
      <vt:lpstr>PowerPoint Presentation</vt:lpstr>
      <vt:lpstr>Annex II</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269</cp:revision>
  <dcterms:created xsi:type="dcterms:W3CDTF">2019-07-19T09:46:23Z</dcterms:created>
  <dcterms:modified xsi:type="dcterms:W3CDTF">2021-11-09T10:41:57Z</dcterms:modified>
</cp:coreProperties>
</file>