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56" r:id="rId2"/>
    <p:sldId id="257" r:id="rId3"/>
    <p:sldId id="258" r:id="rId4"/>
    <p:sldId id="261" r:id="rId5"/>
    <p:sldId id="260" r:id="rId6"/>
    <p:sldId id="263" r:id="rId7"/>
    <p:sldId id="266"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3E3"/>
    <a:srgbClr val="1428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849" autoAdjust="0"/>
    <p:restoredTop sz="94660"/>
  </p:normalViewPr>
  <p:slideViewPr>
    <p:cSldViewPr snapToGrid="0">
      <p:cViewPr varScale="1">
        <p:scale>
          <a:sx n="82" d="100"/>
          <a:sy n="82" d="100"/>
        </p:scale>
        <p:origin x="96" y="4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A6B13F-2EAC-4B40-BCB4-D8CF4AE636AC}" type="datetimeFigureOut">
              <a:rPr lang="en-US" smtClean="0"/>
              <a:t>10/29/2021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037EA86-B13A-4B88-AF2A-E1A231F3A367}" type="slidenum">
              <a:rPr lang="en-US" smtClean="0"/>
              <a:t>‹#›</a:t>
            </a:fld>
            <a:endParaRPr lang="en-US"/>
          </a:p>
        </p:txBody>
      </p:sp>
    </p:spTree>
    <p:extLst>
      <p:ext uri="{BB962C8B-B14F-4D97-AF65-F5344CB8AC3E}">
        <p14:creationId xmlns:p14="http://schemas.microsoft.com/office/powerpoint/2010/main" val="23196864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28066231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r>
              <a:rPr lang="en-US" smtClean="0"/>
              <a:t>3GPP SA1 tdoc</a:t>
            </a:r>
            <a:endParaRPr lang="en-US"/>
          </a:p>
        </p:txBody>
      </p:sp>
      <p:sp>
        <p:nvSpPr>
          <p:cNvPr id="5" name="Footer Placeholder 4"/>
          <p:cNvSpPr>
            <a:spLocks noGrp="1"/>
          </p:cNvSpPr>
          <p:nvPr>
            <p:ph type="ftr" sz="quarter" idx="11"/>
          </p:nvPr>
        </p:nvSpPr>
        <p:spPr/>
        <p:txBody>
          <a:bodyPr/>
          <a:lstStyle/>
          <a:p>
            <a:r>
              <a:rPr lang="en-US" smtClean="0"/>
              <a:t>SA1 96e (8-18.11.21)</a:t>
            </a:r>
            <a:endParaRPr lang="en-US"/>
          </a:p>
        </p:txBody>
      </p:sp>
      <p:sp>
        <p:nvSpPr>
          <p:cNvPr id="6" name="Slide Number Placeholder 5"/>
          <p:cNvSpPr>
            <a:spLocks noGrp="1"/>
          </p:cNvSpPr>
          <p:nvPr>
            <p:ph type="sldNum" sz="quarter" idx="12"/>
          </p:nvPr>
        </p:nvSpPr>
        <p:spPr/>
        <p:txBody>
          <a:bodyPr/>
          <a:lstStyle/>
          <a:p>
            <a:fld id="{EDFCADB0-6470-4236-8615-261E6102B006}" type="slidenum">
              <a:rPr lang="en-US" smtClean="0"/>
              <a:t>‹#›</a:t>
            </a:fld>
            <a:endParaRPr lang="en-US"/>
          </a:p>
        </p:txBody>
      </p:sp>
    </p:spTree>
    <p:extLst>
      <p:ext uri="{BB962C8B-B14F-4D97-AF65-F5344CB8AC3E}">
        <p14:creationId xmlns:p14="http://schemas.microsoft.com/office/powerpoint/2010/main" val="37220737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r>
              <a:rPr lang="en-US" smtClean="0"/>
              <a:t>3GPP SA1 tdoc</a:t>
            </a:r>
            <a:endParaRPr lang="en-US"/>
          </a:p>
        </p:txBody>
      </p:sp>
      <p:sp>
        <p:nvSpPr>
          <p:cNvPr id="5" name="Footer Placeholder 4"/>
          <p:cNvSpPr>
            <a:spLocks noGrp="1"/>
          </p:cNvSpPr>
          <p:nvPr>
            <p:ph type="ftr" sz="quarter" idx="11"/>
          </p:nvPr>
        </p:nvSpPr>
        <p:spPr/>
        <p:txBody>
          <a:bodyPr/>
          <a:lstStyle/>
          <a:p>
            <a:r>
              <a:rPr lang="en-US" smtClean="0"/>
              <a:t>SA1 96e (8-18.11.21)</a:t>
            </a:r>
            <a:endParaRPr lang="en-US"/>
          </a:p>
        </p:txBody>
      </p:sp>
      <p:sp>
        <p:nvSpPr>
          <p:cNvPr id="6" name="Slide Number Placeholder 5"/>
          <p:cNvSpPr>
            <a:spLocks noGrp="1"/>
          </p:cNvSpPr>
          <p:nvPr>
            <p:ph type="sldNum" sz="quarter" idx="12"/>
          </p:nvPr>
        </p:nvSpPr>
        <p:spPr/>
        <p:txBody>
          <a:bodyPr/>
          <a:lstStyle/>
          <a:p>
            <a:fld id="{EDFCADB0-6470-4236-8615-261E6102B006}" type="slidenum">
              <a:rPr lang="en-US" smtClean="0"/>
              <a:t>‹#›</a:t>
            </a:fld>
            <a:endParaRPr lang="en-US"/>
          </a:p>
        </p:txBody>
      </p:sp>
    </p:spTree>
    <p:extLst>
      <p:ext uri="{BB962C8B-B14F-4D97-AF65-F5344CB8AC3E}">
        <p14:creationId xmlns:p14="http://schemas.microsoft.com/office/powerpoint/2010/main" val="39224621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pPr algn="l"/>
            <a:r>
              <a:rPr lang="en-US" dirty="0" smtClean="0"/>
              <a:t>SA1 96e (8-18.11.21)</a:t>
            </a:r>
            <a:endParaRPr lang="en-US" dirty="0"/>
          </a:p>
        </p:txBody>
      </p:sp>
      <p:sp>
        <p:nvSpPr>
          <p:cNvPr id="6" name="Slide Number Placeholder 5"/>
          <p:cNvSpPr>
            <a:spLocks noGrp="1"/>
          </p:cNvSpPr>
          <p:nvPr>
            <p:ph type="sldNum" sz="quarter" idx="12"/>
          </p:nvPr>
        </p:nvSpPr>
        <p:spPr/>
        <p:txBody>
          <a:bodyPr/>
          <a:lstStyle/>
          <a:p>
            <a:fld id="{EDFCADB0-6470-4236-8615-261E6102B006}" type="slidenum">
              <a:rPr lang="en-US" smtClean="0"/>
              <a:t>‹#›</a:t>
            </a:fld>
            <a:endParaRPr lang="en-US"/>
          </a:p>
        </p:txBody>
      </p:sp>
    </p:spTree>
    <p:extLst>
      <p:ext uri="{BB962C8B-B14F-4D97-AF65-F5344CB8AC3E}">
        <p14:creationId xmlns:p14="http://schemas.microsoft.com/office/powerpoint/2010/main" val="20258860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r>
              <a:rPr lang="en-US" smtClean="0"/>
              <a:t>3GPP SA1 tdoc</a:t>
            </a:r>
            <a:endParaRPr lang="en-US"/>
          </a:p>
        </p:txBody>
      </p:sp>
      <p:sp>
        <p:nvSpPr>
          <p:cNvPr id="5" name="Footer Placeholder 4"/>
          <p:cNvSpPr>
            <a:spLocks noGrp="1"/>
          </p:cNvSpPr>
          <p:nvPr>
            <p:ph type="ftr" sz="quarter" idx="11"/>
          </p:nvPr>
        </p:nvSpPr>
        <p:spPr/>
        <p:txBody>
          <a:bodyPr/>
          <a:lstStyle/>
          <a:p>
            <a:r>
              <a:rPr lang="en-US" smtClean="0"/>
              <a:t>SA1 96e (8-18.11.21)</a:t>
            </a:r>
            <a:endParaRPr lang="en-US"/>
          </a:p>
        </p:txBody>
      </p:sp>
      <p:sp>
        <p:nvSpPr>
          <p:cNvPr id="6" name="Slide Number Placeholder 5"/>
          <p:cNvSpPr>
            <a:spLocks noGrp="1"/>
          </p:cNvSpPr>
          <p:nvPr>
            <p:ph type="sldNum" sz="quarter" idx="12"/>
          </p:nvPr>
        </p:nvSpPr>
        <p:spPr/>
        <p:txBody>
          <a:bodyPr/>
          <a:lstStyle/>
          <a:p>
            <a:fld id="{EDFCADB0-6470-4236-8615-261E6102B006}" type="slidenum">
              <a:rPr lang="en-US" smtClean="0"/>
              <a:t>‹#›</a:t>
            </a:fld>
            <a:endParaRPr lang="en-US"/>
          </a:p>
        </p:txBody>
      </p:sp>
    </p:spTree>
    <p:extLst>
      <p:ext uri="{BB962C8B-B14F-4D97-AF65-F5344CB8AC3E}">
        <p14:creationId xmlns:p14="http://schemas.microsoft.com/office/powerpoint/2010/main" val="6054732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1"/>
          </p:nvPr>
        </p:nvSpPr>
        <p:spPr/>
        <p:txBody>
          <a:bodyPr/>
          <a:lstStyle/>
          <a:p>
            <a:r>
              <a:rPr lang="en-US" smtClean="0"/>
              <a:t>SA1 96e (8-18.11.21)</a:t>
            </a:r>
            <a:endParaRPr lang="en-US"/>
          </a:p>
        </p:txBody>
      </p:sp>
      <p:sp>
        <p:nvSpPr>
          <p:cNvPr id="7" name="Slide Number Placeholder 6"/>
          <p:cNvSpPr>
            <a:spLocks noGrp="1"/>
          </p:cNvSpPr>
          <p:nvPr>
            <p:ph type="sldNum" sz="quarter" idx="12"/>
          </p:nvPr>
        </p:nvSpPr>
        <p:spPr/>
        <p:txBody>
          <a:bodyPr/>
          <a:lstStyle/>
          <a:p>
            <a:fld id="{EDFCADB0-6470-4236-8615-261E6102B006}" type="slidenum">
              <a:rPr lang="en-US" smtClean="0"/>
              <a:t>‹#›</a:t>
            </a:fld>
            <a:endParaRPr lang="en-US"/>
          </a:p>
        </p:txBody>
      </p:sp>
    </p:spTree>
    <p:extLst>
      <p:ext uri="{BB962C8B-B14F-4D97-AF65-F5344CB8AC3E}">
        <p14:creationId xmlns:p14="http://schemas.microsoft.com/office/powerpoint/2010/main" val="37737536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838200" y="6356350"/>
            <a:ext cx="2743200" cy="365125"/>
          </a:xfrm>
          <a:prstGeom prst="rect">
            <a:avLst/>
          </a:prstGeom>
        </p:spPr>
        <p:txBody>
          <a:bodyPr/>
          <a:lstStyle/>
          <a:p>
            <a:r>
              <a:rPr lang="en-US" smtClean="0"/>
              <a:t>3GPP SA1 tdoc</a:t>
            </a:r>
            <a:endParaRPr lang="en-US"/>
          </a:p>
        </p:txBody>
      </p:sp>
      <p:sp>
        <p:nvSpPr>
          <p:cNvPr id="8" name="Footer Placeholder 7"/>
          <p:cNvSpPr>
            <a:spLocks noGrp="1"/>
          </p:cNvSpPr>
          <p:nvPr>
            <p:ph type="ftr" sz="quarter" idx="11"/>
          </p:nvPr>
        </p:nvSpPr>
        <p:spPr/>
        <p:txBody>
          <a:bodyPr/>
          <a:lstStyle/>
          <a:p>
            <a:r>
              <a:rPr lang="en-US" smtClean="0"/>
              <a:t>SA1 96e (8-18.11.21)</a:t>
            </a:r>
            <a:endParaRPr lang="en-US"/>
          </a:p>
        </p:txBody>
      </p:sp>
      <p:sp>
        <p:nvSpPr>
          <p:cNvPr id="9" name="Slide Number Placeholder 8"/>
          <p:cNvSpPr>
            <a:spLocks noGrp="1"/>
          </p:cNvSpPr>
          <p:nvPr>
            <p:ph type="sldNum" sz="quarter" idx="12"/>
          </p:nvPr>
        </p:nvSpPr>
        <p:spPr/>
        <p:txBody>
          <a:bodyPr/>
          <a:lstStyle/>
          <a:p>
            <a:fld id="{EDFCADB0-6470-4236-8615-261E6102B006}" type="slidenum">
              <a:rPr lang="en-US" smtClean="0"/>
              <a:t>‹#›</a:t>
            </a:fld>
            <a:endParaRPr lang="en-US"/>
          </a:p>
        </p:txBody>
      </p:sp>
    </p:spTree>
    <p:extLst>
      <p:ext uri="{BB962C8B-B14F-4D97-AF65-F5344CB8AC3E}">
        <p14:creationId xmlns:p14="http://schemas.microsoft.com/office/powerpoint/2010/main" val="2219084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p:txBody>
          <a:bodyPr/>
          <a:lstStyle/>
          <a:p>
            <a:pPr algn="l"/>
            <a:r>
              <a:rPr lang="en-US" dirty="0" smtClean="0"/>
              <a:t>SA1 96e (8-18.11.21)</a:t>
            </a:r>
            <a:endParaRPr lang="en-US" dirty="0"/>
          </a:p>
        </p:txBody>
      </p:sp>
      <p:sp>
        <p:nvSpPr>
          <p:cNvPr id="5" name="Slide Number Placeholder 4"/>
          <p:cNvSpPr>
            <a:spLocks noGrp="1"/>
          </p:cNvSpPr>
          <p:nvPr>
            <p:ph type="sldNum" sz="quarter" idx="12"/>
          </p:nvPr>
        </p:nvSpPr>
        <p:spPr/>
        <p:txBody>
          <a:bodyPr/>
          <a:lstStyle/>
          <a:p>
            <a:fld id="{EDFCADB0-6470-4236-8615-261E6102B006}" type="slidenum">
              <a:rPr lang="en-US" smtClean="0"/>
              <a:t>‹#›</a:t>
            </a:fld>
            <a:endParaRPr lang="en-US"/>
          </a:p>
        </p:txBody>
      </p:sp>
    </p:spTree>
    <p:extLst>
      <p:ext uri="{BB962C8B-B14F-4D97-AF65-F5344CB8AC3E}">
        <p14:creationId xmlns:p14="http://schemas.microsoft.com/office/powerpoint/2010/main" val="9033228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pPr algn="l"/>
            <a:r>
              <a:rPr lang="en-US" dirty="0" smtClean="0"/>
              <a:t>SA1 96e (8-18.11.21)</a:t>
            </a:r>
            <a:endParaRPr lang="en-US" dirty="0"/>
          </a:p>
        </p:txBody>
      </p:sp>
      <p:sp>
        <p:nvSpPr>
          <p:cNvPr id="4" name="Slide Number Placeholder 3"/>
          <p:cNvSpPr>
            <a:spLocks noGrp="1"/>
          </p:cNvSpPr>
          <p:nvPr>
            <p:ph type="sldNum" sz="quarter" idx="12"/>
          </p:nvPr>
        </p:nvSpPr>
        <p:spPr/>
        <p:txBody>
          <a:bodyPr/>
          <a:lstStyle/>
          <a:p>
            <a:fld id="{EDFCADB0-6470-4236-8615-261E6102B006}" type="slidenum">
              <a:rPr lang="en-US" smtClean="0"/>
              <a:t>‹#›</a:t>
            </a:fld>
            <a:endParaRPr lang="en-US"/>
          </a:p>
        </p:txBody>
      </p:sp>
    </p:spTree>
    <p:extLst>
      <p:ext uri="{BB962C8B-B14F-4D97-AF65-F5344CB8AC3E}">
        <p14:creationId xmlns:p14="http://schemas.microsoft.com/office/powerpoint/2010/main" val="6820392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r>
              <a:rPr lang="en-US" smtClean="0"/>
              <a:t>3GPP SA1 tdoc</a:t>
            </a:r>
            <a:endParaRPr lang="en-US"/>
          </a:p>
        </p:txBody>
      </p:sp>
      <p:sp>
        <p:nvSpPr>
          <p:cNvPr id="6" name="Footer Placeholder 5"/>
          <p:cNvSpPr>
            <a:spLocks noGrp="1"/>
          </p:cNvSpPr>
          <p:nvPr>
            <p:ph type="ftr" sz="quarter" idx="11"/>
          </p:nvPr>
        </p:nvSpPr>
        <p:spPr/>
        <p:txBody>
          <a:bodyPr/>
          <a:lstStyle/>
          <a:p>
            <a:r>
              <a:rPr lang="en-US" smtClean="0"/>
              <a:t>SA1 96e (8-18.11.21)</a:t>
            </a:r>
            <a:endParaRPr lang="en-US"/>
          </a:p>
        </p:txBody>
      </p:sp>
      <p:sp>
        <p:nvSpPr>
          <p:cNvPr id="7" name="Slide Number Placeholder 6"/>
          <p:cNvSpPr>
            <a:spLocks noGrp="1"/>
          </p:cNvSpPr>
          <p:nvPr>
            <p:ph type="sldNum" sz="quarter" idx="12"/>
          </p:nvPr>
        </p:nvSpPr>
        <p:spPr/>
        <p:txBody>
          <a:bodyPr/>
          <a:lstStyle/>
          <a:p>
            <a:fld id="{EDFCADB0-6470-4236-8615-261E6102B006}" type="slidenum">
              <a:rPr lang="en-US" smtClean="0"/>
              <a:t>‹#›</a:t>
            </a:fld>
            <a:endParaRPr lang="en-US"/>
          </a:p>
        </p:txBody>
      </p:sp>
    </p:spTree>
    <p:extLst>
      <p:ext uri="{BB962C8B-B14F-4D97-AF65-F5344CB8AC3E}">
        <p14:creationId xmlns:p14="http://schemas.microsoft.com/office/powerpoint/2010/main" val="2352432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r>
              <a:rPr lang="en-US" smtClean="0"/>
              <a:t>3GPP SA1 tdoc</a:t>
            </a:r>
            <a:endParaRPr lang="en-US"/>
          </a:p>
        </p:txBody>
      </p:sp>
      <p:sp>
        <p:nvSpPr>
          <p:cNvPr id="6" name="Footer Placeholder 5"/>
          <p:cNvSpPr>
            <a:spLocks noGrp="1"/>
          </p:cNvSpPr>
          <p:nvPr>
            <p:ph type="ftr" sz="quarter" idx="11"/>
          </p:nvPr>
        </p:nvSpPr>
        <p:spPr/>
        <p:txBody>
          <a:bodyPr/>
          <a:lstStyle/>
          <a:p>
            <a:r>
              <a:rPr lang="en-US" smtClean="0"/>
              <a:t>SA1 96e (8-18.11.21)</a:t>
            </a:r>
            <a:endParaRPr lang="en-US"/>
          </a:p>
        </p:txBody>
      </p:sp>
      <p:sp>
        <p:nvSpPr>
          <p:cNvPr id="7" name="Slide Number Placeholder 6"/>
          <p:cNvSpPr>
            <a:spLocks noGrp="1"/>
          </p:cNvSpPr>
          <p:nvPr>
            <p:ph type="sldNum" sz="quarter" idx="12"/>
          </p:nvPr>
        </p:nvSpPr>
        <p:spPr/>
        <p:txBody>
          <a:bodyPr/>
          <a:lstStyle/>
          <a:p>
            <a:fld id="{EDFCADB0-6470-4236-8615-261E6102B006}" type="slidenum">
              <a:rPr lang="en-US" smtClean="0"/>
              <a:t>‹#›</a:t>
            </a:fld>
            <a:endParaRPr lang="en-US"/>
          </a:p>
        </p:txBody>
      </p:sp>
    </p:spTree>
    <p:extLst>
      <p:ext uri="{BB962C8B-B14F-4D97-AF65-F5344CB8AC3E}">
        <p14:creationId xmlns:p14="http://schemas.microsoft.com/office/powerpoint/2010/main" val="12018834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3"/>
          </p:nvPr>
        </p:nvSpPr>
        <p:spPr>
          <a:xfrm>
            <a:off x="838200" y="6356350"/>
            <a:ext cx="7315200" cy="365125"/>
          </a:xfrm>
          <a:prstGeom prst="rect">
            <a:avLst/>
          </a:prstGeom>
        </p:spPr>
        <p:txBody>
          <a:bodyPr vert="horz" lIns="91440" tIns="45720" rIns="91440" bIns="45720" rtlCol="0" anchor="ctr"/>
          <a:lstStyle>
            <a:lvl1pPr algn="ctr">
              <a:defRPr sz="1200">
                <a:solidFill>
                  <a:schemeClr val="tx1"/>
                </a:solidFill>
                <a:latin typeface="72 Black" panose="020B0A04030603020204" pitchFamily="34" charset="0"/>
                <a:cs typeface="72 Black" panose="020B0A04030603020204" pitchFamily="34" charset="0"/>
              </a:defRPr>
            </a:lvl1pPr>
          </a:lstStyle>
          <a:p>
            <a:pPr algn="l"/>
            <a:r>
              <a:rPr lang="en-US" dirty="0" smtClean="0"/>
              <a:t>SA1 96e (8-18.11.21)</a:t>
            </a:r>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72 Black" panose="020B0A04030603020204" pitchFamily="34" charset="0"/>
                <a:cs typeface="72 Black" panose="020B0A04030603020204" pitchFamily="34" charset="0"/>
              </a:defRPr>
            </a:lvl1pPr>
          </a:lstStyle>
          <a:p>
            <a:fld id="{EDFCADB0-6470-4236-8615-261E6102B006}" type="slidenum">
              <a:rPr lang="en-US" smtClean="0"/>
              <a:pPr/>
              <a:t>‹#›</a:t>
            </a:fld>
            <a:endParaRPr lang="en-US" dirty="0"/>
          </a:p>
        </p:txBody>
      </p:sp>
      <p:sp>
        <p:nvSpPr>
          <p:cNvPr id="7" name="TextBox 6"/>
          <p:cNvSpPr txBox="1"/>
          <p:nvPr userDrawn="1"/>
        </p:nvSpPr>
        <p:spPr>
          <a:xfrm>
            <a:off x="10802206" y="185738"/>
            <a:ext cx="1383712" cy="369332"/>
          </a:xfrm>
          <a:prstGeom prst="rect">
            <a:avLst/>
          </a:prstGeom>
          <a:noFill/>
        </p:spPr>
        <p:txBody>
          <a:bodyPr wrap="none" rtlCol="0">
            <a:spAutoFit/>
          </a:bodyPr>
          <a:lstStyle/>
          <a:p>
            <a:r>
              <a:rPr lang="en-US" dirty="0" smtClean="0">
                <a:latin typeface="72 Black" panose="020B0A04030603020204" pitchFamily="34" charset="0"/>
                <a:cs typeface="72 Black" panose="020B0A04030603020204" pitchFamily="34" charset="0"/>
              </a:rPr>
              <a:t>S1-214099</a:t>
            </a:r>
            <a:endParaRPr lang="en-US" dirty="0">
              <a:latin typeface="72 Black" panose="020B0A04030603020204" pitchFamily="34" charset="0"/>
              <a:cs typeface="72 Black" panose="020B0A04030603020204" pitchFamily="34" charset="0"/>
            </a:endParaRPr>
          </a:p>
        </p:txBody>
      </p:sp>
    </p:spTree>
    <p:extLst>
      <p:ext uri="{BB962C8B-B14F-4D97-AF65-F5344CB8AC3E}">
        <p14:creationId xmlns:p14="http://schemas.microsoft.com/office/powerpoint/2010/main" val="39746056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rgbClr val="1428A0"/>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erik.guttman@samsung.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en.wikipedia.org/wiki/Metaverse"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emf"/><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Mobile </a:t>
            </a:r>
            <a:r>
              <a:rPr lang="en-US" dirty="0" err="1" smtClean="0"/>
              <a:t>Metaverse</a:t>
            </a:r>
            <a:r>
              <a:rPr lang="en-US" dirty="0" smtClean="0"/>
              <a:t> Services</a:t>
            </a:r>
            <a:br>
              <a:rPr lang="en-US" dirty="0" smtClean="0"/>
            </a:br>
            <a:r>
              <a:rPr lang="en-US" sz="4400" i="1" dirty="0" smtClean="0"/>
              <a:t>A proposed SA1 study item</a:t>
            </a:r>
            <a:endParaRPr lang="en-US" i="1" dirty="0"/>
          </a:p>
        </p:txBody>
      </p:sp>
      <p:sp>
        <p:nvSpPr>
          <p:cNvPr id="3" name="Subtitle 2"/>
          <p:cNvSpPr>
            <a:spLocks noGrp="1"/>
          </p:cNvSpPr>
          <p:nvPr>
            <p:ph type="subTitle" idx="1"/>
          </p:nvPr>
        </p:nvSpPr>
        <p:spPr/>
        <p:txBody>
          <a:bodyPr/>
          <a:lstStyle/>
          <a:p>
            <a:r>
              <a:rPr lang="en-US" dirty="0" smtClean="0"/>
              <a:t>Erik Guttman </a:t>
            </a:r>
            <a:r>
              <a:rPr lang="en-US" dirty="0" smtClean="0">
                <a:hlinkClick r:id="rId2"/>
              </a:rPr>
              <a:t>erik.guttman@samsung.com</a:t>
            </a:r>
            <a:r>
              <a:rPr lang="en-US" dirty="0" smtClean="0"/>
              <a:t/>
            </a:r>
            <a:br>
              <a:rPr lang="en-US" dirty="0" smtClean="0"/>
            </a:br>
            <a:r>
              <a:rPr lang="en-US" dirty="0" smtClean="0"/>
              <a:t>Samsung Research</a:t>
            </a:r>
            <a:endParaRPr lang="en-US" dirty="0"/>
          </a:p>
        </p:txBody>
      </p:sp>
      <p:sp>
        <p:nvSpPr>
          <p:cNvPr id="5" name="Footer Placeholder 4"/>
          <p:cNvSpPr>
            <a:spLocks noGrp="1"/>
          </p:cNvSpPr>
          <p:nvPr>
            <p:ph type="ftr" sz="quarter" idx="4294967295"/>
          </p:nvPr>
        </p:nvSpPr>
        <p:spPr>
          <a:xfrm>
            <a:off x="838200" y="6356350"/>
            <a:ext cx="7315200" cy="365125"/>
          </a:xfrm>
        </p:spPr>
        <p:txBody>
          <a:bodyPr/>
          <a:lstStyle/>
          <a:p>
            <a:pPr algn="l"/>
            <a:r>
              <a:rPr lang="en-US" dirty="0" smtClean="0"/>
              <a:t>SA1 96e (8-18.11.21)</a:t>
            </a:r>
            <a:endParaRPr lang="en-US" dirty="0"/>
          </a:p>
        </p:txBody>
      </p:sp>
      <p:sp>
        <p:nvSpPr>
          <p:cNvPr id="6" name="Slide Number Placeholder 5"/>
          <p:cNvSpPr>
            <a:spLocks noGrp="1"/>
          </p:cNvSpPr>
          <p:nvPr>
            <p:ph type="sldNum" sz="quarter" idx="4294967295"/>
          </p:nvPr>
        </p:nvSpPr>
        <p:spPr>
          <a:xfrm>
            <a:off x="8610600" y="6356350"/>
            <a:ext cx="2743200" cy="365125"/>
          </a:xfrm>
        </p:spPr>
        <p:txBody>
          <a:bodyPr/>
          <a:lstStyle/>
          <a:p>
            <a:fld id="{EDFCADB0-6470-4236-8615-261E6102B006}" type="slidenum">
              <a:rPr lang="en-US" smtClean="0"/>
              <a:t>1</a:t>
            </a:fld>
            <a:endParaRPr lang="en-US"/>
          </a:p>
        </p:txBody>
      </p:sp>
    </p:spTree>
    <p:extLst>
      <p:ext uri="{BB962C8B-B14F-4D97-AF65-F5344CB8AC3E}">
        <p14:creationId xmlns:p14="http://schemas.microsoft.com/office/powerpoint/2010/main" val="20043515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 What is the “</a:t>
            </a:r>
            <a:r>
              <a:rPr lang="en-US" dirty="0" err="1" smtClean="0"/>
              <a:t>Metaverse</a:t>
            </a:r>
            <a:r>
              <a:rPr lang="en-US" dirty="0" smtClean="0"/>
              <a:t>?”</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A </a:t>
            </a:r>
            <a:r>
              <a:rPr lang="en-US" dirty="0" err="1" smtClean="0"/>
              <a:t>Metaverse</a:t>
            </a:r>
            <a:r>
              <a:rPr lang="en-US" dirty="0" smtClean="0"/>
              <a:t> is a new term</a:t>
            </a:r>
            <a:r>
              <a:rPr lang="en-US" dirty="0"/>
              <a:t>. </a:t>
            </a:r>
            <a:r>
              <a:rPr lang="en-US" dirty="0">
                <a:hlinkClick r:id="rId2"/>
              </a:rPr>
              <a:t>https://</a:t>
            </a:r>
            <a:r>
              <a:rPr lang="en-US" dirty="0" smtClean="0">
                <a:hlinkClick r:id="rId2"/>
              </a:rPr>
              <a:t>en.wikipedia.org/wiki/Metaverse</a:t>
            </a:r>
            <a:r>
              <a:rPr lang="en-US" dirty="0" smtClean="0"/>
              <a:t> defines it ‘a speculative iteration of the Internet, made up of shared 3D virtual spaces linked into a perceived virtual universe.’</a:t>
            </a:r>
          </a:p>
          <a:p>
            <a:r>
              <a:rPr lang="en-US" altLang="ko-KR" dirty="0" smtClean="0"/>
              <a:t>The term is very vague and speculative, used to describe all sorts of  services and experiences involving virtual reality.</a:t>
            </a:r>
          </a:p>
          <a:p>
            <a:r>
              <a:rPr lang="en-US" altLang="ko-KR" dirty="0" smtClean="0"/>
              <a:t>For the purposes of this study, it is proposed to limit the scope to </a:t>
            </a:r>
          </a:p>
          <a:p>
            <a:pPr lvl="1"/>
            <a:r>
              <a:rPr lang="en-US" altLang="ko-KR" dirty="0"/>
              <a:t>F</a:t>
            </a:r>
            <a:r>
              <a:rPr lang="en-US" altLang="ko-KR" dirty="0" smtClean="0"/>
              <a:t>ixed physical locations</a:t>
            </a:r>
            <a:r>
              <a:rPr lang="en-US" altLang="ko-KR" dirty="0"/>
              <a:t> </a:t>
            </a:r>
            <a:r>
              <a:rPr lang="en-US" altLang="ko-KR" dirty="0" smtClean="0"/>
              <a:t>with 3D augmented reality components.</a:t>
            </a:r>
          </a:p>
          <a:p>
            <a:pPr lvl="1"/>
            <a:r>
              <a:rPr lang="en-GB" dirty="0" smtClean="0"/>
              <a:t>Enable </a:t>
            </a:r>
            <a:r>
              <a:rPr lang="en-GB" dirty="0"/>
              <a:t>persistent, shared, </a:t>
            </a:r>
            <a:r>
              <a:rPr lang="en-GB" dirty="0" smtClean="0"/>
              <a:t>interactive </a:t>
            </a:r>
            <a:r>
              <a:rPr lang="en-GB" dirty="0"/>
              <a:t>perceived spaces</a:t>
            </a:r>
            <a:r>
              <a:rPr lang="en-GB" dirty="0" smtClean="0"/>
              <a:t>.</a:t>
            </a:r>
          </a:p>
          <a:p>
            <a:pPr lvl="1"/>
            <a:r>
              <a:rPr lang="en-GB" dirty="0" smtClean="0"/>
              <a:t>Enable users that are physically present in these locations to both observe and take action that will change the state of the augmentations.</a:t>
            </a:r>
          </a:p>
          <a:p>
            <a:r>
              <a:rPr lang="en-GB" dirty="0" smtClean="0"/>
              <a:t>This </a:t>
            </a:r>
            <a:r>
              <a:rPr lang="en-GB" dirty="0" smtClean="0"/>
              <a:t>study therefore excludes ‘virtual’ aspects of the </a:t>
            </a:r>
            <a:r>
              <a:rPr lang="en-GB" dirty="0" err="1" smtClean="0"/>
              <a:t>metaverse</a:t>
            </a:r>
            <a:r>
              <a:rPr lang="en-GB" dirty="0" smtClean="0"/>
              <a:t> to concentrate on services and experiences that augment actual places and events.</a:t>
            </a:r>
          </a:p>
        </p:txBody>
      </p:sp>
      <p:sp>
        <p:nvSpPr>
          <p:cNvPr id="4" name="Footer Placeholder 3"/>
          <p:cNvSpPr>
            <a:spLocks noGrp="1"/>
          </p:cNvSpPr>
          <p:nvPr>
            <p:ph type="ftr" sz="quarter" idx="11"/>
          </p:nvPr>
        </p:nvSpPr>
        <p:spPr/>
        <p:txBody>
          <a:bodyPr/>
          <a:lstStyle/>
          <a:p>
            <a:pPr algn="l"/>
            <a:r>
              <a:rPr lang="en-US" dirty="0" smtClean="0"/>
              <a:t>SA1 96e (8-18.11.21)</a:t>
            </a:r>
            <a:endParaRPr lang="en-US" dirty="0"/>
          </a:p>
        </p:txBody>
      </p:sp>
      <p:sp>
        <p:nvSpPr>
          <p:cNvPr id="5" name="Slide Number Placeholder 4"/>
          <p:cNvSpPr>
            <a:spLocks noGrp="1"/>
          </p:cNvSpPr>
          <p:nvPr>
            <p:ph type="sldNum" sz="quarter" idx="12"/>
          </p:nvPr>
        </p:nvSpPr>
        <p:spPr/>
        <p:txBody>
          <a:bodyPr/>
          <a:lstStyle/>
          <a:p>
            <a:fld id="{EDFCADB0-6470-4236-8615-261E6102B006}" type="slidenum">
              <a:rPr lang="en-US" smtClean="0"/>
              <a:t>2</a:t>
            </a:fld>
            <a:endParaRPr lang="en-US" dirty="0"/>
          </a:p>
        </p:txBody>
      </p:sp>
    </p:spTree>
    <p:extLst>
      <p:ext uri="{BB962C8B-B14F-4D97-AF65-F5344CB8AC3E}">
        <p14:creationId xmlns:p14="http://schemas.microsoft.com/office/powerpoint/2010/main" val="2927505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Motivation, Opportunity</a:t>
            </a:r>
            <a:endParaRPr lang="en-US" dirty="0"/>
          </a:p>
        </p:txBody>
      </p:sp>
      <p:sp>
        <p:nvSpPr>
          <p:cNvPr id="3" name="Content Placeholder 2"/>
          <p:cNvSpPr>
            <a:spLocks noGrp="1"/>
          </p:cNvSpPr>
          <p:nvPr>
            <p:ph idx="1"/>
          </p:nvPr>
        </p:nvSpPr>
        <p:spPr>
          <a:xfrm>
            <a:off x="838200" y="1825625"/>
            <a:ext cx="10515600" cy="2125052"/>
          </a:xfrm>
        </p:spPr>
        <p:txBody>
          <a:bodyPr>
            <a:normAutofit fontScale="70000" lnSpcReduction="20000"/>
          </a:bodyPr>
          <a:lstStyle/>
          <a:p>
            <a:r>
              <a:rPr lang="en-GB" dirty="0"/>
              <a:t>While other </a:t>
            </a:r>
            <a:r>
              <a:rPr lang="en-GB" dirty="0" smtClean="0"/>
              <a:t>studies and features </a:t>
            </a:r>
            <a:r>
              <a:rPr lang="en-GB" dirty="0"/>
              <a:t>have considered delivery of media and other general implications – this study can consider specific services offered in this domain and their requirements (KPIs or system requirements</a:t>
            </a:r>
            <a:r>
              <a:rPr lang="en-GB" dirty="0" smtClean="0"/>
              <a:t>). </a:t>
            </a:r>
          </a:p>
          <a:p>
            <a:r>
              <a:rPr lang="en-GB" dirty="0" smtClean="0"/>
              <a:t>Services leveraging augmented physical spaces are opportunities for mobile communication (whereas virtual reality services are not ‘mobile’ by nature, they are merely one ‘type of media’ amongst others’.</a:t>
            </a:r>
          </a:p>
          <a:p>
            <a:r>
              <a:rPr lang="en-US" altLang="ko-KR" b="1" dirty="0"/>
              <a:t>Why </a:t>
            </a:r>
            <a:r>
              <a:rPr lang="en-US" altLang="ko-KR" b="1" dirty="0" smtClean="0"/>
              <a:t>are mobile </a:t>
            </a:r>
            <a:r>
              <a:rPr lang="en-US" altLang="ko-KR" b="1" dirty="0" err="1" smtClean="0"/>
              <a:t>metaverse</a:t>
            </a:r>
            <a:r>
              <a:rPr lang="en-US" altLang="ko-KR" b="1" dirty="0" smtClean="0"/>
              <a:t> services </a:t>
            </a:r>
            <a:r>
              <a:rPr lang="en-US" altLang="ko-KR" b="1" dirty="0"/>
              <a:t>important? </a:t>
            </a:r>
            <a:r>
              <a:rPr lang="en-US" altLang="ko-KR" b="1" dirty="0" smtClean="0"/>
              <a:t>They </a:t>
            </a:r>
            <a:r>
              <a:rPr lang="en-US" altLang="ko-KR" b="1" dirty="0"/>
              <a:t>can create social, economic </a:t>
            </a:r>
            <a:r>
              <a:rPr lang="en-US" altLang="ko-KR" b="1" dirty="0" smtClean="0"/>
              <a:t>value</a:t>
            </a:r>
            <a:br>
              <a:rPr lang="en-US" altLang="ko-KR" b="1" dirty="0" smtClean="0"/>
            </a:br>
            <a:endParaRPr lang="en-US" altLang="ko-KR" b="1" dirty="0" smtClean="0"/>
          </a:p>
          <a:p>
            <a:endParaRPr lang="en-US" altLang="ko-KR" b="1" dirty="0" smtClean="0"/>
          </a:p>
          <a:p>
            <a:endParaRPr lang="en-US" dirty="0"/>
          </a:p>
        </p:txBody>
      </p:sp>
      <p:sp>
        <p:nvSpPr>
          <p:cNvPr id="4" name="Footer Placeholder 3"/>
          <p:cNvSpPr>
            <a:spLocks noGrp="1"/>
          </p:cNvSpPr>
          <p:nvPr>
            <p:ph type="ftr" sz="quarter" idx="11"/>
          </p:nvPr>
        </p:nvSpPr>
        <p:spPr/>
        <p:txBody>
          <a:bodyPr/>
          <a:lstStyle/>
          <a:p>
            <a:pPr algn="l"/>
            <a:r>
              <a:rPr lang="en-US" dirty="0" smtClean="0"/>
              <a:t>SA1 96e (8-18.11.21)</a:t>
            </a:r>
            <a:endParaRPr lang="en-US" dirty="0"/>
          </a:p>
        </p:txBody>
      </p:sp>
      <p:sp>
        <p:nvSpPr>
          <p:cNvPr id="5" name="Slide Number Placeholder 4"/>
          <p:cNvSpPr>
            <a:spLocks noGrp="1"/>
          </p:cNvSpPr>
          <p:nvPr>
            <p:ph type="sldNum" sz="quarter" idx="12"/>
          </p:nvPr>
        </p:nvSpPr>
        <p:spPr/>
        <p:txBody>
          <a:bodyPr/>
          <a:lstStyle/>
          <a:p>
            <a:fld id="{EDFCADB0-6470-4236-8615-261E6102B006}" type="slidenum">
              <a:rPr lang="en-US" smtClean="0"/>
              <a:t>3</a:t>
            </a:fld>
            <a:endParaRPr lang="en-US"/>
          </a:p>
        </p:txBody>
      </p:sp>
      <p:sp>
        <p:nvSpPr>
          <p:cNvPr id="6" name="TextBox 5"/>
          <p:cNvSpPr txBox="1"/>
          <p:nvPr/>
        </p:nvSpPr>
        <p:spPr>
          <a:xfrm>
            <a:off x="4722252" y="3627308"/>
            <a:ext cx="2082179" cy="307777"/>
          </a:xfrm>
          <a:prstGeom prst="rect">
            <a:avLst/>
          </a:prstGeom>
          <a:noFill/>
        </p:spPr>
        <p:txBody>
          <a:bodyPr wrap="square" rtlCol="0">
            <a:spAutoFit/>
          </a:bodyPr>
          <a:lstStyle/>
          <a:p>
            <a:r>
              <a:rPr lang="en-US" altLang="ko-KR" sz="1400" dirty="0" smtClean="0"/>
              <a:t>Concert (</a:t>
            </a:r>
            <a:r>
              <a:rPr lang="en-US" altLang="ko-KR" sz="1400" dirty="0" err="1" smtClean="0"/>
              <a:t>Fortnite</a:t>
            </a:r>
            <a:r>
              <a:rPr lang="en-US" altLang="ko-KR" sz="1400" dirty="0" smtClean="0"/>
              <a:t>)</a:t>
            </a:r>
            <a:endParaRPr lang="en-US" altLang="ko-KR" sz="1400" dirty="0"/>
          </a:p>
        </p:txBody>
      </p:sp>
      <p:pic>
        <p:nvPicPr>
          <p:cNvPr id="7" name="Picture 2" descr="https://cdn.vox-cdn.com/thumbor/PEbCaNEeUMajFgF0bETSNphuSzs=/0x0:1600x900/1200x800/filters:focal(672x322:928x578)/cdn.vox-cdn.com/uploads/chorus_image/image/67325808/IMG_0083.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70593" y="3954281"/>
            <a:ext cx="1725028" cy="1150018"/>
          </a:xfrm>
          <a:prstGeom prst="rect">
            <a:avLst/>
          </a:prstGeom>
          <a:noFill/>
          <a:extLst>
            <a:ext uri="{909E8E84-426E-40DD-AFC4-6F175D3DCCD1}">
              <a14:hiddenFill xmlns:a14="http://schemas.microsoft.com/office/drawing/2010/main">
                <a:solidFill>
                  <a:srgbClr val="FFFFFF"/>
                </a:solidFill>
              </a14:hiddenFill>
            </a:ext>
          </a:extLst>
        </p:spPr>
      </p:pic>
      <p:pic>
        <p:nvPicPr>
          <p:cNvPr id="8" name="그림 17"/>
          <p:cNvPicPr>
            <a:picLocks noChangeAspect="1"/>
          </p:cNvPicPr>
          <p:nvPr/>
        </p:nvPicPr>
        <p:blipFill>
          <a:blip r:embed="rId3"/>
          <a:stretch>
            <a:fillRect/>
          </a:stretch>
        </p:blipFill>
        <p:spPr>
          <a:xfrm>
            <a:off x="4751518" y="3950677"/>
            <a:ext cx="2226532" cy="1164731"/>
          </a:xfrm>
          <a:prstGeom prst="rect">
            <a:avLst/>
          </a:prstGeom>
        </p:spPr>
      </p:pic>
      <p:pic>
        <p:nvPicPr>
          <p:cNvPr id="9" name="그림 20"/>
          <p:cNvPicPr>
            <a:picLocks noChangeAspect="1"/>
          </p:cNvPicPr>
          <p:nvPr/>
        </p:nvPicPr>
        <p:blipFill>
          <a:blip r:embed="rId4"/>
          <a:stretch>
            <a:fillRect/>
          </a:stretch>
        </p:blipFill>
        <p:spPr>
          <a:xfrm>
            <a:off x="7203900" y="5557295"/>
            <a:ext cx="2065937" cy="1006021"/>
          </a:xfrm>
          <a:prstGeom prst="rect">
            <a:avLst/>
          </a:prstGeom>
        </p:spPr>
      </p:pic>
      <p:sp>
        <p:nvSpPr>
          <p:cNvPr id="10" name="TextBox 9"/>
          <p:cNvSpPr txBox="1"/>
          <p:nvPr/>
        </p:nvSpPr>
        <p:spPr>
          <a:xfrm>
            <a:off x="7146428" y="5216816"/>
            <a:ext cx="2320179" cy="307777"/>
          </a:xfrm>
          <a:prstGeom prst="rect">
            <a:avLst/>
          </a:prstGeom>
          <a:noFill/>
        </p:spPr>
        <p:txBody>
          <a:bodyPr wrap="square" rtlCol="0">
            <a:spAutoFit/>
          </a:bodyPr>
          <a:lstStyle/>
          <a:p>
            <a:r>
              <a:rPr lang="en-US" altLang="ko-KR" sz="1400" dirty="0" smtClean="0"/>
              <a:t>Game (</a:t>
            </a:r>
            <a:r>
              <a:rPr lang="en-US" altLang="ko-KR" sz="1400" dirty="0" err="1" smtClean="0"/>
              <a:t>Roblox</a:t>
            </a:r>
            <a:r>
              <a:rPr lang="en-US" altLang="ko-KR" sz="1400" dirty="0" smtClean="0"/>
              <a:t>, Sandbox)</a:t>
            </a:r>
          </a:p>
        </p:txBody>
      </p:sp>
      <p:pic>
        <p:nvPicPr>
          <p:cNvPr id="11" name="그림 22"/>
          <p:cNvPicPr>
            <a:picLocks noChangeAspect="1"/>
          </p:cNvPicPr>
          <p:nvPr/>
        </p:nvPicPr>
        <p:blipFill>
          <a:blip r:embed="rId5"/>
          <a:stretch>
            <a:fillRect/>
          </a:stretch>
        </p:blipFill>
        <p:spPr>
          <a:xfrm>
            <a:off x="7147448" y="3950677"/>
            <a:ext cx="1647827" cy="1160969"/>
          </a:xfrm>
          <a:prstGeom prst="rect">
            <a:avLst/>
          </a:prstGeom>
        </p:spPr>
      </p:pic>
      <p:sp>
        <p:nvSpPr>
          <p:cNvPr id="12" name="TextBox 11"/>
          <p:cNvSpPr txBox="1"/>
          <p:nvPr/>
        </p:nvSpPr>
        <p:spPr>
          <a:xfrm>
            <a:off x="6925053" y="3631076"/>
            <a:ext cx="2541554" cy="307777"/>
          </a:xfrm>
          <a:prstGeom prst="rect">
            <a:avLst/>
          </a:prstGeom>
          <a:noFill/>
        </p:spPr>
        <p:txBody>
          <a:bodyPr wrap="square" rtlCol="0">
            <a:spAutoFit/>
          </a:bodyPr>
          <a:lstStyle/>
          <a:p>
            <a:r>
              <a:rPr lang="en-US" altLang="ko-KR" sz="1400" dirty="0" smtClean="0"/>
              <a:t>Digital Contents (</a:t>
            </a:r>
            <a:r>
              <a:rPr lang="en-US" altLang="ko-KR" sz="1400" dirty="0" err="1" smtClean="0"/>
              <a:t>Zepeto</a:t>
            </a:r>
            <a:r>
              <a:rPr lang="en-US" altLang="ko-KR" sz="1400" dirty="0" smtClean="0"/>
              <a:t>)</a:t>
            </a:r>
            <a:endParaRPr lang="en-US" altLang="ko-KR" sz="1400" dirty="0"/>
          </a:p>
        </p:txBody>
      </p:sp>
      <p:sp>
        <p:nvSpPr>
          <p:cNvPr id="13" name="직사각형 25"/>
          <p:cNvSpPr/>
          <p:nvPr/>
        </p:nvSpPr>
        <p:spPr>
          <a:xfrm>
            <a:off x="9135867" y="3634930"/>
            <a:ext cx="2797387" cy="307777"/>
          </a:xfrm>
          <a:prstGeom prst="rect">
            <a:avLst/>
          </a:prstGeom>
        </p:spPr>
        <p:txBody>
          <a:bodyPr wrap="square">
            <a:spAutoFit/>
          </a:bodyPr>
          <a:lstStyle/>
          <a:p>
            <a:r>
              <a:rPr lang="en-US" altLang="ko-KR" sz="1400" dirty="0" smtClean="0"/>
              <a:t>Campaign (Animal Crossing)</a:t>
            </a:r>
          </a:p>
        </p:txBody>
      </p:sp>
      <p:pic>
        <p:nvPicPr>
          <p:cNvPr id="14" name="그림 27"/>
          <p:cNvPicPr>
            <a:picLocks noChangeAspect="1"/>
          </p:cNvPicPr>
          <p:nvPr/>
        </p:nvPicPr>
        <p:blipFill>
          <a:blip r:embed="rId6"/>
          <a:stretch>
            <a:fillRect/>
          </a:stretch>
        </p:blipFill>
        <p:spPr>
          <a:xfrm>
            <a:off x="4787581" y="5442537"/>
            <a:ext cx="2175206" cy="1196364"/>
          </a:xfrm>
          <a:prstGeom prst="rect">
            <a:avLst/>
          </a:prstGeom>
        </p:spPr>
      </p:pic>
      <p:sp>
        <p:nvSpPr>
          <p:cNvPr id="15" name="TextBox 14"/>
          <p:cNvSpPr txBox="1"/>
          <p:nvPr/>
        </p:nvSpPr>
        <p:spPr>
          <a:xfrm>
            <a:off x="4726571" y="5125153"/>
            <a:ext cx="2668167" cy="307777"/>
          </a:xfrm>
          <a:prstGeom prst="rect">
            <a:avLst/>
          </a:prstGeom>
          <a:noFill/>
        </p:spPr>
        <p:txBody>
          <a:bodyPr wrap="square" rtlCol="0">
            <a:spAutoFit/>
          </a:bodyPr>
          <a:lstStyle/>
          <a:p>
            <a:r>
              <a:rPr lang="en-US" altLang="ko-KR" sz="1400" dirty="0" smtClean="0"/>
              <a:t>Online ceremony (Minecraft)</a:t>
            </a:r>
            <a:endParaRPr lang="en-US" altLang="ko-KR" sz="1400" dirty="0"/>
          </a:p>
        </p:txBody>
      </p:sp>
      <p:pic>
        <p:nvPicPr>
          <p:cNvPr id="16" name="그림 32"/>
          <p:cNvPicPr>
            <a:picLocks noChangeAspect="1"/>
          </p:cNvPicPr>
          <p:nvPr/>
        </p:nvPicPr>
        <p:blipFill>
          <a:blip r:embed="rId7"/>
          <a:stretch>
            <a:fillRect/>
          </a:stretch>
        </p:blipFill>
        <p:spPr>
          <a:xfrm>
            <a:off x="9559196" y="5455145"/>
            <a:ext cx="1561791" cy="1414289"/>
          </a:xfrm>
          <a:prstGeom prst="rect">
            <a:avLst/>
          </a:prstGeom>
        </p:spPr>
      </p:pic>
      <p:sp>
        <p:nvSpPr>
          <p:cNvPr id="17" name="TextBox 16"/>
          <p:cNvSpPr txBox="1"/>
          <p:nvPr/>
        </p:nvSpPr>
        <p:spPr>
          <a:xfrm>
            <a:off x="9466607" y="5139290"/>
            <a:ext cx="2382752" cy="307777"/>
          </a:xfrm>
          <a:prstGeom prst="rect">
            <a:avLst/>
          </a:prstGeom>
          <a:noFill/>
        </p:spPr>
        <p:txBody>
          <a:bodyPr wrap="square" rtlCol="0">
            <a:spAutoFit/>
          </a:bodyPr>
          <a:lstStyle/>
          <a:p>
            <a:r>
              <a:rPr lang="en-US" altLang="ko-KR" sz="1400" dirty="0" smtClean="0"/>
              <a:t>Digital Human (SM AESPA)</a:t>
            </a:r>
          </a:p>
        </p:txBody>
      </p:sp>
      <p:sp>
        <p:nvSpPr>
          <p:cNvPr id="18" name="Content Placeholder 2"/>
          <p:cNvSpPr txBox="1">
            <a:spLocks/>
          </p:cNvSpPr>
          <p:nvPr/>
        </p:nvSpPr>
        <p:spPr>
          <a:xfrm>
            <a:off x="838200" y="4689229"/>
            <a:ext cx="10515600" cy="185912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i="1" dirty="0" smtClean="0"/>
              <a:t>The examples to the right </a:t>
            </a:r>
            <a:br>
              <a:rPr lang="en-US" sz="2000" i="1" dirty="0" smtClean="0"/>
            </a:br>
            <a:r>
              <a:rPr lang="en-US" sz="2000" i="1" dirty="0" smtClean="0"/>
              <a:t>demonstrate interest in </a:t>
            </a:r>
            <a:br>
              <a:rPr lang="en-US" sz="2000" i="1" dirty="0" smtClean="0"/>
            </a:br>
            <a:r>
              <a:rPr lang="en-US" sz="2000" i="1" dirty="0" smtClean="0"/>
              <a:t>participation in </a:t>
            </a:r>
            <a:r>
              <a:rPr lang="en-US" sz="2000" b="1" i="1" dirty="0" smtClean="0"/>
              <a:t>virtual events</a:t>
            </a:r>
            <a:r>
              <a:rPr lang="en-US" sz="2000" i="1" dirty="0" smtClean="0"/>
              <a:t>, </a:t>
            </a:r>
            <a:br>
              <a:rPr lang="en-US" sz="2000" i="1" dirty="0" smtClean="0"/>
            </a:br>
            <a:r>
              <a:rPr lang="en-US" sz="2000" i="1" dirty="0" smtClean="0"/>
              <a:t>not of </a:t>
            </a:r>
            <a:r>
              <a:rPr lang="en-US" sz="2000" b="1" i="1" dirty="0" smtClean="0"/>
              <a:t>augmented physical spaces</a:t>
            </a:r>
            <a:r>
              <a:rPr lang="en-US" sz="2000" i="1" dirty="0" smtClean="0"/>
              <a:t> </a:t>
            </a:r>
            <a:br>
              <a:rPr lang="en-US" sz="2000" i="1" dirty="0" smtClean="0"/>
            </a:br>
            <a:r>
              <a:rPr lang="en-US" sz="2000" i="1" dirty="0" smtClean="0"/>
              <a:t>that</a:t>
            </a:r>
            <a:r>
              <a:rPr lang="en-US" sz="2000" i="1" dirty="0"/>
              <a:t> </a:t>
            </a:r>
            <a:r>
              <a:rPr lang="en-US" sz="2000" i="1" dirty="0" smtClean="0"/>
              <a:t>this study proposes to</a:t>
            </a:r>
            <a:br>
              <a:rPr lang="en-US" sz="2000" i="1" dirty="0" smtClean="0"/>
            </a:br>
            <a:r>
              <a:rPr lang="en-US" sz="2000" i="1" dirty="0" smtClean="0"/>
              <a:t>consider.</a:t>
            </a:r>
            <a:endParaRPr lang="en-US" sz="2000" i="1" dirty="0"/>
          </a:p>
        </p:txBody>
      </p:sp>
    </p:spTree>
    <p:extLst>
      <p:ext uri="{BB962C8B-B14F-4D97-AF65-F5344CB8AC3E}">
        <p14:creationId xmlns:p14="http://schemas.microsoft.com/office/powerpoint/2010/main" val="4599498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Mobile </a:t>
            </a:r>
            <a:r>
              <a:rPr lang="en-US" dirty="0" err="1" smtClean="0"/>
              <a:t>Metaverse</a:t>
            </a:r>
            <a:r>
              <a:rPr lang="en-US" dirty="0" smtClean="0"/>
              <a:t> Services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Services involving </a:t>
            </a:r>
            <a:r>
              <a:rPr lang="en-US" b="1" dirty="0" smtClean="0"/>
              <a:t>active immersion </a:t>
            </a:r>
            <a:r>
              <a:rPr lang="en-US" dirty="0" smtClean="0"/>
              <a:t>in a world with augmented aspects are the principle target area of study:</a:t>
            </a:r>
          </a:p>
          <a:p>
            <a:pPr lvl="1"/>
            <a:r>
              <a:rPr lang="en-US" dirty="0" smtClean="0"/>
              <a:t>Immersive live games and entertainment, including sports and fanciful experiences. </a:t>
            </a:r>
          </a:p>
          <a:p>
            <a:pPr lvl="1"/>
            <a:r>
              <a:rPr lang="en-US" dirty="0" smtClean="0"/>
              <a:t>Use of AR in industrial settings, for worker safety, quality control, etc.</a:t>
            </a:r>
          </a:p>
          <a:p>
            <a:pPr lvl="1"/>
            <a:r>
              <a:rPr lang="en-US" dirty="0" smtClean="0"/>
              <a:t>Augmented shopping experiences – fitting, interactive inspection of goods, interaction to find and understand the inventory, etc.</a:t>
            </a:r>
          </a:p>
          <a:p>
            <a:pPr lvl="1"/>
            <a:r>
              <a:rPr lang="en-US" dirty="0" smtClean="0"/>
              <a:t>E-government – to see legal (e.g. property) boundaries and restrictions, pay fees (e.g. tolls, fines, fares), efficient processing in government offices, etc.</a:t>
            </a:r>
          </a:p>
          <a:p>
            <a:pPr lvl="1"/>
            <a:r>
              <a:rPr lang="en-US" dirty="0" smtClean="0"/>
              <a:t>Interior decoration and architecture – of homes, businesses, public spaces</a:t>
            </a:r>
          </a:p>
          <a:p>
            <a:pPr lvl="1"/>
            <a:r>
              <a:rPr lang="en-US" dirty="0" smtClean="0"/>
              <a:t>Education </a:t>
            </a:r>
            <a:r>
              <a:rPr lang="en-US" dirty="0" smtClean="0"/>
              <a:t>– hands-on training, directly participate with education materials</a:t>
            </a:r>
            <a:endParaRPr lang="en-US" dirty="0" smtClean="0"/>
          </a:p>
          <a:p>
            <a:r>
              <a:rPr lang="en-US" dirty="0" smtClean="0"/>
              <a:t>‘Vertical sectors,’ ideally whose stakeholders will participate in the study may include electronic gaming, occupational and other safety regulators, retail, government agencies, tourism, education.</a:t>
            </a:r>
            <a:endParaRPr lang="en-US" dirty="0"/>
          </a:p>
        </p:txBody>
      </p:sp>
      <p:sp>
        <p:nvSpPr>
          <p:cNvPr id="4" name="Footer Placeholder 3"/>
          <p:cNvSpPr>
            <a:spLocks noGrp="1"/>
          </p:cNvSpPr>
          <p:nvPr>
            <p:ph type="ftr" sz="quarter" idx="11"/>
          </p:nvPr>
        </p:nvSpPr>
        <p:spPr/>
        <p:txBody>
          <a:bodyPr/>
          <a:lstStyle/>
          <a:p>
            <a:pPr algn="l"/>
            <a:r>
              <a:rPr lang="en-US" dirty="0" smtClean="0"/>
              <a:t>SA1 96e (8-18.11.21)</a:t>
            </a:r>
            <a:endParaRPr lang="en-US" dirty="0"/>
          </a:p>
        </p:txBody>
      </p:sp>
      <p:sp>
        <p:nvSpPr>
          <p:cNvPr id="5" name="Slide Number Placeholder 4"/>
          <p:cNvSpPr>
            <a:spLocks noGrp="1"/>
          </p:cNvSpPr>
          <p:nvPr>
            <p:ph type="sldNum" sz="quarter" idx="12"/>
          </p:nvPr>
        </p:nvSpPr>
        <p:spPr/>
        <p:txBody>
          <a:bodyPr/>
          <a:lstStyle/>
          <a:p>
            <a:fld id="{EDFCADB0-6470-4236-8615-261E6102B006}" type="slidenum">
              <a:rPr lang="en-US" smtClean="0"/>
              <a:t>4</a:t>
            </a:fld>
            <a:endParaRPr lang="en-US"/>
          </a:p>
        </p:txBody>
      </p:sp>
    </p:spTree>
    <p:extLst>
      <p:ext uri="{BB962C8B-B14F-4D97-AF65-F5344CB8AC3E}">
        <p14:creationId xmlns:p14="http://schemas.microsoft.com/office/powerpoint/2010/main" val="38081801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Possible Gaps, where Rel-18 5GS needs more</a:t>
            </a:r>
            <a:endParaRPr lang="en-US" dirty="0"/>
          </a:p>
        </p:txBody>
      </p:sp>
      <p:sp>
        <p:nvSpPr>
          <p:cNvPr id="3" name="Content Placeholder 2"/>
          <p:cNvSpPr>
            <a:spLocks noGrp="1"/>
          </p:cNvSpPr>
          <p:nvPr>
            <p:ph idx="1"/>
          </p:nvPr>
        </p:nvSpPr>
        <p:spPr/>
        <p:txBody>
          <a:bodyPr>
            <a:normAutofit/>
          </a:bodyPr>
          <a:lstStyle/>
          <a:p>
            <a:endParaRPr lang="en-US" dirty="0" smtClean="0"/>
          </a:p>
          <a:p>
            <a:endParaRPr lang="en-US" dirty="0"/>
          </a:p>
        </p:txBody>
      </p:sp>
      <p:sp>
        <p:nvSpPr>
          <p:cNvPr id="4" name="Footer Placeholder 3"/>
          <p:cNvSpPr>
            <a:spLocks noGrp="1"/>
          </p:cNvSpPr>
          <p:nvPr>
            <p:ph type="ftr" sz="quarter" idx="11"/>
          </p:nvPr>
        </p:nvSpPr>
        <p:spPr/>
        <p:txBody>
          <a:bodyPr/>
          <a:lstStyle/>
          <a:p>
            <a:pPr algn="l"/>
            <a:r>
              <a:rPr lang="en-US" smtClean="0"/>
              <a:t>SA1 96e (8-18.11.21)</a:t>
            </a:r>
            <a:endParaRPr lang="en-US" dirty="0"/>
          </a:p>
        </p:txBody>
      </p:sp>
      <p:sp>
        <p:nvSpPr>
          <p:cNvPr id="5" name="Slide Number Placeholder 4"/>
          <p:cNvSpPr>
            <a:spLocks noGrp="1"/>
          </p:cNvSpPr>
          <p:nvPr>
            <p:ph type="sldNum" sz="quarter" idx="12"/>
          </p:nvPr>
        </p:nvSpPr>
        <p:spPr/>
        <p:txBody>
          <a:bodyPr/>
          <a:lstStyle/>
          <a:p>
            <a:fld id="{EDFCADB0-6470-4236-8615-261E6102B006}" type="slidenum">
              <a:rPr lang="en-US" smtClean="0"/>
              <a:t>5</a:t>
            </a:fld>
            <a:endParaRPr lang="en-US"/>
          </a:p>
        </p:txBody>
      </p:sp>
      <p:sp>
        <p:nvSpPr>
          <p:cNvPr id="6" name="Content Placeholder 2"/>
          <p:cNvSpPr txBox="1">
            <a:spLocks/>
          </p:cNvSpPr>
          <p:nvPr/>
        </p:nvSpPr>
        <p:spPr>
          <a:xfrm>
            <a:off x="838800" y="1825200"/>
            <a:ext cx="10515600" cy="435133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t>Consider the unique </a:t>
            </a:r>
            <a:r>
              <a:rPr lang="en-US" b="1" dirty="0" smtClean="0"/>
              <a:t>performance requirements </a:t>
            </a:r>
            <a:r>
              <a:rPr lang="en-US" dirty="0" smtClean="0"/>
              <a:t>for shared augmented reality experiences in the ‘real world.’ These may not be supported by the current system or service requirements.</a:t>
            </a:r>
          </a:p>
          <a:p>
            <a:r>
              <a:rPr lang="en-US" dirty="0" smtClean="0"/>
              <a:t>There may be an opportunity for new services if 3GPP defines </a:t>
            </a:r>
            <a:r>
              <a:rPr lang="en-US" b="1" dirty="0" smtClean="0"/>
              <a:t>requirements for application-level interfaces </a:t>
            </a:r>
            <a:r>
              <a:rPr lang="en-US" dirty="0" smtClean="0"/>
              <a:t>to support mobile </a:t>
            </a:r>
            <a:r>
              <a:rPr lang="en-US" dirty="0" err="1" smtClean="0"/>
              <a:t>metaverse</a:t>
            </a:r>
            <a:r>
              <a:rPr lang="en-US" dirty="0" smtClean="0"/>
              <a:t> services.</a:t>
            </a:r>
          </a:p>
          <a:p>
            <a:r>
              <a:rPr lang="en-US" dirty="0" smtClean="0"/>
              <a:t>There may be new </a:t>
            </a:r>
            <a:r>
              <a:rPr lang="en-US" b="1" dirty="0" smtClean="0"/>
              <a:t>system requirements</a:t>
            </a:r>
            <a:r>
              <a:rPr lang="en-US" dirty="0" smtClean="0"/>
              <a:t> to localize content and computation with sufficient performance, e.g. to identify requirements for enhancement on the  ‘service hosting environment.’</a:t>
            </a:r>
          </a:p>
          <a:p>
            <a:r>
              <a:rPr lang="en-US" dirty="0" smtClean="0"/>
              <a:t>The study may identify new opportunities or gaps in work in 3GPP on XR, TACMM and study of sensing.</a:t>
            </a:r>
          </a:p>
          <a:p>
            <a:endParaRPr lang="en-US" dirty="0" smtClean="0"/>
          </a:p>
          <a:p>
            <a:endParaRPr lang="en-US" dirty="0" smtClean="0"/>
          </a:p>
        </p:txBody>
      </p:sp>
    </p:spTree>
    <p:extLst>
      <p:ext uri="{BB962C8B-B14F-4D97-AF65-F5344CB8AC3E}">
        <p14:creationId xmlns:p14="http://schemas.microsoft.com/office/powerpoint/2010/main" val="38569405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Proposed WID Objectives</a:t>
            </a:r>
            <a:endParaRPr lang="en-US" dirty="0"/>
          </a:p>
        </p:txBody>
      </p:sp>
      <p:sp>
        <p:nvSpPr>
          <p:cNvPr id="3" name="Content Placeholder 2"/>
          <p:cNvSpPr>
            <a:spLocks noGrp="1"/>
          </p:cNvSpPr>
          <p:nvPr>
            <p:ph idx="1"/>
          </p:nvPr>
        </p:nvSpPr>
        <p:spPr/>
        <p:txBody>
          <a:bodyPr>
            <a:normAutofit fontScale="70000" lnSpcReduction="20000"/>
          </a:bodyPr>
          <a:lstStyle/>
          <a:p>
            <a:pPr hangingPunct="0"/>
            <a:r>
              <a:rPr lang="en-GB" dirty="0"/>
              <a:t>This study will investigate specific use cases associated with locally relevant XR-based services that offer shared experiences satisfying user expectations of those services. In particular, the following areas will be studied:</a:t>
            </a:r>
            <a:endParaRPr lang="en-US" dirty="0"/>
          </a:p>
          <a:p>
            <a:pPr lvl="1" hangingPunct="0"/>
            <a:r>
              <a:rPr lang="en-GB" dirty="0" smtClean="0"/>
              <a:t>The </a:t>
            </a:r>
            <a:r>
              <a:rPr lang="en-GB" dirty="0"/>
              <a:t>possibility to provide timely media to multiple users with sufficiently low latency and synchronization to enable services based on rapid interaction, such as in sports or doing work in potentially dangerous environments. This may result in the identification of potential performance requirements.</a:t>
            </a:r>
            <a:endParaRPr lang="en-US" dirty="0"/>
          </a:p>
          <a:p>
            <a:pPr lvl="1" hangingPunct="0"/>
            <a:r>
              <a:rPr lang="en-GB" dirty="0" smtClean="0"/>
              <a:t>The </a:t>
            </a:r>
            <a:r>
              <a:rPr lang="en-GB" dirty="0"/>
              <a:t>need for and implications of providing locally relevant interactive XR media and services efficiently.</a:t>
            </a:r>
            <a:endParaRPr lang="en-US" dirty="0"/>
          </a:p>
          <a:p>
            <a:pPr lvl="1" hangingPunct="0"/>
            <a:r>
              <a:rPr lang="en-GB" dirty="0" smtClean="0"/>
              <a:t>The </a:t>
            </a:r>
            <a:r>
              <a:rPr lang="en-GB" dirty="0"/>
              <a:t>feasibility, utility and regulatory implications of providing information and interaction in situations in which there may be risk to the public safety, e.g. to prevent accidents, to provide public visual warnings and instructions, etc.</a:t>
            </a:r>
            <a:endParaRPr lang="en-US" dirty="0"/>
          </a:p>
          <a:p>
            <a:pPr lvl="1" hangingPunct="0"/>
            <a:r>
              <a:rPr lang="en-GB" dirty="0" smtClean="0"/>
              <a:t>The </a:t>
            </a:r>
            <a:r>
              <a:rPr lang="en-GB" dirty="0"/>
              <a:t>feasibility and requirements for providing localized interactive XR media that complements existing physical features and movement in the environment (both mobile </a:t>
            </a:r>
            <a:r>
              <a:rPr lang="en-GB" dirty="0" err="1"/>
              <a:t>metaverse</a:t>
            </a:r>
            <a:r>
              <a:rPr lang="en-GB" dirty="0"/>
              <a:t> service users and other objects and people.)</a:t>
            </a:r>
            <a:endParaRPr lang="en-US" dirty="0"/>
          </a:p>
          <a:p>
            <a:pPr lvl="1" hangingPunct="0"/>
            <a:r>
              <a:rPr lang="en-GB" dirty="0" smtClean="0"/>
              <a:t>The </a:t>
            </a:r>
            <a:r>
              <a:rPr lang="en-GB" dirty="0"/>
              <a:t>possibility of developing application layer standards to provide information and integration of physical local information, such as the mobile user’s precise location, spatial information corresponding to the XR media representation, and relevant mobile communication services to make it possible for 3</a:t>
            </a:r>
            <a:r>
              <a:rPr lang="en-GB" baseline="30000" dirty="0"/>
              <a:t>rd</a:t>
            </a:r>
            <a:r>
              <a:rPr lang="en-GB" dirty="0"/>
              <a:t> party application service providers to offer services to users.</a:t>
            </a:r>
            <a:endParaRPr lang="en-US" dirty="0"/>
          </a:p>
          <a:p>
            <a:pPr hangingPunct="0"/>
            <a:r>
              <a:rPr lang="en-GB" dirty="0"/>
              <a:t>The study may identify potential requirements. These will be considered to determine gaps between these requirements and those already specified for the 5G system. </a:t>
            </a:r>
            <a:endParaRPr lang="en-US" dirty="0"/>
          </a:p>
          <a:p>
            <a:pPr marL="0" indent="0">
              <a:buNone/>
            </a:pPr>
            <a:endParaRPr lang="en-US" dirty="0"/>
          </a:p>
        </p:txBody>
      </p:sp>
      <p:sp>
        <p:nvSpPr>
          <p:cNvPr id="4" name="Footer Placeholder 3"/>
          <p:cNvSpPr>
            <a:spLocks noGrp="1"/>
          </p:cNvSpPr>
          <p:nvPr>
            <p:ph type="ftr" sz="quarter" idx="11"/>
          </p:nvPr>
        </p:nvSpPr>
        <p:spPr/>
        <p:txBody>
          <a:bodyPr/>
          <a:lstStyle/>
          <a:p>
            <a:pPr algn="l"/>
            <a:r>
              <a:rPr lang="en-US" smtClean="0"/>
              <a:t>SA1 96e (8-18.11.21)</a:t>
            </a:r>
            <a:endParaRPr lang="en-US" dirty="0"/>
          </a:p>
        </p:txBody>
      </p:sp>
      <p:sp>
        <p:nvSpPr>
          <p:cNvPr id="5" name="Slide Number Placeholder 4"/>
          <p:cNvSpPr>
            <a:spLocks noGrp="1"/>
          </p:cNvSpPr>
          <p:nvPr>
            <p:ph type="sldNum" sz="quarter" idx="12"/>
          </p:nvPr>
        </p:nvSpPr>
        <p:spPr/>
        <p:txBody>
          <a:bodyPr/>
          <a:lstStyle/>
          <a:p>
            <a:fld id="{EDFCADB0-6470-4236-8615-261E6102B006}" type="slidenum">
              <a:rPr lang="en-US" smtClean="0"/>
              <a:t>6</a:t>
            </a:fld>
            <a:endParaRPr lang="en-US"/>
          </a:p>
        </p:txBody>
      </p:sp>
    </p:spTree>
    <p:extLst>
      <p:ext uri="{BB962C8B-B14F-4D97-AF65-F5344CB8AC3E}">
        <p14:creationId xmlns:p14="http://schemas.microsoft.com/office/powerpoint/2010/main" val="15459182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pPr algn="l"/>
            <a:r>
              <a:rPr lang="en-US" dirty="0" smtClean="0"/>
              <a:t>SA1 96e (8-18.11.21)</a:t>
            </a:r>
            <a:endParaRPr lang="en-US" dirty="0"/>
          </a:p>
        </p:txBody>
      </p:sp>
      <p:sp>
        <p:nvSpPr>
          <p:cNvPr id="5" name="Slide Number Placeholder 4"/>
          <p:cNvSpPr>
            <a:spLocks noGrp="1"/>
          </p:cNvSpPr>
          <p:nvPr>
            <p:ph type="sldNum" sz="quarter" idx="12"/>
          </p:nvPr>
        </p:nvSpPr>
        <p:spPr/>
        <p:txBody>
          <a:bodyPr/>
          <a:lstStyle/>
          <a:p>
            <a:fld id="{EDFCADB0-6470-4236-8615-261E6102B006}" type="slidenum">
              <a:rPr lang="en-US" smtClean="0"/>
              <a:t>7</a:t>
            </a:fld>
            <a:endParaRPr lang="en-US"/>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99833" y="1512324"/>
            <a:ext cx="8480598" cy="4844026"/>
          </a:xfrm>
          <a:prstGeom prst="rect">
            <a:avLst/>
          </a:prstGeom>
        </p:spPr>
      </p:pic>
      <p:sp>
        <p:nvSpPr>
          <p:cNvPr id="8" name="Title 1"/>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rgbClr val="1428A0"/>
                </a:solidFill>
                <a:latin typeface="+mj-lt"/>
                <a:ea typeface="+mj-ea"/>
                <a:cs typeface="+mj-cs"/>
              </a:defRPr>
            </a:lvl1pPr>
          </a:lstStyle>
          <a:p>
            <a:r>
              <a:rPr lang="en-US" dirty="0" smtClean="0"/>
              <a:t>Let’s get this right!</a:t>
            </a:r>
            <a:br>
              <a:rPr lang="en-US" dirty="0" smtClean="0"/>
            </a:br>
            <a:r>
              <a:rPr lang="en-US" dirty="0" smtClean="0"/>
              <a:t>What could happen if we don’t:</a:t>
            </a:r>
            <a:endParaRPr lang="en-US" dirty="0"/>
          </a:p>
        </p:txBody>
      </p:sp>
    </p:spTree>
    <p:extLst>
      <p:ext uri="{BB962C8B-B14F-4D97-AF65-F5344CB8AC3E}">
        <p14:creationId xmlns:p14="http://schemas.microsoft.com/office/powerpoint/2010/main" val="4769687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881</Words>
  <Application>Microsoft Office PowerPoint</Application>
  <PresentationFormat>Widescreen</PresentationFormat>
  <Paragraphs>58</Paragraphs>
  <Slides>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맑은 고딕</vt:lpstr>
      <vt:lpstr>72 Black</vt:lpstr>
      <vt:lpstr>Arial</vt:lpstr>
      <vt:lpstr>Calibri</vt:lpstr>
      <vt:lpstr>Calibri Light</vt:lpstr>
      <vt:lpstr>Office Theme</vt:lpstr>
      <vt:lpstr>Mobile Metaverse Services A proposed SA1 study item</vt:lpstr>
      <vt:lpstr>Background, What is the “Metaverse?”</vt:lpstr>
      <vt:lpstr>Motivation, Opportunity</vt:lpstr>
      <vt:lpstr>Example Mobile Metaverse Services</vt:lpstr>
      <vt:lpstr>Possible Gaps, where Rel-18 5GS needs more</vt:lpstr>
      <vt:lpstr>Proposed WID Objectives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Smart Energy Management</dc:title>
  <dc:creator>Erik Guttman</dc:creator>
  <cp:lastModifiedBy>Erik Guttman</cp:lastModifiedBy>
  <cp:revision>38</cp:revision>
  <dcterms:created xsi:type="dcterms:W3CDTF">2021-10-26T13:12:15Z</dcterms:created>
  <dcterms:modified xsi:type="dcterms:W3CDTF">2021-10-29T11:08:12Z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ies>
</file>