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6" r:id="rId8"/>
    <p:sldId id="268" r:id="rId9"/>
    <p:sldId id="260" r:id="rId10"/>
    <p:sldId id="262" r:id="rId11"/>
    <p:sldId id="267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16/11/2020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PINs </a:t>
            </a:r>
            <a:r>
              <a:rPr lang="nl-NL" dirty="0"/>
              <a:t>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 smtClean="0"/>
              <a:t>Adrian Buckley, FS_PIN </a:t>
            </a:r>
            <a:r>
              <a:rPr lang="nl-NL" dirty="0"/>
              <a:t>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37029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#92e	</a:t>
            </a:r>
            <a:r>
              <a:rPr lang="en-GB" b="1" dirty="0" smtClean="0"/>
              <a:t>S1-204430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11-20 November, 2020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already have PINs today</a:t>
            </a:r>
          </a:p>
          <a:p>
            <a:pPr lvl="1"/>
            <a:r>
              <a:rPr lang="en-US" dirty="0" smtClean="0"/>
              <a:t>Wearables network</a:t>
            </a:r>
          </a:p>
          <a:p>
            <a:pPr lvl="1"/>
            <a:r>
              <a:rPr lang="en-US" dirty="0" smtClean="0"/>
              <a:t>Home automation network</a:t>
            </a:r>
          </a:p>
          <a:p>
            <a:r>
              <a:rPr lang="en-US" dirty="0" smtClean="0"/>
              <a:t>Capabilities within the PIN</a:t>
            </a:r>
          </a:p>
          <a:p>
            <a:pPr lvl="1"/>
            <a:r>
              <a:rPr lang="en-US" dirty="0" smtClean="0"/>
              <a:t>It is managed (something[s] keep policy what is connected to it, what device in the PIN can do what, encryption keys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Demarcation point (gateway) between the PIN and Public operators network.  Smartphone or Watch in wearables, gateway or voice assistant in home automation.</a:t>
            </a:r>
          </a:p>
          <a:p>
            <a:r>
              <a:rPr lang="en-US" dirty="0" smtClean="0"/>
              <a:t>Characteristics devices</a:t>
            </a:r>
          </a:p>
          <a:p>
            <a:pPr lvl="1"/>
            <a:r>
              <a:rPr lang="en-US" dirty="0" smtClean="0"/>
              <a:t>Small, battery constrained, physical size constrained</a:t>
            </a:r>
          </a:p>
          <a:p>
            <a:pPr lvl="1"/>
            <a:r>
              <a:rPr lang="en-US" dirty="0" smtClean="0"/>
              <a:t>Continuous power</a:t>
            </a:r>
          </a:p>
          <a:p>
            <a:pPr lvl="1"/>
            <a:r>
              <a:rPr lang="en-US" dirty="0" smtClean="0"/>
              <a:t>Will use licensed and unlicensed </a:t>
            </a:r>
            <a:r>
              <a:rPr lang="en-US" dirty="0" smtClean="0"/>
              <a:t>bands</a:t>
            </a:r>
          </a:p>
          <a:p>
            <a:pPr lvl="1"/>
            <a:r>
              <a:rPr lang="en-US" dirty="0" smtClean="0"/>
              <a:t>Lot of the communications can stay within the PIN.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250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PIN 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Do I always need a gateway to the 3GPP network?</a:t>
            </a:r>
          </a:p>
          <a:p>
            <a:pPr lvl="1"/>
            <a:r>
              <a:rPr lang="en-US" dirty="0" smtClean="0"/>
              <a:t>No I can use my smartphone to play stored video over my headset / earbuds in a cave.</a:t>
            </a:r>
          </a:p>
          <a:p>
            <a:pPr lvl="1"/>
            <a:r>
              <a:rPr lang="en-US" dirty="0" smtClean="0"/>
              <a:t>Home automation events can stay within the home network</a:t>
            </a:r>
          </a:p>
          <a:p>
            <a:r>
              <a:rPr lang="en-US" dirty="0" smtClean="0"/>
              <a:t>Do I always need </a:t>
            </a:r>
            <a:r>
              <a:rPr lang="en-US" dirty="0" err="1" smtClean="0"/>
              <a:t>eSIM</a:t>
            </a:r>
            <a:r>
              <a:rPr lang="en-US" dirty="0" smtClean="0"/>
              <a:t> /UICC</a:t>
            </a:r>
          </a:p>
          <a:p>
            <a:pPr lvl="1"/>
            <a:r>
              <a:rPr lang="en-US" dirty="0" smtClean="0"/>
              <a:t>No earbuds, headsets and rings are examples of devices that have physical limitations.</a:t>
            </a:r>
          </a:p>
          <a:p>
            <a:pPr lvl="1"/>
            <a:r>
              <a:rPr lang="en-US" dirty="0" smtClean="0"/>
              <a:t>Home automation events typically stay within the home network.</a:t>
            </a:r>
          </a:p>
          <a:p>
            <a:r>
              <a:rPr lang="en-US" dirty="0" smtClean="0"/>
              <a:t>Can a PIN consist of just UEs?</a:t>
            </a:r>
          </a:p>
          <a:p>
            <a:pPr lvl="1"/>
            <a:r>
              <a:rPr lang="en-US" dirty="0" smtClean="0"/>
              <a:t>Yes a smartwatch (</a:t>
            </a:r>
            <a:r>
              <a:rPr lang="en-US" dirty="0" err="1" smtClean="0"/>
              <a:t>eSIM</a:t>
            </a:r>
            <a:r>
              <a:rPr lang="en-US" dirty="0" smtClean="0"/>
              <a:t>) and a smartphone (UICC) is a good example. </a:t>
            </a:r>
          </a:p>
          <a:p>
            <a:r>
              <a:rPr lang="en-US" dirty="0" smtClean="0"/>
              <a:t>Can a PIN just be 3GPP devices?</a:t>
            </a:r>
          </a:p>
          <a:p>
            <a:pPr lvl="1"/>
            <a:r>
              <a:rPr lang="en-US" dirty="0" smtClean="0"/>
              <a:t>Yes we have a UE, </a:t>
            </a:r>
            <a:r>
              <a:rPr lang="en-US" dirty="0" err="1" smtClean="0"/>
              <a:t>IoT</a:t>
            </a:r>
            <a:r>
              <a:rPr lang="en-US" dirty="0" smtClean="0"/>
              <a:t> device and a “thing”.</a:t>
            </a:r>
          </a:p>
          <a:p>
            <a:r>
              <a:rPr lang="en-US" dirty="0" smtClean="0"/>
              <a:t>Licensed spectrum</a:t>
            </a:r>
          </a:p>
          <a:p>
            <a:pPr lvl="1"/>
            <a:r>
              <a:rPr lang="en-US" dirty="0" smtClean="0"/>
              <a:t>The operator must have control, the PIN Element has to comply to requirements to provide this control.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Suggested</a:t>
            </a:r>
            <a:r>
              <a:rPr lang="nl-NL" dirty="0"/>
              <a:t> </a:t>
            </a:r>
            <a:r>
              <a:rPr lang="nl-NL" dirty="0" err="1"/>
              <a:t>definitions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73D4D-BD96-47CD-AE5C-B054862D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US" b="1" dirty="0" smtClean="0"/>
              <a:t>Personal </a:t>
            </a:r>
            <a:r>
              <a:rPr lang="en-US" b="1" dirty="0" err="1" smtClean="0"/>
              <a:t>IoT</a:t>
            </a:r>
            <a:r>
              <a:rPr lang="en-US" b="1" dirty="0" smtClean="0"/>
              <a:t> Network: </a:t>
            </a:r>
            <a:r>
              <a:rPr lang="en-US" dirty="0"/>
              <a:t>A Personal </a:t>
            </a:r>
            <a:r>
              <a:rPr lang="en-US" dirty="0" err="1"/>
              <a:t>IoT</a:t>
            </a:r>
            <a:r>
              <a:rPr lang="en-US" dirty="0"/>
              <a:t> Network (PIN) is one or more PIN elements that communicate with </a:t>
            </a:r>
            <a:r>
              <a:rPr lang="en-US" dirty="0" smtClean="0"/>
              <a:t>each other.</a:t>
            </a:r>
            <a:endParaRPr lang="en-US" dirty="0"/>
          </a:p>
          <a:p>
            <a:pPr hangingPunct="0"/>
            <a:r>
              <a:rPr lang="en-US" b="1" dirty="0" smtClean="0"/>
              <a:t>PIN Element</a:t>
            </a:r>
            <a:r>
              <a:rPr lang="en-US" b="1" dirty="0"/>
              <a:t>:</a:t>
            </a:r>
            <a:r>
              <a:rPr lang="en-US" dirty="0"/>
              <a:t> A </a:t>
            </a:r>
            <a:r>
              <a:rPr lang="en-US" dirty="0" smtClean="0"/>
              <a:t>PIN </a:t>
            </a:r>
            <a:r>
              <a:rPr lang="en-US" dirty="0"/>
              <a:t>Element (</a:t>
            </a:r>
            <a:r>
              <a:rPr lang="en-US" dirty="0" smtClean="0"/>
              <a:t>PE</a:t>
            </a:r>
            <a:r>
              <a:rPr lang="en-US" dirty="0"/>
              <a:t>) is the basic component making up a </a:t>
            </a:r>
            <a:r>
              <a:rPr lang="en-US" dirty="0" smtClean="0"/>
              <a:t>PIN-User’s </a:t>
            </a:r>
            <a:r>
              <a:rPr lang="en-US" dirty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Network</a:t>
            </a:r>
            <a:r>
              <a:rPr lang="en-US" dirty="0"/>
              <a:t>. A </a:t>
            </a:r>
            <a:r>
              <a:rPr lang="en-US" dirty="0" smtClean="0"/>
              <a:t>PIN </a:t>
            </a:r>
            <a:r>
              <a:rPr lang="en-US" dirty="0"/>
              <a:t>Element is handled as a single entity in </a:t>
            </a:r>
            <a:r>
              <a:rPr lang="en-US" dirty="0" smtClean="0"/>
              <a:t>PIN </a:t>
            </a:r>
            <a:r>
              <a:rPr lang="en-US" dirty="0"/>
              <a:t>but physically it may be either a single device or a group of devices. The </a:t>
            </a:r>
            <a:r>
              <a:rPr lang="en-US" dirty="0" smtClean="0"/>
              <a:t>PIN </a:t>
            </a:r>
            <a:r>
              <a:rPr lang="en-US" dirty="0"/>
              <a:t>Element may be </a:t>
            </a:r>
            <a:r>
              <a:rPr lang="en-US" dirty="0" smtClean="0"/>
              <a:t>an </a:t>
            </a:r>
            <a:r>
              <a:rPr lang="en-US" dirty="0" err="1" smtClean="0"/>
              <a:t>IoT</a:t>
            </a:r>
            <a:r>
              <a:rPr lang="en-US" dirty="0" smtClean="0"/>
              <a:t> Device, </a:t>
            </a:r>
            <a:r>
              <a:rPr lang="en-US" dirty="0"/>
              <a:t>TE, MT, </a:t>
            </a:r>
            <a:r>
              <a:rPr lang="en-US" dirty="0" smtClean="0"/>
              <a:t>ME, “thing” (See TS22.101) </a:t>
            </a:r>
            <a:r>
              <a:rPr lang="en-US" dirty="0"/>
              <a:t>or even a complete UE</a:t>
            </a:r>
            <a:r>
              <a:rPr lang="en-US" dirty="0" smtClean="0"/>
              <a:t>.</a:t>
            </a:r>
            <a:endParaRPr lang="en-US" b="1" dirty="0" smtClean="0"/>
          </a:p>
          <a:p>
            <a:pPr hangingPunct="0"/>
            <a:r>
              <a:rPr lang="en-US" b="1" dirty="0" smtClean="0"/>
              <a:t>Configuration </a:t>
            </a:r>
            <a:r>
              <a:rPr lang="en-US" b="1" dirty="0"/>
              <a:t>PIN C</a:t>
            </a:r>
            <a:r>
              <a:rPr lang="en-US" b="1" dirty="0" smtClean="0"/>
              <a:t>apability: </a:t>
            </a:r>
            <a:r>
              <a:rPr lang="en-US" dirty="0"/>
              <a:t>A Configuration PIN </a:t>
            </a:r>
            <a:r>
              <a:rPr lang="en-US" dirty="0" smtClean="0"/>
              <a:t>Capability </a:t>
            </a:r>
            <a:r>
              <a:rPr lang="en-US" dirty="0"/>
              <a:t>(</a:t>
            </a:r>
            <a:r>
              <a:rPr lang="en-US" dirty="0" smtClean="0"/>
              <a:t>CPC) </a:t>
            </a:r>
            <a:r>
              <a:rPr lang="en-US" dirty="0"/>
              <a:t>is </a:t>
            </a:r>
            <a:r>
              <a:rPr lang="en-US" dirty="0" smtClean="0"/>
              <a:t>a capability in the </a:t>
            </a:r>
            <a:r>
              <a:rPr lang="en-US" dirty="0"/>
              <a:t>PIN </a:t>
            </a:r>
            <a:r>
              <a:rPr lang="en-US" dirty="0" smtClean="0"/>
              <a:t>that manages the PIN. </a:t>
            </a:r>
          </a:p>
          <a:p>
            <a:pPr hangingPunct="0"/>
            <a:r>
              <a:rPr lang="en-US" b="1" dirty="0" smtClean="0"/>
              <a:t>Gateway Capability:</a:t>
            </a:r>
            <a:r>
              <a:rPr lang="en-US" dirty="0" smtClean="0"/>
              <a:t> </a:t>
            </a:r>
            <a:r>
              <a:rPr lang="en-US" dirty="0"/>
              <a:t>A Gateway </a:t>
            </a:r>
            <a:r>
              <a:rPr lang="en-US" dirty="0" smtClean="0"/>
              <a:t>PIN Capability </a:t>
            </a:r>
            <a:r>
              <a:rPr lang="en-US" dirty="0"/>
              <a:t>(</a:t>
            </a:r>
            <a:r>
              <a:rPr lang="en-US" dirty="0" smtClean="0"/>
              <a:t>GPC) </a:t>
            </a:r>
            <a:r>
              <a:rPr lang="en-US" dirty="0"/>
              <a:t>is a </a:t>
            </a:r>
            <a:r>
              <a:rPr lang="en-US" dirty="0" smtClean="0"/>
              <a:t>gateway </a:t>
            </a:r>
            <a:r>
              <a:rPr lang="en-US" dirty="0" smtClean="0"/>
              <a:t>that provides access to and from the </a:t>
            </a:r>
            <a:r>
              <a:rPr lang="en-US" dirty="0" smtClean="0"/>
              <a:t>public operators network (fixed/mobile/cable) and a PIN.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21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 Art Clip Art Free - Internet Cloud , Free Transparent Clipart -  ClipartK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91" y="3125970"/>
            <a:ext cx="3424279" cy="19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2956" y="4062993"/>
            <a:ext cx="962726" cy="237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54861" y="3400776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5GS</a:t>
            </a: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5682" y="4133534"/>
            <a:ext cx="1093157" cy="371068"/>
            <a:chOff x="6934707" y="1406934"/>
            <a:chExt cx="1093157" cy="371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186978" y="140867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</a:t>
              </a:r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F398B-35E8-4C45-9A43-C90180514648}"/>
              </a:ext>
            </a:extLst>
          </p:cNvPr>
          <p:cNvGrpSpPr/>
          <p:nvPr/>
        </p:nvGrpSpPr>
        <p:grpSpPr>
          <a:xfrm>
            <a:off x="5637015" y="3572046"/>
            <a:ext cx="1093157" cy="371068"/>
            <a:chOff x="6934707" y="1406934"/>
            <a:chExt cx="1093157" cy="3710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3BC08F-C8EC-4293-9C0E-73744FFE5F10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B6A18F-7AC8-4F27-8AB6-4468F4866250}"/>
                </a:ext>
              </a:extLst>
            </p:cNvPr>
            <p:cNvSpPr txBox="1"/>
            <p:nvPr/>
          </p:nvSpPr>
          <p:spPr>
            <a:xfrm>
              <a:off x="7186978" y="140867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CPC</a:t>
              </a:r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66AF1A-A51D-48BC-B787-C0945E5F747D}"/>
              </a:ext>
            </a:extLst>
          </p:cNvPr>
          <p:cNvGrpSpPr/>
          <p:nvPr/>
        </p:nvGrpSpPr>
        <p:grpSpPr>
          <a:xfrm>
            <a:off x="6402963" y="4152029"/>
            <a:ext cx="1093157" cy="371068"/>
            <a:chOff x="6934707" y="1406934"/>
            <a:chExt cx="1093157" cy="371068"/>
          </a:xfrm>
        </p:grpSpPr>
        <p:sp>
          <p:nvSpPr>
            <p:cNvPr id="39" name="Rectangle: Rounded Corners 29">
              <a:extLst>
                <a:ext uri="{FF2B5EF4-FFF2-40B4-BE49-F238E27FC236}">
                  <a16:creationId xmlns:a16="http://schemas.microsoft.com/office/drawing/2014/main" id="{A6B104AB-B1B0-4C94-8657-FEAE3A2E2AFE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3A8DCA-CB86-4E0B-AF3F-425C902D6E5A}"/>
                </a:ext>
              </a:extLst>
            </p:cNvPr>
            <p:cNvSpPr txBox="1"/>
            <p:nvPr/>
          </p:nvSpPr>
          <p:spPr>
            <a:xfrm>
              <a:off x="7186978" y="1408670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GPC</a:t>
              </a:r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448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FS_RESIDENT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Evolved Residential Gateway: </a:t>
            </a:r>
            <a:r>
              <a:rPr lang="en-US" dirty="0" smtClean="0"/>
              <a:t>a gateway between public operator network (fixed/mobile/cable) and a customer premises network within a residence, office or shop</a:t>
            </a:r>
          </a:p>
          <a:p>
            <a:r>
              <a:rPr lang="en-US" b="1" dirty="0" smtClean="0"/>
              <a:t>Premises Radio Access Station: </a:t>
            </a:r>
            <a:r>
              <a:rPr lang="en-US" dirty="0" smtClean="0"/>
              <a:t>a base station installed at a customer premises network primarily for use within the residence, office or shop.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Wearables (a PIN) can be used on a train, bus, in a car.  They don’t need a  public operator network to work – I can play music from my smartphone in a cave if I like.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528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3E6F-D824-442F-9E1B-F7BBED9B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B49BB-7F17-42C7-9E4E-CB2D29E4D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Use terms in slide </a:t>
            </a:r>
            <a:r>
              <a:rPr lang="nl-NL" dirty="0" smtClean="0"/>
              <a:t>4 “Suggested Definitions”</a:t>
            </a:r>
            <a:endParaRPr lang="nl-NL" dirty="0"/>
          </a:p>
          <a:p>
            <a:endParaRPr lang="nl-NL" dirty="0"/>
          </a:p>
          <a:p>
            <a:r>
              <a:rPr lang="en-GB" dirty="0" smtClean="0"/>
              <a:t>Rapporteur updates the terms in </a:t>
            </a:r>
            <a:r>
              <a:rPr lang="en-GB" dirty="0" err="1" smtClean="0"/>
              <a:t>usecases</a:t>
            </a:r>
            <a:r>
              <a:rPr lang="en-GB" dirty="0" smtClean="0"/>
              <a:t> in the TR between now and next SA1 meeting and provides a contribution for all to see.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169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397AB1-E43F-4E26-AC5A-A9D046E717D4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687e87d0-d0a8-4c48-8f94-14f0c67212c5"/>
    <ds:schemaRef ds:uri="http://schemas.microsoft.com/office/infopath/2007/PartnerControls"/>
    <ds:schemaRef ds:uri="71c5aaf6-e6ce-465b-b873-5148d2a4c105"/>
    <ds:schemaRef ds:uri="http://www.w3.org/XML/1998/namespace"/>
    <ds:schemaRef ds:uri="http://purl.org/dc/terms/"/>
    <ds:schemaRef ds:uri="http://schemas.openxmlformats.org/package/2006/metadata/core-properties"/>
    <ds:schemaRef ds:uri="b4d06219-a142-4c5f-be55-53f74cb980c7"/>
  </ds:schemaRefs>
</ds:datastoreItem>
</file>

<file path=customXml/itemProps3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563</Words>
  <Application>Microsoft Office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PINs Terminology</vt:lpstr>
      <vt:lpstr>What is a PIN</vt:lpstr>
      <vt:lpstr>Some PIN  questions</vt:lpstr>
      <vt:lpstr>Suggested definitions</vt:lpstr>
      <vt:lpstr>Pictorial view</vt:lpstr>
      <vt:lpstr>Issues with FS_RESIDENT terms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abr02</cp:lastModifiedBy>
  <cp:revision>31</cp:revision>
  <dcterms:created xsi:type="dcterms:W3CDTF">2020-11-11T10:56:16Z</dcterms:created>
  <dcterms:modified xsi:type="dcterms:W3CDTF">2020-11-17T03:24:26Z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