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
  </p:notesMasterIdLst>
  <p:sldIdLst>
    <p:sldId id="256" r:id="rId2"/>
    <p:sldId id="257" r:id="rId3"/>
    <p:sldId id="272" r:id="rId4"/>
    <p:sldId id="273" r:id="rId5"/>
    <p:sldId id="275" r:id="rId6"/>
    <p:sldId id="277" r:id="rId7"/>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p:cViewPr>
        <p:scale>
          <a:sx n="78" d="100"/>
          <a:sy n="78" d="100"/>
        </p:scale>
        <p:origin x="-360" y="-2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773399-6828-4B71-8F06-CC6CCCC0939B}" type="datetimeFigureOut">
              <a:rPr lang="en-US" smtClean="0"/>
              <a:t>4/3/2015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7BEBB1-0147-47A1-BFE0-DFB25139B8EF}" type="slidenum">
              <a:rPr lang="en-US" smtClean="0"/>
              <a:t>‹#›</a:t>
            </a:fld>
            <a:endParaRPr lang="en-US"/>
          </a:p>
        </p:txBody>
      </p:sp>
    </p:spTree>
    <p:extLst>
      <p:ext uri="{BB962C8B-B14F-4D97-AF65-F5344CB8AC3E}">
        <p14:creationId xmlns:p14="http://schemas.microsoft.com/office/powerpoint/2010/main" val="1095942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DD4A163-CD8B-4853-8210-827AB5B3A0F8}" type="datetime1">
              <a:rPr lang="ko-KR" altLang="en-US" smtClean="0"/>
              <a:t>2015-04-03</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44624"/>
            <a:ext cx="1713285" cy="926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lvl3pPr>
              <a:defRPr sz="1800"/>
            </a:lvl3pPr>
            <a:lvl4pPr>
              <a:defRPr sz="1800"/>
            </a:lvl4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p>
            <a:fld id="{EE1BF97E-8A0D-4CD4-BF19-CEFB5AD9F36C}" type="datetime1">
              <a:rPr lang="ko-KR" altLang="en-US" smtClean="0"/>
              <a:t>2015-04-03</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28384" y="44624"/>
            <a:ext cx="1008112" cy="545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868346"/>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214422"/>
            <a:ext cx="8229600" cy="514353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7E7BA-8D11-45EF-BC16-411BDA0A505E}" type="datetime1">
              <a:rPr lang="ko-KR" altLang="en-US" smtClean="0"/>
              <a:t>2015-04-03</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ko-KR" smtClean="0"/>
              <a:t>LG Electronics Inc.</a:t>
            </a:r>
            <a:endParaRPr lang="ko-KR" altLang="en-US" dirty="0"/>
          </a:p>
        </p:txBody>
      </p:sp>
      <p:sp>
        <p:nvSpPr>
          <p:cNvPr id="6" name="슬라이드 번호 개체 틀 5"/>
          <p:cNvSpPr>
            <a:spLocks noGrp="1"/>
          </p:cNvSpPr>
          <p:nvPr>
            <p:ph type="sldNum" sz="quarter" idx="4"/>
          </p:nvPr>
        </p:nvSpPr>
        <p:spPr>
          <a:xfrm>
            <a:off x="6948264"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DD84E-25D4-4983-8AA1-2863C96F08D9}"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1"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Wingdings" pitchFamily="2" charset="2"/>
        <a:buChar char="v"/>
        <a:defRPr sz="2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512913"/>
            <a:ext cx="7772400" cy="1470025"/>
          </a:xfrm>
        </p:spPr>
        <p:txBody>
          <a:bodyPr>
            <a:normAutofit/>
          </a:bodyPr>
          <a:lstStyle/>
          <a:p>
            <a:r>
              <a:rPr lang="en-US" altLang="ko-KR" b="1" dirty="0" smtClean="0"/>
              <a:t>Proposed plan for V2X (Stage 1)</a:t>
            </a:r>
            <a:br>
              <a:rPr lang="en-US" altLang="ko-KR" b="1" dirty="0" smtClean="0"/>
            </a:br>
            <a:r>
              <a:rPr lang="en-US" altLang="ko-KR" sz="2400" dirty="0" smtClean="0"/>
              <a:t>“Study on service aspects for LTE-based V2X”</a:t>
            </a:r>
            <a:endParaRPr lang="ko-KR" altLang="en-US" sz="2400" dirty="0"/>
          </a:p>
        </p:txBody>
      </p:sp>
      <p:sp>
        <p:nvSpPr>
          <p:cNvPr id="3" name="부제목 2"/>
          <p:cNvSpPr>
            <a:spLocks noGrp="1"/>
          </p:cNvSpPr>
          <p:nvPr>
            <p:ph type="subTitle" idx="1"/>
          </p:nvPr>
        </p:nvSpPr>
        <p:spPr>
          <a:xfrm>
            <a:off x="1371600" y="4268688"/>
            <a:ext cx="6400800" cy="1752600"/>
          </a:xfrm>
        </p:spPr>
        <p:txBody>
          <a:bodyPr/>
          <a:lstStyle/>
          <a:p>
            <a:endParaRPr lang="en-US" altLang="ko-KR" dirty="0" smtClean="0"/>
          </a:p>
          <a:p>
            <a:endParaRPr lang="en-US" altLang="ko-KR" dirty="0"/>
          </a:p>
          <a:p>
            <a:r>
              <a:rPr lang="en-US" altLang="ko-KR" dirty="0" smtClean="0">
                <a:solidFill>
                  <a:srgbClr val="002060"/>
                </a:solidFill>
              </a:rPr>
              <a:t>LG Electronics Inc.</a:t>
            </a:r>
            <a:endParaRPr lang="ko-KR" altLang="en-US" dirty="0">
              <a:solidFill>
                <a:srgbClr val="002060"/>
              </a:solidFill>
            </a:endParaRPr>
          </a:p>
        </p:txBody>
      </p:sp>
      <p:sp>
        <p:nvSpPr>
          <p:cNvPr id="6" name="TextBox 5"/>
          <p:cNvSpPr txBox="1"/>
          <p:nvPr/>
        </p:nvSpPr>
        <p:spPr>
          <a:xfrm>
            <a:off x="2699792" y="174060"/>
            <a:ext cx="6048672" cy="553998"/>
          </a:xfrm>
          <a:prstGeom prst="rect">
            <a:avLst/>
          </a:prstGeom>
          <a:noFill/>
        </p:spPr>
        <p:txBody>
          <a:bodyPr wrap="square" rtlCol="0">
            <a:spAutoFit/>
          </a:bodyPr>
          <a:lstStyle/>
          <a:p>
            <a:r>
              <a:rPr lang="en-GB" sz="1400" b="1" dirty="0"/>
              <a:t>3GPP TSG-SA WG1 Meeting #70	</a:t>
            </a:r>
            <a:r>
              <a:rPr lang="en-GB" sz="1400" b="1" dirty="0" smtClean="0"/>
              <a:t>	</a:t>
            </a:r>
            <a:r>
              <a:rPr lang="en-GB" sz="1600" b="1" dirty="0" smtClean="0"/>
              <a:t>S1-151093</a:t>
            </a:r>
            <a:endParaRPr lang="en-US" sz="1600" dirty="0"/>
          </a:p>
          <a:p>
            <a:r>
              <a:rPr lang="en-GB" sz="1400" b="1" dirty="0"/>
              <a:t>Los Cabos, Mexico, 13-17 April 2015	</a:t>
            </a:r>
            <a:r>
              <a:rPr lang="en-GB" sz="1400" b="1" i="1" dirty="0"/>
              <a:t>(revision of S1-15xxxx)</a:t>
            </a:r>
            <a:endParaRPr lang="en-US" sz="1400" dirty="0"/>
          </a:p>
        </p:txBody>
      </p:sp>
      <p:sp>
        <p:nvSpPr>
          <p:cNvPr id="7" name="TextBox 6"/>
          <p:cNvSpPr txBox="1"/>
          <p:nvPr/>
        </p:nvSpPr>
        <p:spPr>
          <a:xfrm>
            <a:off x="2627784" y="908720"/>
            <a:ext cx="6336704" cy="1077218"/>
          </a:xfrm>
          <a:prstGeom prst="rect">
            <a:avLst/>
          </a:prstGeom>
          <a:noFill/>
          <a:ln>
            <a:solidFill>
              <a:schemeClr val="accent3">
                <a:lumMod val="75000"/>
              </a:schemeClr>
            </a:solidFill>
          </a:ln>
        </p:spPr>
        <p:txBody>
          <a:bodyPr wrap="square" rtlCol="0">
            <a:spAutoFit/>
          </a:bodyPr>
          <a:lstStyle/>
          <a:p>
            <a:pPr fontAlgn="base" hangingPunct="0"/>
            <a:r>
              <a:rPr lang="en-GB" sz="1600" dirty="0"/>
              <a:t>Title:	</a:t>
            </a:r>
            <a:r>
              <a:rPr lang="en-GB" sz="1600" dirty="0" smtClean="0"/>
              <a:t>	Proposed plan for V2X (Stage 1)</a:t>
            </a:r>
            <a:endParaRPr lang="en-US" sz="1600" dirty="0"/>
          </a:p>
          <a:p>
            <a:pPr fontAlgn="base" hangingPunct="0"/>
            <a:r>
              <a:rPr lang="en-GB" sz="1600" dirty="0"/>
              <a:t>Agenda Item:	8.7 FS_V2XLTE: LTE support for V2X services</a:t>
            </a:r>
            <a:endParaRPr lang="en-US" sz="1600" dirty="0"/>
          </a:p>
          <a:p>
            <a:pPr fontAlgn="base" hangingPunct="0"/>
            <a:r>
              <a:rPr lang="en-GB" sz="1600" dirty="0"/>
              <a:t>Source:	</a:t>
            </a:r>
            <a:r>
              <a:rPr lang="en-GB" sz="1600" dirty="0" smtClean="0"/>
              <a:t>	LG </a:t>
            </a:r>
            <a:r>
              <a:rPr lang="en-GB" sz="1600" dirty="0"/>
              <a:t>Electronics Inc.</a:t>
            </a:r>
            <a:endParaRPr lang="en-US" sz="1600" dirty="0"/>
          </a:p>
          <a:p>
            <a:pPr fontAlgn="base" hangingPunct="0"/>
            <a:r>
              <a:rPr lang="en-GB" sz="1600" dirty="0"/>
              <a:t>Contact:	</a:t>
            </a:r>
            <a:r>
              <a:rPr lang="en-GB" sz="1600" dirty="0" smtClean="0"/>
              <a:t>	Ki-Dong </a:t>
            </a:r>
            <a:r>
              <a:rPr lang="en-GB" sz="1600" dirty="0"/>
              <a:t>Lee &lt;kidong.lee (at) lge.com&gt;</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Overview of V2X SID </a:t>
            </a:r>
            <a:r>
              <a:rPr lang="en-US" altLang="ko-KR" sz="2400" dirty="0" smtClean="0"/>
              <a:t>(</a:t>
            </a:r>
            <a:r>
              <a:rPr lang="en-US" altLang="ko-KR" sz="2400" dirty="0" smtClean="0"/>
              <a:t>1/3)</a:t>
            </a:r>
            <a:endParaRPr lang="ko-KR" altLang="en-US" sz="2400" dirty="0"/>
          </a:p>
        </p:txBody>
      </p:sp>
      <p:sp>
        <p:nvSpPr>
          <p:cNvPr id="3" name="내용 개체 틀 2"/>
          <p:cNvSpPr>
            <a:spLocks noGrp="1"/>
          </p:cNvSpPr>
          <p:nvPr>
            <p:ph idx="1"/>
          </p:nvPr>
        </p:nvSpPr>
        <p:spPr/>
        <p:txBody>
          <a:bodyPr/>
          <a:lstStyle/>
          <a:p>
            <a:pPr latinLnBrk="0"/>
            <a:r>
              <a:rPr lang="en-US" altLang="ko-KR" dirty="0" smtClean="0"/>
              <a:t>FS_V2XLTE: Study on service aspects for LTE-based V2X</a:t>
            </a:r>
          </a:p>
          <a:p>
            <a:pPr lvl="1" latinLnBrk="0"/>
            <a:r>
              <a:rPr lang="en-US" altLang="ko-KR" dirty="0" smtClean="0"/>
              <a:t>TR 22.885 (Rapporteur: LG Electronics Inc.)</a:t>
            </a:r>
          </a:p>
          <a:p>
            <a:pPr latinLnBrk="0"/>
            <a:r>
              <a:rPr lang="en-US" altLang="ko-KR" dirty="0" smtClean="0"/>
              <a:t>Types of V2X (in SA1 Study; </a:t>
            </a:r>
            <a:r>
              <a:rPr lang="en-US" altLang="ko-KR" sz="1600" dirty="0" smtClean="0"/>
              <a:t>S1-150284/SP-150051</a:t>
            </a:r>
            <a:r>
              <a:rPr lang="en-US" altLang="ko-KR" dirty="0" smtClean="0"/>
              <a:t>)</a:t>
            </a:r>
          </a:p>
          <a:p>
            <a:pPr lvl="1" latinLnBrk="0"/>
            <a:r>
              <a:rPr lang="en-US" altLang="ko-KR" dirty="0" smtClean="0"/>
              <a:t>V2V</a:t>
            </a:r>
            <a:r>
              <a:rPr lang="en-US" altLang="ko-KR" dirty="0"/>
              <a:t>: covering LTE-based communication between </a:t>
            </a:r>
            <a:r>
              <a:rPr lang="en-US" altLang="ko-KR" dirty="0" smtClean="0"/>
              <a:t>vehicles</a:t>
            </a:r>
            <a:endParaRPr lang="en-US" altLang="ko-KR" dirty="0"/>
          </a:p>
          <a:p>
            <a:pPr lvl="1" latinLnBrk="0"/>
            <a:r>
              <a:rPr lang="en-US" altLang="ko-KR" dirty="0" smtClean="0"/>
              <a:t>V2P</a:t>
            </a:r>
            <a:r>
              <a:rPr lang="en-US" altLang="ko-KR" dirty="0"/>
              <a:t>: covering LTE-based communication between a vehicle and a device carried by an </a:t>
            </a:r>
            <a:r>
              <a:rPr lang="en-US" altLang="ko-KR" dirty="0" smtClean="0"/>
              <a:t>individual</a:t>
            </a:r>
            <a:endParaRPr lang="en-US" altLang="ko-KR" dirty="0"/>
          </a:p>
          <a:p>
            <a:pPr lvl="1" latinLnBrk="0"/>
            <a:r>
              <a:rPr lang="en-US" altLang="ko-KR" dirty="0" smtClean="0"/>
              <a:t>V2I</a:t>
            </a:r>
            <a:r>
              <a:rPr lang="en-US" altLang="ko-KR" dirty="0"/>
              <a:t>: covering LTE-based communication between a vehicle and a roadside </a:t>
            </a:r>
            <a:r>
              <a:rPr lang="en-US" altLang="ko-KR" dirty="0" smtClean="0"/>
              <a:t>unit </a:t>
            </a:r>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2</a:t>
            </a:fld>
            <a:endParaRPr lang="ko-KR" altLang="en-US"/>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3673946"/>
            <a:ext cx="4752528" cy="306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Overview of V2X SID </a:t>
            </a:r>
            <a:r>
              <a:rPr lang="en-US" altLang="ko-KR" sz="2400" dirty="0" smtClean="0"/>
              <a:t>(2/3</a:t>
            </a:r>
            <a:r>
              <a:rPr lang="en-US" altLang="ko-KR" sz="2400" dirty="0"/>
              <a:t>)</a:t>
            </a:r>
            <a:endParaRPr lang="ko-KR" altLang="en-US" sz="2400" dirty="0"/>
          </a:p>
        </p:txBody>
      </p:sp>
      <p:sp>
        <p:nvSpPr>
          <p:cNvPr id="3" name="내용 개체 틀 2"/>
          <p:cNvSpPr>
            <a:spLocks noGrp="1"/>
          </p:cNvSpPr>
          <p:nvPr>
            <p:ph idx="1"/>
          </p:nvPr>
        </p:nvSpPr>
        <p:spPr/>
        <p:txBody>
          <a:bodyPr/>
          <a:lstStyle/>
          <a:p>
            <a:r>
              <a:rPr lang="en-US" altLang="ko-KR" dirty="0" smtClean="0"/>
              <a:t>Things that were agreed for this Study</a:t>
            </a:r>
          </a:p>
          <a:p>
            <a:pPr lvl="1"/>
            <a:r>
              <a:rPr lang="en-US" altLang="ko-KR" dirty="0" smtClean="0"/>
              <a:t>The </a:t>
            </a:r>
            <a:r>
              <a:rPr lang="en-US" altLang="ko-KR" dirty="0"/>
              <a:t>use cases include both safety services and non-safety services. </a:t>
            </a:r>
          </a:p>
          <a:p>
            <a:pPr lvl="1"/>
            <a:endParaRPr lang="en-US" altLang="ko-KR" dirty="0" smtClean="0"/>
          </a:p>
          <a:p>
            <a:pPr lvl="1"/>
            <a:r>
              <a:rPr lang="en-US" altLang="ko-KR" dirty="0" smtClean="0"/>
              <a:t>The </a:t>
            </a:r>
            <a:r>
              <a:rPr lang="en-US" altLang="ko-KR" dirty="0"/>
              <a:t>study should consider the possibility of using existing LTE technologies for unicast/multicast/broadcast communication. </a:t>
            </a:r>
          </a:p>
          <a:p>
            <a:pPr lvl="1"/>
            <a:endParaRPr lang="en-US" altLang="ko-KR" dirty="0" smtClean="0"/>
          </a:p>
          <a:p>
            <a:pPr lvl="1"/>
            <a:r>
              <a:rPr lang="en-US" altLang="ko-KR" dirty="0" smtClean="0"/>
              <a:t>Privacy </a:t>
            </a:r>
            <a:r>
              <a:rPr lang="en-US" altLang="ko-KR" dirty="0"/>
              <a:t>aspects should be considered, not only to comply with local regulations but also to facilitate acceptance by the end users.</a:t>
            </a:r>
          </a:p>
          <a:p>
            <a:pPr lvl="1"/>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3</a:t>
            </a:fld>
            <a:endParaRPr lang="ko-KR" altLang="en-US"/>
          </a:p>
        </p:txBody>
      </p:sp>
    </p:spTree>
    <p:extLst>
      <p:ext uri="{BB962C8B-B14F-4D97-AF65-F5344CB8AC3E}">
        <p14:creationId xmlns:p14="http://schemas.microsoft.com/office/powerpoint/2010/main" val="4254413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Overview of V2X SID </a:t>
            </a:r>
            <a:r>
              <a:rPr lang="en-US" altLang="ko-KR" sz="2400" dirty="0" smtClean="0"/>
              <a:t>(</a:t>
            </a:r>
            <a:r>
              <a:rPr lang="en-US" altLang="ko-KR" sz="2400" dirty="0" smtClean="0"/>
              <a:t>3/3)</a:t>
            </a:r>
            <a:endParaRPr lang="ko-KR" altLang="en-US" sz="2400" dirty="0"/>
          </a:p>
        </p:txBody>
      </p:sp>
      <p:sp>
        <p:nvSpPr>
          <p:cNvPr id="3" name="내용 개체 틀 2"/>
          <p:cNvSpPr>
            <a:spLocks noGrp="1"/>
          </p:cNvSpPr>
          <p:nvPr>
            <p:ph idx="1"/>
          </p:nvPr>
        </p:nvSpPr>
        <p:spPr/>
        <p:txBody>
          <a:bodyPr/>
          <a:lstStyle/>
          <a:p>
            <a:r>
              <a:rPr lang="en-US" altLang="ko-KR" dirty="0" smtClean="0"/>
              <a:t>Current Schedule (in SID)</a:t>
            </a:r>
          </a:p>
          <a:p>
            <a:pPr lvl="1"/>
            <a:r>
              <a:rPr lang="en-US" altLang="ko-KR" dirty="0" smtClean="0"/>
              <a:t>SA#69 (09/2015): Presentation for information @ SA</a:t>
            </a:r>
          </a:p>
          <a:p>
            <a:pPr lvl="1"/>
            <a:r>
              <a:rPr lang="en-US" altLang="ko-KR" dirty="0" smtClean="0"/>
              <a:t>SA#70 (12/2015</a:t>
            </a:r>
            <a:r>
              <a:rPr lang="en-US" altLang="ko-KR" dirty="0"/>
              <a:t>): </a:t>
            </a:r>
            <a:r>
              <a:rPr lang="en-US" altLang="ko-KR" dirty="0" smtClean="0"/>
              <a:t>Submission for approval @ </a:t>
            </a:r>
            <a:r>
              <a:rPr lang="en-US" altLang="ko-KR" dirty="0"/>
              <a:t>SA</a:t>
            </a:r>
          </a:p>
          <a:p>
            <a:pPr lvl="1"/>
            <a:endParaRPr lang="en-US" altLang="ko-KR" dirty="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4</a:t>
            </a:fld>
            <a:endParaRPr lang="ko-KR" altLang="en-US"/>
          </a:p>
        </p:txBody>
      </p:sp>
      <p:sp>
        <p:nvSpPr>
          <p:cNvPr id="6" name="모서리가 둥근 직사각형 1"/>
          <p:cNvSpPr>
            <a:spLocks noChangeArrowheads="1"/>
          </p:cNvSpPr>
          <p:nvPr/>
        </p:nvSpPr>
        <p:spPr bwMode="auto">
          <a:xfrm>
            <a:off x="608013" y="3232215"/>
            <a:ext cx="1152525" cy="576262"/>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SA1</a:t>
            </a:r>
            <a:endParaRPr lang="ko-KR" altLang="en-US" sz="1800" b="1" dirty="0">
              <a:solidFill>
                <a:schemeClr val="bg1"/>
              </a:solidFill>
              <a:latin typeface="Arial" charset="0"/>
              <a:ea typeface="굴림" pitchFamily="50" charset="-127"/>
            </a:endParaRPr>
          </a:p>
        </p:txBody>
      </p:sp>
      <p:sp>
        <p:nvSpPr>
          <p:cNvPr id="7" name="모서리가 둥근 직사각형 14"/>
          <p:cNvSpPr>
            <a:spLocks noChangeArrowheads="1"/>
          </p:cNvSpPr>
          <p:nvPr/>
        </p:nvSpPr>
        <p:spPr bwMode="auto">
          <a:xfrm>
            <a:off x="608013" y="4312260"/>
            <a:ext cx="1152525" cy="576262"/>
          </a:xfrm>
          <a:prstGeom prst="roundRect">
            <a:avLst>
              <a:gd name="adj" fmla="val 16667"/>
            </a:avLst>
          </a:prstGeom>
          <a:solidFill>
            <a:srgbClr val="16D1F6"/>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SA</a:t>
            </a:r>
            <a:endParaRPr lang="ko-KR" altLang="en-US" sz="1800" b="1" dirty="0">
              <a:solidFill>
                <a:schemeClr val="bg1"/>
              </a:solidFill>
              <a:latin typeface="Arial" charset="0"/>
              <a:ea typeface="굴림" pitchFamily="50" charset="-127"/>
            </a:endParaRPr>
          </a:p>
        </p:txBody>
      </p:sp>
      <p:sp>
        <p:nvSpPr>
          <p:cNvPr id="9" name="오른쪽 화살표 16"/>
          <p:cNvSpPr>
            <a:spLocks noChangeArrowheads="1"/>
          </p:cNvSpPr>
          <p:nvPr/>
        </p:nvSpPr>
        <p:spPr bwMode="auto">
          <a:xfrm>
            <a:off x="2195736" y="4384268"/>
            <a:ext cx="5850268" cy="431800"/>
          </a:xfrm>
          <a:prstGeom prst="rightArrow">
            <a:avLst>
              <a:gd name="adj1" fmla="val 50000"/>
              <a:gd name="adj2" fmla="val 50061"/>
            </a:avLst>
          </a:prstGeom>
          <a:solidFill>
            <a:srgbClr val="00B0F0"/>
          </a:solidFill>
          <a:ln w="9525" algn="ctr">
            <a:solidFill>
              <a:schemeClr val="tx1"/>
            </a:solidFill>
            <a:round/>
            <a:headEnd/>
            <a:tailEnd/>
          </a:ln>
        </p:spPr>
        <p:txBody>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10" name="오른쪽 화살표 21"/>
          <p:cNvSpPr>
            <a:spLocks noChangeArrowheads="1"/>
          </p:cNvSpPr>
          <p:nvPr/>
        </p:nvSpPr>
        <p:spPr bwMode="auto">
          <a:xfrm>
            <a:off x="2629913" y="3303652"/>
            <a:ext cx="5416091" cy="431800"/>
          </a:xfrm>
          <a:prstGeom prst="rightArrow">
            <a:avLst>
              <a:gd name="adj1" fmla="val 50000"/>
              <a:gd name="adj2" fmla="val 50038"/>
            </a:avLst>
          </a:prstGeom>
          <a:solidFill>
            <a:srgbClr val="00B050"/>
          </a:solidFill>
          <a:ln w="9525" algn="ctr">
            <a:solidFill>
              <a:schemeClr val="tx1"/>
            </a:solidFill>
            <a:round/>
            <a:headEnd/>
            <a:tailEnd/>
          </a:ln>
        </p:spPr>
        <p:txBody>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11" name="이등변 삼각형 37"/>
          <p:cNvSpPr/>
          <p:nvPr/>
        </p:nvSpPr>
        <p:spPr bwMode="auto">
          <a:xfrm>
            <a:off x="6697845" y="3160132"/>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6" name="TextBox 44"/>
          <p:cNvSpPr txBox="1">
            <a:spLocks noChangeArrowheads="1"/>
          </p:cNvSpPr>
          <p:nvPr/>
        </p:nvSpPr>
        <p:spPr bwMode="auto">
          <a:xfrm>
            <a:off x="2589195" y="2636912"/>
            <a:ext cx="8306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SA1#69</a:t>
            </a:r>
          </a:p>
          <a:p>
            <a:pPr algn="ctr" eaLnBrk="1" hangingPunct="1">
              <a:spcBef>
                <a:spcPct val="0"/>
              </a:spcBef>
              <a:buSzTx/>
              <a:buFontTx/>
              <a:buNone/>
            </a:pPr>
            <a:r>
              <a:rPr lang="en-US" altLang="ko-KR" sz="1400" dirty="0" smtClean="0">
                <a:latin typeface="Arial" charset="0"/>
                <a:ea typeface="굴림" pitchFamily="50" charset="-127"/>
              </a:rPr>
              <a:t>2015/02</a:t>
            </a:r>
            <a:endParaRPr lang="en-US" altLang="ko-KR" sz="1400" dirty="0">
              <a:latin typeface="Arial" charset="0"/>
              <a:ea typeface="굴림" pitchFamily="50" charset="-127"/>
            </a:endParaRPr>
          </a:p>
        </p:txBody>
      </p:sp>
      <p:sp>
        <p:nvSpPr>
          <p:cNvPr id="17" name="이등변 삼각형 45"/>
          <p:cNvSpPr/>
          <p:nvPr/>
        </p:nvSpPr>
        <p:spPr bwMode="auto">
          <a:xfrm>
            <a:off x="3817525" y="3160132"/>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0" name="TextBox 44"/>
          <p:cNvSpPr txBox="1">
            <a:spLocks noChangeArrowheads="1"/>
          </p:cNvSpPr>
          <p:nvPr/>
        </p:nvSpPr>
        <p:spPr bwMode="auto">
          <a:xfrm>
            <a:off x="3454900" y="2636912"/>
            <a:ext cx="830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SA1#70</a:t>
            </a:r>
          </a:p>
          <a:p>
            <a:pPr algn="ctr" eaLnBrk="1" hangingPunct="1">
              <a:spcBef>
                <a:spcPct val="0"/>
              </a:spcBef>
              <a:buSzTx/>
              <a:buFontTx/>
              <a:buNone/>
            </a:pPr>
            <a:r>
              <a:rPr lang="en-US" altLang="ko-KR" sz="1400" dirty="0" smtClean="0">
                <a:latin typeface="Arial" charset="0"/>
                <a:ea typeface="굴림" pitchFamily="50" charset="-127"/>
              </a:rPr>
              <a:t>2015/04</a:t>
            </a:r>
            <a:endParaRPr lang="en-US" altLang="ko-KR" sz="1400" dirty="0">
              <a:latin typeface="Arial" charset="0"/>
              <a:ea typeface="굴림" pitchFamily="50" charset="-127"/>
            </a:endParaRPr>
          </a:p>
        </p:txBody>
      </p:sp>
      <p:sp>
        <p:nvSpPr>
          <p:cNvPr id="21" name="TextBox 44"/>
          <p:cNvSpPr txBox="1">
            <a:spLocks noChangeArrowheads="1"/>
          </p:cNvSpPr>
          <p:nvPr/>
        </p:nvSpPr>
        <p:spPr bwMode="auto">
          <a:xfrm>
            <a:off x="5297697" y="2636912"/>
            <a:ext cx="830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SA1#71</a:t>
            </a:r>
          </a:p>
          <a:p>
            <a:pPr algn="ctr" eaLnBrk="1" hangingPunct="1">
              <a:spcBef>
                <a:spcPct val="0"/>
              </a:spcBef>
              <a:buSzTx/>
              <a:buFontTx/>
              <a:buNone/>
            </a:pPr>
            <a:r>
              <a:rPr lang="en-US" altLang="ko-KR" sz="1400" dirty="0" smtClean="0">
                <a:latin typeface="Arial" charset="0"/>
                <a:ea typeface="굴림" pitchFamily="50" charset="-127"/>
              </a:rPr>
              <a:t>2015/08</a:t>
            </a:r>
            <a:endParaRPr lang="en-US" altLang="ko-KR" sz="1400" dirty="0">
              <a:latin typeface="Arial" charset="0"/>
              <a:ea typeface="굴림" pitchFamily="50" charset="-127"/>
            </a:endParaRPr>
          </a:p>
        </p:txBody>
      </p:sp>
      <p:sp>
        <p:nvSpPr>
          <p:cNvPr id="22" name="TextBox 44"/>
          <p:cNvSpPr txBox="1">
            <a:spLocks noChangeArrowheads="1"/>
          </p:cNvSpPr>
          <p:nvPr/>
        </p:nvSpPr>
        <p:spPr bwMode="auto">
          <a:xfrm>
            <a:off x="6343236" y="2636912"/>
            <a:ext cx="8226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SA1#72</a:t>
            </a:r>
          </a:p>
          <a:p>
            <a:pPr algn="ctr" eaLnBrk="1" hangingPunct="1">
              <a:spcBef>
                <a:spcPct val="0"/>
              </a:spcBef>
              <a:buSzTx/>
              <a:buFontTx/>
              <a:buNone/>
            </a:pPr>
            <a:r>
              <a:rPr lang="en-US" altLang="ko-KR" sz="1400" dirty="0" smtClean="0">
                <a:latin typeface="Arial" charset="0"/>
                <a:ea typeface="굴림" pitchFamily="50" charset="-127"/>
              </a:rPr>
              <a:t>2015/11</a:t>
            </a:r>
            <a:endParaRPr lang="en-US" altLang="ko-KR" sz="1400" dirty="0">
              <a:latin typeface="Arial" charset="0"/>
              <a:ea typeface="굴림" pitchFamily="50" charset="-127"/>
            </a:endParaRPr>
          </a:p>
        </p:txBody>
      </p:sp>
      <p:sp>
        <p:nvSpPr>
          <p:cNvPr id="23" name="이등변 삼각형 45"/>
          <p:cNvSpPr/>
          <p:nvPr/>
        </p:nvSpPr>
        <p:spPr bwMode="auto">
          <a:xfrm>
            <a:off x="2807945" y="3160132"/>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4" name="이등변 삼각형 45"/>
          <p:cNvSpPr/>
          <p:nvPr/>
        </p:nvSpPr>
        <p:spPr bwMode="auto">
          <a:xfrm>
            <a:off x="5653729" y="3160132"/>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cxnSp>
        <p:nvCxnSpPr>
          <p:cNvPr id="25" name="직선 화살표 연결선 2"/>
          <p:cNvCxnSpPr>
            <a:cxnSpLocks noChangeShapeType="1"/>
          </p:cNvCxnSpPr>
          <p:nvPr/>
        </p:nvCxnSpPr>
        <p:spPr bwMode="auto">
          <a:xfrm>
            <a:off x="5796136" y="3664188"/>
            <a:ext cx="178411" cy="79283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9" name="직선 화살표 연결선 2"/>
          <p:cNvCxnSpPr>
            <a:cxnSpLocks noChangeShapeType="1"/>
          </p:cNvCxnSpPr>
          <p:nvPr/>
        </p:nvCxnSpPr>
        <p:spPr bwMode="auto">
          <a:xfrm>
            <a:off x="6803785" y="3663444"/>
            <a:ext cx="178411" cy="79283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0" name="TextBox 44"/>
          <p:cNvSpPr txBox="1">
            <a:spLocks noChangeArrowheads="1"/>
          </p:cNvSpPr>
          <p:nvPr/>
        </p:nvSpPr>
        <p:spPr bwMode="auto">
          <a:xfrm rot="4683249">
            <a:off x="5438204" y="3859805"/>
            <a:ext cx="8515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000" dirty="0" smtClean="0">
                <a:latin typeface="Arial" charset="0"/>
                <a:ea typeface="굴림" pitchFamily="50" charset="-127"/>
              </a:rPr>
              <a:t>For</a:t>
            </a:r>
          </a:p>
          <a:p>
            <a:pPr algn="ctr" eaLnBrk="1" hangingPunct="1">
              <a:spcBef>
                <a:spcPct val="0"/>
              </a:spcBef>
              <a:buSzTx/>
              <a:buFontTx/>
              <a:buNone/>
            </a:pPr>
            <a:r>
              <a:rPr lang="en-US" altLang="ko-KR" sz="1000" dirty="0" smtClean="0">
                <a:latin typeface="Arial" charset="0"/>
                <a:ea typeface="굴림" pitchFamily="50" charset="-127"/>
              </a:rPr>
              <a:t> information</a:t>
            </a:r>
            <a:endParaRPr lang="en-US" altLang="ko-KR" sz="1000" dirty="0">
              <a:latin typeface="Arial" charset="0"/>
              <a:ea typeface="굴림" pitchFamily="50" charset="-127"/>
            </a:endParaRPr>
          </a:p>
        </p:txBody>
      </p:sp>
      <p:sp>
        <p:nvSpPr>
          <p:cNvPr id="31" name="TextBox 44"/>
          <p:cNvSpPr txBox="1">
            <a:spLocks noChangeArrowheads="1"/>
          </p:cNvSpPr>
          <p:nvPr/>
        </p:nvSpPr>
        <p:spPr bwMode="auto">
          <a:xfrm rot="4683249">
            <a:off x="6517649" y="3850071"/>
            <a:ext cx="7088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000" dirty="0" smtClean="0">
                <a:latin typeface="Arial" charset="0"/>
                <a:ea typeface="굴림" pitchFamily="50" charset="-127"/>
              </a:rPr>
              <a:t>For</a:t>
            </a:r>
          </a:p>
          <a:p>
            <a:pPr algn="ctr" eaLnBrk="1" hangingPunct="1">
              <a:spcBef>
                <a:spcPct val="0"/>
              </a:spcBef>
              <a:buSzTx/>
              <a:buFontTx/>
              <a:buNone/>
            </a:pPr>
            <a:r>
              <a:rPr lang="en-US" altLang="ko-KR" sz="1000" dirty="0" smtClean="0">
                <a:latin typeface="Arial" charset="0"/>
                <a:ea typeface="굴림" pitchFamily="50" charset="-127"/>
              </a:rPr>
              <a:t> approval</a:t>
            </a:r>
            <a:endParaRPr lang="en-US" altLang="ko-KR" sz="1000" dirty="0">
              <a:latin typeface="Arial" charset="0"/>
              <a:ea typeface="굴림" pitchFamily="50" charset="-127"/>
            </a:endParaRPr>
          </a:p>
        </p:txBody>
      </p:sp>
      <p:sp>
        <p:nvSpPr>
          <p:cNvPr id="32" name="모서리가 둥근 직사각형 14"/>
          <p:cNvSpPr>
            <a:spLocks noChangeArrowheads="1"/>
          </p:cNvSpPr>
          <p:nvPr/>
        </p:nvSpPr>
        <p:spPr bwMode="auto">
          <a:xfrm>
            <a:off x="611560" y="5301010"/>
            <a:ext cx="1152525" cy="576262"/>
          </a:xfrm>
          <a:prstGeom prst="roundRect">
            <a:avLst>
              <a:gd name="adj" fmla="val 16667"/>
            </a:avLst>
          </a:prstGeom>
          <a:solidFill>
            <a:srgbClr val="FFC000"/>
          </a:solidFill>
          <a:ln>
            <a:noFill/>
          </a:ln>
        </p:spPr>
        <p:txBody>
          <a:bodyPr anchor="ct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RAN</a:t>
            </a:r>
            <a:endParaRPr lang="ko-KR" altLang="en-US" sz="1800" b="1" dirty="0">
              <a:solidFill>
                <a:schemeClr val="bg1"/>
              </a:solidFill>
              <a:latin typeface="Arial" charset="0"/>
              <a:ea typeface="굴림" pitchFamily="50" charset="-127"/>
            </a:endParaRPr>
          </a:p>
        </p:txBody>
      </p:sp>
      <p:sp>
        <p:nvSpPr>
          <p:cNvPr id="36" name="TextBox 44"/>
          <p:cNvSpPr txBox="1">
            <a:spLocks noChangeArrowheads="1"/>
          </p:cNvSpPr>
          <p:nvPr/>
        </p:nvSpPr>
        <p:spPr bwMode="auto">
          <a:xfrm rot="16606245">
            <a:off x="2561420" y="3927015"/>
            <a:ext cx="3401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000" dirty="0" smtClean="0">
                <a:latin typeface="Arial" charset="0"/>
                <a:ea typeface="굴림" pitchFamily="50" charset="-127"/>
              </a:rPr>
              <a:t>LS</a:t>
            </a:r>
            <a:endParaRPr lang="en-US" altLang="ko-KR" sz="1000" dirty="0">
              <a:latin typeface="Arial" charset="0"/>
              <a:ea typeface="굴림" pitchFamily="50" charset="-127"/>
            </a:endParaRPr>
          </a:p>
        </p:txBody>
      </p:sp>
      <p:sp>
        <p:nvSpPr>
          <p:cNvPr id="39" name="TextBox 44"/>
          <p:cNvSpPr txBox="1">
            <a:spLocks noChangeArrowheads="1"/>
          </p:cNvSpPr>
          <p:nvPr/>
        </p:nvSpPr>
        <p:spPr bwMode="auto">
          <a:xfrm rot="4683249">
            <a:off x="3697115" y="3899320"/>
            <a:ext cx="7024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000" dirty="0" smtClean="0">
                <a:latin typeface="Arial" charset="0"/>
                <a:ea typeface="굴림" pitchFamily="50" charset="-127"/>
              </a:rPr>
              <a:t>Reply </a:t>
            </a:r>
            <a:r>
              <a:rPr lang="en-US" altLang="ko-KR" sz="1000" dirty="0" smtClean="0">
                <a:latin typeface="Arial" charset="0"/>
                <a:ea typeface="굴림" pitchFamily="50" charset="-127"/>
              </a:rPr>
              <a:t>LS</a:t>
            </a:r>
          </a:p>
          <a:p>
            <a:pPr algn="ctr" eaLnBrk="1" hangingPunct="1">
              <a:spcBef>
                <a:spcPct val="0"/>
              </a:spcBef>
              <a:buSzTx/>
              <a:buFontTx/>
              <a:buNone/>
            </a:pPr>
            <a:r>
              <a:rPr lang="en-US" altLang="ko-KR" sz="1000" dirty="0" smtClean="0">
                <a:latin typeface="Arial" charset="0"/>
                <a:ea typeface="굴림" pitchFamily="50" charset="-127"/>
              </a:rPr>
              <a:t>Cc: SA</a:t>
            </a:r>
            <a:endParaRPr lang="en-US" altLang="ko-KR" sz="1000" dirty="0" smtClean="0">
              <a:latin typeface="Arial" charset="0"/>
              <a:ea typeface="굴림" pitchFamily="50" charset="-127"/>
            </a:endParaRPr>
          </a:p>
        </p:txBody>
      </p:sp>
      <p:sp>
        <p:nvSpPr>
          <p:cNvPr id="40" name="Rectangle 39"/>
          <p:cNvSpPr/>
          <p:nvPr/>
        </p:nvSpPr>
        <p:spPr>
          <a:xfrm>
            <a:off x="2819424" y="3160132"/>
            <a:ext cx="4064128" cy="466224"/>
          </a:xfrm>
          <a:prstGeom prst="rect">
            <a:avLst/>
          </a:prstGeom>
          <a:solidFill>
            <a:srgbClr val="FFFF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오른쪽 화살표 16"/>
          <p:cNvSpPr>
            <a:spLocks noChangeArrowheads="1"/>
          </p:cNvSpPr>
          <p:nvPr/>
        </p:nvSpPr>
        <p:spPr bwMode="auto">
          <a:xfrm>
            <a:off x="2195736" y="5373018"/>
            <a:ext cx="5850268" cy="431800"/>
          </a:xfrm>
          <a:prstGeom prst="rightArrow">
            <a:avLst>
              <a:gd name="adj1" fmla="val 50000"/>
              <a:gd name="adj2" fmla="val 50061"/>
            </a:avLst>
          </a:prstGeom>
          <a:solidFill>
            <a:srgbClr val="FFC000"/>
          </a:solidFill>
          <a:ln w="9525" algn="ctr">
            <a:solidFill>
              <a:schemeClr val="tx1"/>
            </a:solidFill>
            <a:round/>
            <a:headEnd/>
            <a:tailEnd/>
          </a:ln>
        </p:spPr>
        <p:txBody>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cxnSp>
        <p:nvCxnSpPr>
          <p:cNvPr id="43" name="직선 화살표 연결선 2"/>
          <p:cNvCxnSpPr>
            <a:cxnSpLocks noChangeShapeType="1"/>
          </p:cNvCxnSpPr>
          <p:nvPr/>
        </p:nvCxnSpPr>
        <p:spPr bwMode="auto">
          <a:xfrm flipV="1">
            <a:off x="2483768" y="3663768"/>
            <a:ext cx="432048" cy="1781456"/>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4" name="직선 화살표 연결선 2"/>
          <p:cNvCxnSpPr>
            <a:cxnSpLocks noChangeShapeType="1"/>
          </p:cNvCxnSpPr>
          <p:nvPr/>
        </p:nvCxnSpPr>
        <p:spPr bwMode="auto">
          <a:xfrm>
            <a:off x="3948312" y="3717032"/>
            <a:ext cx="378041" cy="1709771"/>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45" name="TextBox 44"/>
          <p:cNvSpPr txBox="1">
            <a:spLocks noChangeArrowheads="1"/>
          </p:cNvSpPr>
          <p:nvPr/>
        </p:nvSpPr>
        <p:spPr bwMode="auto">
          <a:xfrm>
            <a:off x="2106106" y="5733256"/>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smtClean="0">
                <a:latin typeface="Arial" charset="0"/>
                <a:ea typeface="굴림" pitchFamily="50" charset="-127"/>
              </a:rPr>
              <a:t>RP#66</a:t>
            </a:r>
          </a:p>
          <a:p>
            <a:pPr algn="ctr" eaLnBrk="1" hangingPunct="1">
              <a:spcBef>
                <a:spcPct val="0"/>
              </a:spcBef>
              <a:buSzTx/>
              <a:buFontTx/>
              <a:buNone/>
            </a:pPr>
            <a:r>
              <a:rPr lang="en-US" altLang="ko-KR" sz="1200" dirty="0" smtClean="0">
                <a:latin typeface="Arial" charset="0"/>
                <a:ea typeface="굴림" pitchFamily="50" charset="-127"/>
              </a:rPr>
              <a:t>2014/12</a:t>
            </a:r>
            <a:endParaRPr lang="en-US" altLang="ko-KR" sz="1200" dirty="0">
              <a:latin typeface="Arial" charset="0"/>
              <a:ea typeface="굴림" pitchFamily="50" charset="-127"/>
            </a:endParaRPr>
          </a:p>
        </p:txBody>
      </p:sp>
      <p:sp>
        <p:nvSpPr>
          <p:cNvPr id="33" name="TextBox 32"/>
          <p:cNvSpPr txBox="1">
            <a:spLocks noChangeArrowheads="1"/>
          </p:cNvSpPr>
          <p:nvPr/>
        </p:nvSpPr>
        <p:spPr bwMode="auto">
          <a:xfrm>
            <a:off x="3203848" y="5733256"/>
            <a:ext cx="737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RP#67</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2015/03</a:t>
            </a:r>
            <a:endParaRPr lang="en-US" altLang="ko-KR" sz="1200" dirty="0">
              <a:latin typeface="Arial" charset="0"/>
              <a:ea typeface="굴림" pitchFamily="50" charset="-127"/>
            </a:endParaRPr>
          </a:p>
        </p:txBody>
      </p:sp>
      <p:sp>
        <p:nvSpPr>
          <p:cNvPr id="34" name="TextBox 33"/>
          <p:cNvSpPr txBox="1">
            <a:spLocks noChangeArrowheads="1"/>
          </p:cNvSpPr>
          <p:nvPr/>
        </p:nvSpPr>
        <p:spPr bwMode="auto">
          <a:xfrm>
            <a:off x="4518199" y="5733256"/>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RP#68</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2015/06</a:t>
            </a:r>
            <a:endParaRPr lang="en-US" altLang="ko-KR" sz="1200" dirty="0">
              <a:latin typeface="Arial" charset="0"/>
              <a:ea typeface="굴림" pitchFamily="50" charset="-127"/>
            </a:endParaRPr>
          </a:p>
        </p:txBody>
      </p:sp>
      <p:sp>
        <p:nvSpPr>
          <p:cNvPr id="35" name="TextBox 34"/>
          <p:cNvSpPr txBox="1">
            <a:spLocks noChangeArrowheads="1"/>
          </p:cNvSpPr>
          <p:nvPr/>
        </p:nvSpPr>
        <p:spPr bwMode="auto">
          <a:xfrm>
            <a:off x="5940152" y="5733256"/>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RP#69</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2015/09</a:t>
            </a:r>
            <a:endParaRPr lang="en-US" altLang="ko-KR" sz="1200" dirty="0">
              <a:latin typeface="Arial" charset="0"/>
              <a:ea typeface="굴림" pitchFamily="50" charset="-127"/>
            </a:endParaRPr>
          </a:p>
        </p:txBody>
      </p:sp>
      <p:sp>
        <p:nvSpPr>
          <p:cNvPr id="37" name="TextBox 36"/>
          <p:cNvSpPr txBox="1">
            <a:spLocks noChangeArrowheads="1"/>
          </p:cNvSpPr>
          <p:nvPr/>
        </p:nvSpPr>
        <p:spPr bwMode="auto">
          <a:xfrm>
            <a:off x="7092280" y="5733256"/>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RP#70</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2015/12</a:t>
            </a:r>
            <a:endParaRPr lang="en-US" altLang="ko-KR" sz="1200" dirty="0">
              <a:latin typeface="Arial" charset="0"/>
              <a:ea typeface="굴림" pitchFamily="50" charset="-127"/>
            </a:endParaRPr>
          </a:p>
        </p:txBody>
      </p:sp>
      <p:sp>
        <p:nvSpPr>
          <p:cNvPr id="38" name="TextBox 37"/>
          <p:cNvSpPr txBox="1">
            <a:spLocks noChangeArrowheads="1"/>
          </p:cNvSpPr>
          <p:nvPr/>
        </p:nvSpPr>
        <p:spPr bwMode="auto">
          <a:xfrm>
            <a:off x="3203848" y="4725144"/>
            <a:ext cx="737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SP#67</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2015/03</a:t>
            </a:r>
            <a:endParaRPr lang="en-US" altLang="ko-KR" sz="1200" dirty="0">
              <a:latin typeface="Arial" charset="0"/>
              <a:ea typeface="굴림" pitchFamily="50" charset="-127"/>
            </a:endParaRPr>
          </a:p>
        </p:txBody>
      </p:sp>
      <p:sp>
        <p:nvSpPr>
          <p:cNvPr id="41" name="TextBox 40"/>
          <p:cNvSpPr txBox="1">
            <a:spLocks noChangeArrowheads="1"/>
          </p:cNvSpPr>
          <p:nvPr/>
        </p:nvSpPr>
        <p:spPr bwMode="auto">
          <a:xfrm>
            <a:off x="4518199" y="4725144"/>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SP#68</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2015/06</a:t>
            </a:r>
            <a:endParaRPr lang="en-US" altLang="ko-KR" sz="1200" dirty="0">
              <a:latin typeface="Arial" charset="0"/>
              <a:ea typeface="굴림" pitchFamily="50" charset="-127"/>
            </a:endParaRPr>
          </a:p>
        </p:txBody>
      </p:sp>
      <p:sp>
        <p:nvSpPr>
          <p:cNvPr id="46" name="TextBox 45"/>
          <p:cNvSpPr txBox="1">
            <a:spLocks noChangeArrowheads="1"/>
          </p:cNvSpPr>
          <p:nvPr/>
        </p:nvSpPr>
        <p:spPr bwMode="auto">
          <a:xfrm>
            <a:off x="5940152" y="4725144"/>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SP#69</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2015/09</a:t>
            </a:r>
            <a:endParaRPr lang="en-US" altLang="ko-KR" sz="1200" dirty="0">
              <a:latin typeface="Arial" charset="0"/>
              <a:ea typeface="굴림" pitchFamily="50" charset="-127"/>
            </a:endParaRPr>
          </a:p>
        </p:txBody>
      </p:sp>
      <p:sp>
        <p:nvSpPr>
          <p:cNvPr id="47" name="TextBox 46"/>
          <p:cNvSpPr txBox="1">
            <a:spLocks noChangeArrowheads="1"/>
          </p:cNvSpPr>
          <p:nvPr/>
        </p:nvSpPr>
        <p:spPr bwMode="auto">
          <a:xfrm>
            <a:off x="7092280" y="4725144"/>
            <a:ext cx="7377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200" dirty="0" err="1" smtClean="0">
                <a:latin typeface="Arial" charset="0"/>
                <a:ea typeface="굴림" pitchFamily="50" charset="-127"/>
              </a:rPr>
              <a:t>SP#70</a:t>
            </a:r>
            <a:endParaRPr lang="en-US" altLang="ko-KR" sz="1200" dirty="0" smtClean="0">
              <a:latin typeface="Arial" charset="0"/>
              <a:ea typeface="굴림" pitchFamily="50" charset="-127"/>
            </a:endParaRPr>
          </a:p>
          <a:p>
            <a:pPr algn="ctr" eaLnBrk="1" hangingPunct="1">
              <a:spcBef>
                <a:spcPct val="0"/>
              </a:spcBef>
              <a:buSzTx/>
              <a:buFontTx/>
              <a:buNone/>
            </a:pPr>
            <a:r>
              <a:rPr lang="en-US" altLang="ko-KR" sz="1200" dirty="0" smtClean="0">
                <a:latin typeface="Arial" charset="0"/>
                <a:ea typeface="굴림" pitchFamily="50" charset="-127"/>
              </a:rPr>
              <a:t>2015/12</a:t>
            </a:r>
            <a:endParaRPr lang="en-US" altLang="ko-KR" sz="1200" dirty="0">
              <a:latin typeface="Arial" charset="0"/>
              <a:ea typeface="굴림" pitchFamily="50" charset="-127"/>
            </a:endParaRPr>
          </a:p>
        </p:txBody>
      </p:sp>
      <p:cxnSp>
        <p:nvCxnSpPr>
          <p:cNvPr id="48" name="직선 화살표 연결선 2"/>
          <p:cNvCxnSpPr>
            <a:cxnSpLocks noChangeShapeType="1"/>
          </p:cNvCxnSpPr>
          <p:nvPr/>
        </p:nvCxnSpPr>
        <p:spPr bwMode="auto">
          <a:xfrm>
            <a:off x="3944155" y="3718088"/>
            <a:ext cx="193177" cy="873684"/>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71441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Proposed plan for V2X Study </a:t>
            </a:r>
            <a:r>
              <a:rPr lang="en-US" altLang="ko-KR" sz="2400" dirty="0" smtClean="0"/>
              <a:t>(</a:t>
            </a:r>
            <a:r>
              <a:rPr lang="en-US" altLang="ko-KR" sz="2400" dirty="0" smtClean="0"/>
              <a:t>1/2)</a:t>
            </a:r>
            <a:endParaRPr lang="ko-KR" altLang="en-US" sz="2400" dirty="0"/>
          </a:p>
        </p:txBody>
      </p:sp>
      <p:sp>
        <p:nvSpPr>
          <p:cNvPr id="3" name="내용 개체 틀 2"/>
          <p:cNvSpPr>
            <a:spLocks noGrp="1"/>
          </p:cNvSpPr>
          <p:nvPr>
            <p:ph idx="1"/>
          </p:nvPr>
        </p:nvSpPr>
        <p:spPr/>
        <p:txBody>
          <a:bodyPr/>
          <a:lstStyle/>
          <a:p>
            <a:pPr latinLnBrk="0"/>
            <a:r>
              <a:rPr lang="en-US" altLang="ko-KR" dirty="0" smtClean="0"/>
              <a:t>Background/Motivation</a:t>
            </a:r>
          </a:p>
          <a:p>
            <a:pPr lvl="1" latinLnBrk="0"/>
            <a:r>
              <a:rPr lang="en-US" altLang="ko-KR" dirty="0" smtClean="0"/>
              <a:t>In SA1#69, V2X made a good progress with ten (10) slots assigned; a substantial part of V2V/V2I is considered to be done.</a:t>
            </a:r>
          </a:p>
          <a:p>
            <a:pPr lvl="1" latinLnBrk="0"/>
            <a:endParaRPr lang="en-US" altLang="ko-KR" dirty="0" smtClean="0"/>
          </a:p>
          <a:p>
            <a:pPr lvl="1" latinLnBrk="0"/>
            <a:r>
              <a:rPr lang="en-US" altLang="ko-KR" dirty="0" smtClean="0"/>
              <a:t>Based on the progress made in SA1#69 and expected in SA1#70, the LS (RP-</a:t>
            </a:r>
            <a:r>
              <a:rPr lang="en-GB" dirty="0" smtClean="0"/>
              <a:t>142312/S1-150039) will promptly be responded to RAN.</a:t>
            </a:r>
          </a:p>
          <a:p>
            <a:pPr lvl="1" latinLnBrk="0"/>
            <a:endParaRPr lang="en-GB" altLang="ko-KR" dirty="0" smtClean="0"/>
          </a:p>
          <a:p>
            <a:pPr lvl="1" latinLnBrk="0"/>
            <a:r>
              <a:rPr lang="en-GB" altLang="ko-KR" dirty="0" smtClean="0"/>
              <a:t>Other SDOs have been making their progress (ETSI, IEEE, etc.). </a:t>
            </a:r>
            <a:r>
              <a:rPr lang="en-GB" altLang="ko-KR" i="1" dirty="0" smtClean="0"/>
              <a:t>3GPP will need to promptly make necessary steps in order to work with the related industry and government agency, eventually to take the leadership position in the V2X market (at least not to lose the opportunity).</a:t>
            </a:r>
            <a:endParaRPr lang="en-US" altLang="ko-KR" i="1" dirty="0"/>
          </a:p>
          <a:p>
            <a:pPr lvl="1" latinLnBrk="0"/>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5</a:t>
            </a:fld>
            <a:endParaRPr lang="ko-KR" altLang="en-US"/>
          </a:p>
        </p:txBody>
      </p:sp>
    </p:spTree>
    <p:extLst>
      <p:ext uri="{BB962C8B-B14F-4D97-AF65-F5344CB8AC3E}">
        <p14:creationId xmlns:p14="http://schemas.microsoft.com/office/powerpoint/2010/main" val="657757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오른쪽 화살표 16"/>
          <p:cNvSpPr>
            <a:spLocks noChangeArrowheads="1"/>
          </p:cNvSpPr>
          <p:nvPr/>
        </p:nvSpPr>
        <p:spPr bwMode="auto">
          <a:xfrm>
            <a:off x="5076056" y="5089848"/>
            <a:ext cx="2736303" cy="431800"/>
          </a:xfrm>
          <a:prstGeom prst="rightArrow">
            <a:avLst>
              <a:gd name="adj1" fmla="val 50000"/>
              <a:gd name="adj2" fmla="val 50061"/>
            </a:avLst>
          </a:prstGeom>
          <a:solidFill>
            <a:srgbClr val="00B0F0">
              <a:alpha val="45000"/>
            </a:srgbClr>
          </a:solidFill>
          <a:ln w="12700" algn="ctr">
            <a:solidFill>
              <a:schemeClr val="tx1"/>
            </a:solidFill>
            <a:prstDash val="dash"/>
            <a:round/>
            <a:headEnd/>
            <a:tailEnd/>
          </a:ln>
        </p:spPr>
        <p:txBody>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2" name="제목 1"/>
          <p:cNvSpPr>
            <a:spLocks noGrp="1"/>
          </p:cNvSpPr>
          <p:nvPr>
            <p:ph type="title"/>
          </p:nvPr>
        </p:nvSpPr>
        <p:spPr/>
        <p:txBody>
          <a:bodyPr/>
          <a:lstStyle/>
          <a:p>
            <a:r>
              <a:rPr lang="en-US" altLang="ko-KR" dirty="0" smtClean="0"/>
              <a:t>Proposed plan for V2X Study </a:t>
            </a:r>
            <a:r>
              <a:rPr lang="en-US" altLang="ko-KR" sz="2400" dirty="0" smtClean="0"/>
              <a:t>(</a:t>
            </a:r>
            <a:r>
              <a:rPr lang="en-US" altLang="ko-KR" sz="2400" dirty="0" smtClean="0"/>
              <a:t>2/2)</a:t>
            </a:r>
            <a:endParaRPr lang="ko-KR" altLang="en-US" sz="2400" dirty="0"/>
          </a:p>
        </p:txBody>
      </p:sp>
      <p:sp>
        <p:nvSpPr>
          <p:cNvPr id="3" name="내용 개체 틀 2"/>
          <p:cNvSpPr>
            <a:spLocks noGrp="1"/>
          </p:cNvSpPr>
          <p:nvPr>
            <p:ph idx="1"/>
          </p:nvPr>
        </p:nvSpPr>
        <p:spPr/>
        <p:txBody>
          <a:bodyPr>
            <a:normAutofit/>
          </a:bodyPr>
          <a:lstStyle/>
          <a:p>
            <a:r>
              <a:rPr lang="en-US" altLang="ko-KR" dirty="0" smtClean="0"/>
              <a:t>Proposal</a:t>
            </a:r>
          </a:p>
          <a:p>
            <a:pPr lvl="1"/>
            <a:r>
              <a:rPr lang="en-US" altLang="ko-KR" dirty="0" smtClean="0"/>
              <a:t>Normative Work:</a:t>
            </a:r>
          </a:p>
          <a:p>
            <a:pPr lvl="2"/>
            <a:r>
              <a:rPr lang="en-US" altLang="ko-KR" dirty="0" smtClean="0"/>
              <a:t>It is proposed that interested companies join the discussion about Normative Work of V2X as early as possible (Aug. 2015). </a:t>
            </a:r>
            <a:r>
              <a:rPr lang="en-US" altLang="ko-KR" dirty="0"/>
              <a:t>This is one of the most suitable areas for 3GPP to contribute to the safety in our daily life</a:t>
            </a:r>
            <a:r>
              <a:rPr lang="en-US" altLang="ko-KR" dirty="0" smtClean="0"/>
              <a:t>.</a:t>
            </a:r>
            <a:endParaRPr lang="en-US" altLang="ko-KR" dirty="0"/>
          </a:p>
          <a:p>
            <a:pPr lvl="1"/>
            <a:endParaRPr lang="en-US" altLang="ko-KR" dirty="0" smtClean="0"/>
          </a:p>
          <a:p>
            <a:pPr lvl="1"/>
            <a:endParaRPr lang="ko-KR" altLang="en-US" dirty="0"/>
          </a:p>
        </p:txBody>
      </p:sp>
      <p:sp>
        <p:nvSpPr>
          <p:cNvPr id="4" name="Footer Placeholder 3"/>
          <p:cNvSpPr>
            <a:spLocks noGrp="1"/>
          </p:cNvSpPr>
          <p:nvPr>
            <p:ph type="ftr" sz="quarter" idx="11"/>
          </p:nvPr>
        </p:nvSpPr>
        <p:spPr>
          <a:xfrm>
            <a:off x="3124200" y="6356350"/>
            <a:ext cx="2895600" cy="365125"/>
          </a:xfrm>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6</a:t>
            </a:fld>
            <a:endParaRPr lang="ko-KR" altLang="en-US"/>
          </a:p>
        </p:txBody>
      </p:sp>
      <p:sp>
        <p:nvSpPr>
          <p:cNvPr id="7" name="모서리가 둥근 직사각형 14"/>
          <p:cNvSpPr>
            <a:spLocks noChangeArrowheads="1"/>
          </p:cNvSpPr>
          <p:nvPr/>
        </p:nvSpPr>
        <p:spPr bwMode="auto">
          <a:xfrm>
            <a:off x="608013" y="5013176"/>
            <a:ext cx="1152525" cy="576262"/>
          </a:xfrm>
          <a:prstGeom prst="roundRect">
            <a:avLst>
              <a:gd name="adj" fmla="val 16667"/>
            </a:avLst>
          </a:prstGeom>
          <a:solidFill>
            <a:srgbClr val="16D1F6"/>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Work</a:t>
            </a:r>
            <a:endParaRPr lang="ko-KR" altLang="en-US" sz="1800" b="1" dirty="0">
              <a:solidFill>
                <a:schemeClr val="bg1"/>
              </a:solidFill>
              <a:latin typeface="Arial" charset="0"/>
              <a:ea typeface="굴림" pitchFamily="50" charset="-127"/>
            </a:endParaRPr>
          </a:p>
        </p:txBody>
      </p:sp>
      <p:sp>
        <p:nvSpPr>
          <p:cNvPr id="8" name="오른쪽 화살표 16"/>
          <p:cNvSpPr>
            <a:spLocks noChangeArrowheads="1"/>
          </p:cNvSpPr>
          <p:nvPr/>
        </p:nvSpPr>
        <p:spPr bwMode="auto">
          <a:xfrm>
            <a:off x="5653729" y="5085184"/>
            <a:ext cx="1512168" cy="431800"/>
          </a:xfrm>
          <a:prstGeom prst="rightArrow">
            <a:avLst>
              <a:gd name="adj1" fmla="val 50000"/>
              <a:gd name="adj2" fmla="val 50061"/>
            </a:avLst>
          </a:prstGeom>
          <a:solidFill>
            <a:srgbClr val="00B0F0"/>
          </a:solidFill>
          <a:ln w="9525" algn="ctr">
            <a:solidFill>
              <a:schemeClr val="tx1"/>
            </a:solidFill>
            <a:round/>
            <a:headEnd/>
            <a:tailEnd/>
          </a:ln>
        </p:spPr>
        <p:txBody>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grpSp>
        <p:nvGrpSpPr>
          <p:cNvPr id="18" name="Group 17"/>
          <p:cNvGrpSpPr/>
          <p:nvPr/>
        </p:nvGrpSpPr>
        <p:grpSpPr>
          <a:xfrm>
            <a:off x="608013" y="3429000"/>
            <a:ext cx="7204347" cy="1171565"/>
            <a:chOff x="608013" y="3429000"/>
            <a:chExt cx="7204347" cy="1171565"/>
          </a:xfrm>
        </p:grpSpPr>
        <p:sp>
          <p:nvSpPr>
            <p:cNvPr id="6" name="모서리가 둥근 직사각형 1"/>
            <p:cNvSpPr>
              <a:spLocks noChangeArrowheads="1"/>
            </p:cNvSpPr>
            <p:nvPr/>
          </p:nvSpPr>
          <p:spPr bwMode="auto">
            <a:xfrm>
              <a:off x="608013" y="4024303"/>
              <a:ext cx="1152525" cy="576262"/>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Study</a:t>
              </a:r>
              <a:endParaRPr lang="ko-KR" altLang="en-US" sz="1800" b="1" dirty="0">
                <a:solidFill>
                  <a:schemeClr val="bg1"/>
                </a:solidFill>
                <a:latin typeface="Arial" charset="0"/>
                <a:ea typeface="굴림" pitchFamily="50" charset="-127"/>
              </a:endParaRPr>
            </a:p>
          </p:txBody>
        </p:sp>
        <p:sp>
          <p:nvSpPr>
            <p:cNvPr id="9" name="오른쪽 화살표 21"/>
            <p:cNvSpPr>
              <a:spLocks noChangeArrowheads="1"/>
            </p:cNvSpPr>
            <p:nvPr/>
          </p:nvSpPr>
          <p:spPr bwMode="auto">
            <a:xfrm>
              <a:off x="2629914" y="4095740"/>
              <a:ext cx="5182446" cy="431800"/>
            </a:xfrm>
            <a:prstGeom prst="rightArrow">
              <a:avLst>
                <a:gd name="adj1" fmla="val 50000"/>
                <a:gd name="adj2" fmla="val 50038"/>
              </a:avLst>
            </a:prstGeom>
            <a:solidFill>
              <a:srgbClr val="00B050"/>
            </a:solidFill>
            <a:ln w="9525" algn="ctr">
              <a:solidFill>
                <a:schemeClr val="tx1"/>
              </a:solidFill>
              <a:round/>
              <a:headEnd/>
              <a:tailEnd/>
            </a:ln>
          </p:spPr>
          <p:txBody>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10" name="이등변 삼각형 37"/>
            <p:cNvSpPr/>
            <p:nvPr/>
          </p:nvSpPr>
          <p:spPr bwMode="auto">
            <a:xfrm>
              <a:off x="6697845" y="3952220"/>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a:off x="2589195" y="3448164"/>
              <a:ext cx="8306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SA1#69</a:t>
              </a:r>
            </a:p>
            <a:p>
              <a:pPr algn="ctr" eaLnBrk="1" hangingPunct="1">
                <a:spcBef>
                  <a:spcPct val="0"/>
                </a:spcBef>
                <a:buSzTx/>
                <a:buFontTx/>
                <a:buNone/>
              </a:pPr>
              <a:r>
                <a:rPr lang="en-US" altLang="ko-KR" sz="1400" dirty="0" smtClean="0">
                  <a:latin typeface="Arial" charset="0"/>
                  <a:ea typeface="굴림" pitchFamily="50" charset="-127"/>
                </a:rPr>
                <a:t>2015/02</a:t>
              </a:r>
              <a:endParaRPr lang="en-US" altLang="ko-KR" sz="1400" dirty="0">
                <a:latin typeface="Arial" charset="0"/>
                <a:ea typeface="굴림" pitchFamily="50" charset="-127"/>
              </a:endParaRPr>
            </a:p>
          </p:txBody>
        </p:sp>
        <p:sp>
          <p:nvSpPr>
            <p:cNvPr id="12" name="이등변 삼각형 45"/>
            <p:cNvSpPr/>
            <p:nvPr/>
          </p:nvSpPr>
          <p:spPr bwMode="auto">
            <a:xfrm>
              <a:off x="3817525" y="3952220"/>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3" name="TextBox 44"/>
            <p:cNvSpPr txBox="1">
              <a:spLocks noChangeArrowheads="1"/>
            </p:cNvSpPr>
            <p:nvPr/>
          </p:nvSpPr>
          <p:spPr bwMode="auto">
            <a:xfrm>
              <a:off x="3454900" y="3429000"/>
              <a:ext cx="830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SA1#70</a:t>
              </a:r>
            </a:p>
            <a:p>
              <a:pPr algn="ctr" eaLnBrk="1" hangingPunct="1">
                <a:spcBef>
                  <a:spcPct val="0"/>
                </a:spcBef>
                <a:buSzTx/>
                <a:buFontTx/>
                <a:buNone/>
              </a:pPr>
              <a:r>
                <a:rPr lang="en-US" altLang="ko-KR" sz="1400" dirty="0" smtClean="0">
                  <a:latin typeface="Arial" charset="0"/>
                  <a:ea typeface="굴림" pitchFamily="50" charset="-127"/>
                </a:rPr>
                <a:t>2015/04</a:t>
              </a:r>
              <a:endParaRPr lang="en-US" altLang="ko-KR" sz="1400" dirty="0">
                <a:latin typeface="Arial" charset="0"/>
                <a:ea typeface="굴림" pitchFamily="50" charset="-127"/>
              </a:endParaRPr>
            </a:p>
          </p:txBody>
        </p:sp>
        <p:sp>
          <p:nvSpPr>
            <p:cNvPr id="14" name="TextBox 44"/>
            <p:cNvSpPr txBox="1">
              <a:spLocks noChangeArrowheads="1"/>
            </p:cNvSpPr>
            <p:nvPr/>
          </p:nvSpPr>
          <p:spPr bwMode="auto">
            <a:xfrm>
              <a:off x="5297697" y="3429000"/>
              <a:ext cx="830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SA1#71</a:t>
              </a:r>
            </a:p>
            <a:p>
              <a:pPr algn="ctr" eaLnBrk="1" hangingPunct="1">
                <a:spcBef>
                  <a:spcPct val="0"/>
                </a:spcBef>
                <a:buSzTx/>
                <a:buFontTx/>
                <a:buNone/>
              </a:pPr>
              <a:r>
                <a:rPr lang="en-US" altLang="ko-KR" sz="1400" dirty="0" smtClean="0">
                  <a:latin typeface="Arial" charset="0"/>
                  <a:ea typeface="굴림" pitchFamily="50" charset="-127"/>
                </a:rPr>
                <a:t>2015/08</a:t>
              </a:r>
              <a:endParaRPr lang="en-US" altLang="ko-KR" sz="1400" dirty="0">
                <a:latin typeface="Arial" charset="0"/>
                <a:ea typeface="굴림" pitchFamily="50" charset="-127"/>
              </a:endParaRPr>
            </a:p>
          </p:txBody>
        </p:sp>
        <p:sp>
          <p:nvSpPr>
            <p:cNvPr id="15" name="TextBox 44"/>
            <p:cNvSpPr txBox="1">
              <a:spLocks noChangeArrowheads="1"/>
            </p:cNvSpPr>
            <p:nvPr/>
          </p:nvSpPr>
          <p:spPr bwMode="auto">
            <a:xfrm>
              <a:off x="6343236" y="3429000"/>
              <a:ext cx="8226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SA1#72</a:t>
              </a:r>
            </a:p>
            <a:p>
              <a:pPr algn="ctr" eaLnBrk="1" hangingPunct="1">
                <a:spcBef>
                  <a:spcPct val="0"/>
                </a:spcBef>
                <a:buSzTx/>
                <a:buFontTx/>
                <a:buNone/>
              </a:pPr>
              <a:r>
                <a:rPr lang="en-US" altLang="ko-KR" sz="1400" dirty="0" smtClean="0">
                  <a:latin typeface="Arial" charset="0"/>
                  <a:ea typeface="굴림" pitchFamily="50" charset="-127"/>
                </a:rPr>
                <a:t>2015/11</a:t>
              </a:r>
              <a:endParaRPr lang="en-US" altLang="ko-KR" sz="1400" dirty="0">
                <a:latin typeface="Arial" charset="0"/>
                <a:ea typeface="굴림" pitchFamily="50" charset="-127"/>
              </a:endParaRPr>
            </a:p>
          </p:txBody>
        </p:sp>
        <p:sp>
          <p:nvSpPr>
            <p:cNvPr id="16" name="이등변 삼각형 45"/>
            <p:cNvSpPr/>
            <p:nvPr/>
          </p:nvSpPr>
          <p:spPr bwMode="auto">
            <a:xfrm>
              <a:off x="2807945" y="3952220"/>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7" name="이등변 삼각형 45"/>
            <p:cNvSpPr/>
            <p:nvPr/>
          </p:nvSpPr>
          <p:spPr bwMode="auto">
            <a:xfrm>
              <a:off x="5653729" y="3952220"/>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4" name="Rectangle 23"/>
            <p:cNvSpPr/>
            <p:nvPr/>
          </p:nvSpPr>
          <p:spPr>
            <a:xfrm>
              <a:off x="2819424" y="3952220"/>
              <a:ext cx="4064128" cy="466224"/>
            </a:xfrm>
            <a:prstGeom prst="rect">
              <a:avLst/>
            </a:prstGeom>
            <a:solidFill>
              <a:srgbClr val="FFFF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6" name="직선 화살표 연결선 2"/>
          <p:cNvCxnSpPr>
            <a:cxnSpLocks noChangeShapeType="1"/>
          </p:cNvCxnSpPr>
          <p:nvPr/>
        </p:nvCxnSpPr>
        <p:spPr bwMode="auto">
          <a:xfrm>
            <a:off x="5766537" y="4365104"/>
            <a:ext cx="178411" cy="792832"/>
          </a:xfrm>
          <a:prstGeom prst="straightConnector1">
            <a:avLst/>
          </a:prstGeom>
          <a:noFill/>
          <a:ln w="12700" algn="ctr">
            <a:solidFill>
              <a:schemeClr val="tx1"/>
            </a:solidFill>
            <a:round/>
            <a:headEnd/>
            <a:tailEnd type="stealth" w="lg" len="med"/>
          </a:ln>
          <a:extLst>
            <a:ext uri="{909E8E84-426E-40DD-AFC4-6F175D3DCCD1}">
              <a14:hiddenFill xmlns:a14="http://schemas.microsoft.com/office/drawing/2010/main">
                <a:noFill/>
              </a14:hiddenFill>
            </a:ext>
          </a:extLst>
        </p:spPr>
      </p:cxnSp>
      <p:sp>
        <p:nvSpPr>
          <p:cNvPr id="27" name="TextBox 44"/>
          <p:cNvSpPr txBox="1">
            <a:spLocks noChangeArrowheads="1"/>
          </p:cNvSpPr>
          <p:nvPr/>
        </p:nvSpPr>
        <p:spPr bwMode="auto">
          <a:xfrm>
            <a:off x="7197708" y="3429000"/>
            <a:ext cx="8306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400" dirty="0" smtClean="0">
                <a:latin typeface="Arial" charset="0"/>
                <a:ea typeface="굴림" pitchFamily="50" charset="-127"/>
              </a:rPr>
              <a:t>SA1#73</a:t>
            </a:r>
          </a:p>
          <a:p>
            <a:pPr algn="ctr" eaLnBrk="1" hangingPunct="1">
              <a:spcBef>
                <a:spcPct val="0"/>
              </a:spcBef>
              <a:buSzTx/>
              <a:buFontTx/>
              <a:buNone/>
            </a:pPr>
            <a:r>
              <a:rPr lang="en-US" altLang="ko-KR" sz="1400" dirty="0" smtClean="0">
                <a:latin typeface="Arial" charset="0"/>
                <a:ea typeface="굴림" pitchFamily="50" charset="-127"/>
              </a:rPr>
              <a:t>2016/02</a:t>
            </a:r>
            <a:endParaRPr lang="en-US" altLang="ko-KR" sz="1400" dirty="0">
              <a:latin typeface="Arial" charset="0"/>
              <a:ea typeface="굴림" pitchFamily="50" charset="-127"/>
            </a:endParaRPr>
          </a:p>
        </p:txBody>
      </p:sp>
      <p:sp>
        <p:nvSpPr>
          <p:cNvPr id="28" name="이등변 삼각형 37"/>
          <p:cNvSpPr/>
          <p:nvPr/>
        </p:nvSpPr>
        <p:spPr bwMode="auto">
          <a:xfrm>
            <a:off x="6984268" y="4976600"/>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30" name="TextBox 44"/>
          <p:cNvSpPr txBox="1">
            <a:spLocks noChangeArrowheads="1"/>
          </p:cNvSpPr>
          <p:nvPr/>
        </p:nvSpPr>
        <p:spPr bwMode="auto">
          <a:xfrm rot="18971518">
            <a:off x="6827131" y="5245328"/>
            <a:ext cx="8306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000" dirty="0" smtClean="0">
                <a:latin typeface="Arial" charset="0"/>
                <a:ea typeface="굴림" pitchFamily="50" charset="-127"/>
              </a:rPr>
              <a:t>Work</a:t>
            </a:r>
          </a:p>
          <a:p>
            <a:pPr eaLnBrk="1" hangingPunct="1">
              <a:spcBef>
                <a:spcPct val="0"/>
              </a:spcBef>
              <a:buSzTx/>
              <a:buFontTx/>
              <a:buNone/>
            </a:pPr>
            <a:r>
              <a:rPr lang="en-US" altLang="ko-KR" sz="1000" dirty="0" smtClean="0">
                <a:latin typeface="Arial" charset="0"/>
                <a:ea typeface="굴림" pitchFamily="50" charset="-127"/>
              </a:rPr>
              <a:t>Completion</a:t>
            </a:r>
            <a:endParaRPr lang="en-US" altLang="ko-KR" sz="1000" dirty="0">
              <a:latin typeface="Arial" charset="0"/>
              <a:ea typeface="굴림" pitchFamily="50" charset="-127"/>
            </a:endParaRPr>
          </a:p>
        </p:txBody>
      </p:sp>
      <p:sp>
        <p:nvSpPr>
          <p:cNvPr id="31" name="TextBox 44"/>
          <p:cNvSpPr txBox="1">
            <a:spLocks noChangeArrowheads="1"/>
          </p:cNvSpPr>
          <p:nvPr/>
        </p:nvSpPr>
        <p:spPr bwMode="auto">
          <a:xfrm>
            <a:off x="6926299" y="4581128"/>
            <a:ext cx="6944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SA#70</a:t>
            </a:r>
          </a:p>
          <a:p>
            <a:pPr eaLnBrk="1" hangingPunct="1">
              <a:spcBef>
                <a:spcPct val="0"/>
              </a:spcBef>
              <a:buSzTx/>
              <a:buFontTx/>
              <a:buNone/>
            </a:pPr>
            <a:r>
              <a:rPr lang="en-US" altLang="ko-KR" sz="1100" dirty="0" smtClean="0">
                <a:latin typeface="Arial" charset="0"/>
                <a:ea typeface="굴림" pitchFamily="50" charset="-127"/>
              </a:rPr>
              <a:t>2015/12</a:t>
            </a:r>
            <a:endParaRPr lang="en-US" altLang="ko-KR" sz="1100" dirty="0">
              <a:latin typeface="Arial" charset="0"/>
              <a:ea typeface="굴림" pitchFamily="50" charset="-127"/>
            </a:endParaRPr>
          </a:p>
        </p:txBody>
      </p:sp>
      <p:grpSp>
        <p:nvGrpSpPr>
          <p:cNvPr id="21" name="Group 20"/>
          <p:cNvGrpSpPr/>
          <p:nvPr/>
        </p:nvGrpSpPr>
        <p:grpSpPr>
          <a:xfrm>
            <a:off x="5724128" y="4976282"/>
            <a:ext cx="1152128" cy="144334"/>
            <a:chOff x="5652120" y="5084866"/>
            <a:chExt cx="1152128" cy="144334"/>
          </a:xfrm>
        </p:grpSpPr>
        <p:sp>
          <p:nvSpPr>
            <p:cNvPr id="29" name="이등변 삼각형 37"/>
            <p:cNvSpPr/>
            <p:nvPr/>
          </p:nvSpPr>
          <p:spPr bwMode="auto">
            <a:xfrm>
              <a:off x="5652120" y="5084866"/>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32" name="이등변 삼각형 37"/>
            <p:cNvSpPr/>
            <p:nvPr/>
          </p:nvSpPr>
          <p:spPr bwMode="auto">
            <a:xfrm>
              <a:off x="6624228" y="5085184"/>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grpSp>
      <p:cxnSp>
        <p:nvCxnSpPr>
          <p:cNvPr id="19" name="직선 화살표 연결선 2"/>
          <p:cNvCxnSpPr>
            <a:cxnSpLocks noChangeShapeType="1"/>
          </p:cNvCxnSpPr>
          <p:nvPr/>
        </p:nvCxnSpPr>
        <p:spPr bwMode="auto">
          <a:xfrm>
            <a:off x="6804248" y="4365104"/>
            <a:ext cx="178411" cy="792832"/>
          </a:xfrm>
          <a:prstGeom prst="straightConnector1">
            <a:avLst/>
          </a:prstGeom>
          <a:noFill/>
          <a:ln w="12700" algn="ctr">
            <a:solidFill>
              <a:schemeClr val="tx1"/>
            </a:solidFill>
            <a:round/>
            <a:headEnd/>
            <a:tailEnd type="stealth" w="lg"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6410803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2332</TotalTime>
  <Words>434</Words>
  <Application>Microsoft Office PowerPoint</Application>
  <PresentationFormat>On-screen Show (4:3)</PresentationFormat>
  <Paragraphs>101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테마</vt:lpstr>
      <vt:lpstr>Proposed plan for V2X (Stage 1) “Study on service aspects for LTE-based V2X”</vt:lpstr>
      <vt:lpstr>Overview of V2X SID (1/3)</vt:lpstr>
      <vt:lpstr>Overview of V2X SID (2/3)</vt:lpstr>
      <vt:lpstr>Overview of V2X SID (3/3)</vt:lpstr>
      <vt:lpstr>Proposed plan for V2X Study (1/2)</vt:lpstr>
      <vt:lpstr>Proposed plan for V2X Study (2/2)</vt:lpstr>
    </vt:vector>
  </TitlesOfParts>
  <Company>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Microsoft Corporation</dc:creator>
  <cp:lastModifiedBy>KDLee</cp:lastModifiedBy>
  <cp:revision>106</cp:revision>
  <dcterms:created xsi:type="dcterms:W3CDTF">2006-10-05T04:04:58Z</dcterms:created>
  <dcterms:modified xsi:type="dcterms:W3CDTF">2015-04-03T20:04:16Z</dcterms:modified>
</cp:coreProperties>
</file>